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40"/>
  </p:notesMasterIdLst>
  <p:handoutMasterIdLst>
    <p:handoutMasterId r:id="rId41"/>
  </p:handoutMasterIdLst>
  <p:sldIdLst>
    <p:sldId id="351" r:id="rId2"/>
    <p:sldId id="373" r:id="rId3"/>
    <p:sldId id="374" r:id="rId4"/>
    <p:sldId id="375" r:id="rId5"/>
    <p:sldId id="380" r:id="rId6"/>
    <p:sldId id="381" r:id="rId7"/>
    <p:sldId id="377" r:id="rId8"/>
    <p:sldId id="382" r:id="rId9"/>
    <p:sldId id="383" r:id="rId10"/>
    <p:sldId id="384" r:id="rId11"/>
    <p:sldId id="385" r:id="rId12"/>
    <p:sldId id="386" r:id="rId13"/>
    <p:sldId id="387" r:id="rId14"/>
    <p:sldId id="388" r:id="rId15"/>
    <p:sldId id="389" r:id="rId16"/>
    <p:sldId id="390" r:id="rId17"/>
    <p:sldId id="391" r:id="rId18"/>
    <p:sldId id="392" r:id="rId19"/>
    <p:sldId id="397" r:id="rId20"/>
    <p:sldId id="393" r:id="rId21"/>
    <p:sldId id="396" r:id="rId22"/>
    <p:sldId id="394" r:id="rId23"/>
    <p:sldId id="395" r:id="rId24"/>
    <p:sldId id="398" r:id="rId25"/>
    <p:sldId id="399" r:id="rId26"/>
    <p:sldId id="400" r:id="rId27"/>
    <p:sldId id="401" r:id="rId28"/>
    <p:sldId id="402" r:id="rId29"/>
    <p:sldId id="403" r:id="rId30"/>
    <p:sldId id="404" r:id="rId31"/>
    <p:sldId id="405" r:id="rId32"/>
    <p:sldId id="406" r:id="rId33"/>
    <p:sldId id="408" r:id="rId34"/>
    <p:sldId id="409" r:id="rId35"/>
    <p:sldId id="410" r:id="rId36"/>
    <p:sldId id="411" r:id="rId37"/>
    <p:sldId id="412" r:id="rId38"/>
    <p:sldId id="41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8" autoAdjust="0"/>
    <p:restoredTop sz="87056" autoAdjust="0"/>
  </p:normalViewPr>
  <p:slideViewPr>
    <p:cSldViewPr>
      <p:cViewPr varScale="1">
        <p:scale>
          <a:sx n="102" d="100"/>
          <a:sy n="102" d="100"/>
        </p:scale>
        <p:origin x="576" y="96"/>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4/28/2026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28.04.2026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8</a:t>
            </a:fld>
            <a:endParaRPr lang="cs-CZ"/>
          </a:p>
        </p:txBody>
      </p:sp>
    </p:spTree>
    <p:extLst>
      <p:ext uri="{BB962C8B-B14F-4D97-AF65-F5344CB8AC3E}">
        <p14:creationId xmlns:p14="http://schemas.microsoft.com/office/powerpoint/2010/main" val="2568546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18</a:t>
            </a:fld>
            <a:endParaRPr lang="cs-CZ"/>
          </a:p>
        </p:txBody>
      </p:sp>
    </p:spTree>
    <p:extLst>
      <p:ext uri="{BB962C8B-B14F-4D97-AF65-F5344CB8AC3E}">
        <p14:creationId xmlns:p14="http://schemas.microsoft.com/office/powerpoint/2010/main" val="230622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64B68-C63D-CBE3-B03A-E3EEA2A63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26A02-13FB-8DA0-6D5A-F0EFBA5685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A83E8-8EC6-C08A-F17E-0331860B1F47}"/>
              </a:ext>
            </a:extLst>
          </p:cNvPr>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https://op.europa.eu/en/web/eu-vocabularies/dataset/-/resource?uri=http://publications.europa.eu/resource/dataset/subject-matter</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5259280E-5937-1CE7-00A3-E1DF90C1965A}"/>
              </a:ext>
            </a:extLst>
          </p:cNvPr>
          <p:cNvSpPr>
            <a:spLocks noGrp="1"/>
          </p:cNvSpPr>
          <p:nvPr>
            <p:ph type="sldNum" sz="quarter" idx="5"/>
          </p:nvPr>
        </p:nvSpPr>
        <p:spPr/>
        <p:txBody>
          <a:bodyPr/>
          <a:lstStyle/>
          <a:p>
            <a:fld id="{FEC869DF-6110-41A2-A008-13AD35443CEC}" type="slidenum">
              <a:rPr lang="cs-CZ" smtClean="0"/>
              <a:t>19</a:t>
            </a:fld>
            <a:endParaRPr lang="cs-CZ"/>
          </a:p>
        </p:txBody>
      </p:sp>
    </p:spTree>
    <p:extLst>
      <p:ext uri="{BB962C8B-B14F-4D97-AF65-F5344CB8AC3E}">
        <p14:creationId xmlns:p14="http://schemas.microsoft.com/office/powerpoint/2010/main" val="1990447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20</a:t>
            </a:fld>
            <a:endParaRPr lang="cs-CZ"/>
          </a:p>
        </p:txBody>
      </p:sp>
    </p:spTree>
    <p:extLst>
      <p:ext uri="{BB962C8B-B14F-4D97-AF65-F5344CB8AC3E}">
        <p14:creationId xmlns:p14="http://schemas.microsoft.com/office/powerpoint/2010/main" val="1790797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https://www.ncbi.nlm.nih.gov/Taxonomy/Browser/wwwtax.cgi</a:t>
            </a:r>
            <a:endParaRPr lang="en-US" dirty="0"/>
          </a:p>
          <a:p>
            <a:pPr marL="171450" indent="-171450">
              <a:buFont typeface="Arial" panose="020B0604020202020204" pitchFamily="34" charset="0"/>
              <a:buChar char="•"/>
            </a:pPr>
            <a:r>
              <a:rPr lang="en-US" dirty="0"/>
              <a:t>https://op.europa.eu/en/web/eu-vocabularies/dataset/-/resource?uri=http://publications.europa.eu/resource/dataset/cpv</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21</a:t>
            </a:fld>
            <a:endParaRPr lang="cs-CZ"/>
          </a:p>
        </p:txBody>
      </p:sp>
    </p:spTree>
    <p:extLst>
      <p:ext uri="{BB962C8B-B14F-4D97-AF65-F5344CB8AC3E}">
        <p14:creationId xmlns:p14="http://schemas.microsoft.com/office/powerpoint/2010/main" val="3069580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23</a:t>
            </a:fld>
            <a:endParaRPr lang="cs-CZ"/>
          </a:p>
        </p:txBody>
      </p:sp>
    </p:spTree>
    <p:extLst>
      <p:ext uri="{BB962C8B-B14F-4D97-AF65-F5344CB8AC3E}">
        <p14:creationId xmlns:p14="http://schemas.microsoft.com/office/powerpoint/2010/main" val="3212173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24</a:t>
            </a:fld>
            <a:endParaRPr lang="cs-CZ"/>
          </a:p>
        </p:txBody>
      </p:sp>
    </p:spTree>
    <p:extLst>
      <p:ext uri="{BB962C8B-B14F-4D97-AF65-F5344CB8AC3E}">
        <p14:creationId xmlns:p14="http://schemas.microsoft.com/office/powerpoint/2010/main" val="1856650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25</a:t>
            </a:fld>
            <a:endParaRPr lang="cs-CZ"/>
          </a:p>
        </p:txBody>
      </p:sp>
    </p:spTree>
    <p:extLst>
      <p:ext uri="{BB962C8B-B14F-4D97-AF65-F5344CB8AC3E}">
        <p14:creationId xmlns:p14="http://schemas.microsoft.com/office/powerpoint/2010/main" val="806461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34</a:t>
            </a:fld>
            <a:endParaRPr lang="cs-CZ"/>
          </a:p>
        </p:txBody>
      </p:sp>
    </p:spTree>
    <p:extLst>
      <p:ext uri="{BB962C8B-B14F-4D97-AF65-F5344CB8AC3E}">
        <p14:creationId xmlns:p14="http://schemas.microsoft.com/office/powerpoint/2010/main" val="745380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
        <p:nvSpPr>
          <p:cNvPr id="4" name="Rectangle 3">
            <a:extLst>
              <a:ext uri="{FF2B5EF4-FFF2-40B4-BE49-F238E27FC236}">
                <a16:creationId xmlns:a16="http://schemas.microsoft.com/office/drawing/2014/main" id="{F38A7AD8-BA07-166C-7DA1-AAB99571E7D4}"/>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Rectangle 6">
            <a:extLst>
              <a:ext uri="{FF2B5EF4-FFF2-40B4-BE49-F238E27FC236}">
                <a16:creationId xmlns:a16="http://schemas.microsoft.com/office/drawing/2014/main" id="{B502C5B0-2EA5-810C-CF7C-0E9D7EB3ED3D}"/>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07795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332656"/>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1493531"/>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p:nvCxnSpPr>
        <p:spPr>
          <a:xfrm>
            <a:off x="335360" y="1349515"/>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527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842D302-1812-2F9C-9722-6380C6F83A36}"/>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83D706-5C8F-5DEB-4CC5-5F2E5AD2E8E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8127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260583"/>
            <a:ext cx="5566712" cy="5048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9BA8A37-4354-39E1-9AB5-D0AD7A0D37CC}"/>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00CCC46-C1D5-AE7E-8899-6DE085DC9143}"/>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29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1A6B856-16CF-058C-148B-0A34AB41C8C7}"/>
              </a:ext>
            </a:extLst>
          </p:cNvPr>
          <p:cNvCxnSpPr>
            <a:cxnSpLocks/>
          </p:cNvCxnSpPr>
          <p:nvPr/>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EBFF4FC-0D4C-0A75-476A-EC447C59BF0D}"/>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05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
        <p:nvSpPr>
          <p:cNvPr id="3" name="Rectangle 2">
            <a:extLst>
              <a:ext uri="{FF2B5EF4-FFF2-40B4-BE49-F238E27FC236}">
                <a16:creationId xmlns:a16="http://schemas.microsoft.com/office/drawing/2014/main" id="{F08C563C-C816-C3C8-61D3-E2D0FF1CC0D6}"/>
              </a:ext>
            </a:extLst>
          </p:cNvPr>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Rectangle 3">
            <a:extLst>
              <a:ext uri="{FF2B5EF4-FFF2-40B4-BE49-F238E27FC236}">
                <a16:creationId xmlns:a16="http://schemas.microsoft.com/office/drawing/2014/main" id="{00567BF6-AE2B-F11E-3516-C2DB1927148C}"/>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49225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69372975"/>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op.europa.eu/en/web/eu-vocabularies/dataset/-/resource?uri=http://publications.europa.eu/resource/dataset/subject-matter"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hyperlink" Target="https://eur-lex.europa.eu/homepage.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bi.nlm.nih.gov/Taxonomy/Browser/wwwtax.cg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op.europa.eu/en/web/eu-vocabularies/dataset/-/resource?uri=http://publications.europa.eu/resource/dataset/cpv"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op.europa.eu/en/web/eu-vocabularies/dataset/-/resource?uri=http://publications.europa.eu/resource/dataset/eurovoc"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c.europa.eu/eurostat/web/products-manuals-and-guidelines/-/ks-ra-07-01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3.org/TR/skos-reference/" TargetMode="External"/><Relationship Id="rId2" Type="http://schemas.openxmlformats.org/officeDocument/2006/relationships/hyperlink" Target="https://www.w3.org/TR/skos-primer/"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op.europa.eu/cs/web/eu-vocabularies/concept/-/resource?uri=http://eurovoc.europa.eu/4197"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www.w3.org/ns/dcat#theme"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dirty="0"/>
              <a:t>Controlled Vocabularies</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cs-CZ" dirty="0"/>
              <a:t>202</a:t>
            </a:r>
            <a:r>
              <a:rPr lang="en-US" dirty="0"/>
              <a:t>5/2026</a:t>
            </a:r>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dirty="0"/>
              <a:t>Petr </a:t>
            </a:r>
            <a:r>
              <a:rPr lang="cs-CZ" dirty="0"/>
              <a:t>Škoda</a:t>
            </a:r>
            <a:endParaRPr lang="en-US" dirty="0"/>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dirty="0"/>
              <a:t>https://github.com/skodapetr</a:t>
            </a:r>
          </a:p>
          <a:p>
            <a:r>
              <a:rPr lang="en-US" dirty="0"/>
              <a:t>https://www.ksi.mff.cuni.cz</a:t>
            </a:r>
            <a:endParaRPr lang="cs-CZ" dirty="0"/>
          </a:p>
        </p:txBody>
      </p:sp>
    </p:spTree>
    <p:extLst>
      <p:ext uri="{BB962C8B-B14F-4D97-AF65-F5344CB8AC3E}">
        <p14:creationId xmlns:p14="http://schemas.microsoft.com/office/powerpoint/2010/main" val="4283783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95DD8-7EAE-6EDF-AA54-CDB8ED63FF71}"/>
              </a:ext>
            </a:extLst>
          </p:cNvPr>
          <p:cNvSpPr>
            <a:spLocks noGrp="1"/>
          </p:cNvSpPr>
          <p:nvPr>
            <p:ph type="title"/>
          </p:nvPr>
        </p:nvSpPr>
        <p:spPr/>
        <p:txBody>
          <a:bodyPr/>
          <a:lstStyle/>
          <a:p>
            <a:r>
              <a:rPr lang="en-US" dirty="0"/>
              <a:t>Keywords vs Themes</a:t>
            </a:r>
          </a:p>
        </p:txBody>
      </p:sp>
      <p:sp>
        <p:nvSpPr>
          <p:cNvPr id="3" name="Slide Number Placeholder 2">
            <a:extLst>
              <a:ext uri="{FF2B5EF4-FFF2-40B4-BE49-F238E27FC236}">
                <a16:creationId xmlns:a16="http://schemas.microsoft.com/office/drawing/2014/main" id="{94C6886F-4E97-FAE6-F5FB-DECFEDAE0F73}"/>
              </a:ext>
            </a:extLst>
          </p:cNvPr>
          <p:cNvSpPr>
            <a:spLocks noGrp="1"/>
          </p:cNvSpPr>
          <p:nvPr>
            <p:ph type="sldNum" sz="quarter" idx="12"/>
          </p:nvPr>
        </p:nvSpPr>
        <p:spPr/>
        <p:txBody>
          <a:bodyPr/>
          <a:lstStyle/>
          <a:p>
            <a:fld id="{4FAB73BC-B049-4115-A692-8D63A059BFB8}" type="slidenum">
              <a:rPr lang="en-US" smtClean="0"/>
              <a:t>10</a:t>
            </a:fld>
            <a:endParaRPr lang="en-US" dirty="0"/>
          </a:p>
        </p:txBody>
      </p:sp>
      <p:pic>
        <p:nvPicPr>
          <p:cNvPr id="4" name="Picture 4">
            <a:extLst>
              <a:ext uri="{FF2B5EF4-FFF2-40B4-BE49-F238E27FC236}">
                <a16:creationId xmlns:a16="http://schemas.microsoft.com/office/drawing/2014/main" id="{CCD92BDA-6D10-138B-5960-268EE4EEE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2283" y="2671735"/>
            <a:ext cx="648160" cy="6431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78323FC-2A4F-C6D6-BAA0-9A33125A8B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0275" y="2661460"/>
            <a:ext cx="648160" cy="6431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DFB67AB-A2B1-9DEA-C143-83D8ADA5945A}"/>
              </a:ext>
            </a:extLst>
          </p:cNvPr>
          <p:cNvSpPr txBox="1"/>
          <p:nvPr/>
        </p:nvSpPr>
        <p:spPr>
          <a:xfrm>
            <a:off x="1128107" y="1373523"/>
            <a:ext cx="1681935" cy="369332"/>
          </a:xfrm>
          <a:prstGeom prst="rect">
            <a:avLst/>
          </a:prstGeom>
          <a:noFill/>
        </p:spPr>
        <p:txBody>
          <a:bodyPr wrap="none" rtlCol="0">
            <a:spAutoFit/>
          </a:bodyPr>
          <a:lstStyle/>
          <a:p>
            <a:r>
              <a:rPr lang="en-US" dirty="0"/>
              <a:t>public transport</a:t>
            </a:r>
          </a:p>
        </p:txBody>
      </p:sp>
      <p:sp>
        <p:nvSpPr>
          <p:cNvPr id="7" name="TextBox 6">
            <a:extLst>
              <a:ext uri="{FF2B5EF4-FFF2-40B4-BE49-F238E27FC236}">
                <a16:creationId xmlns:a16="http://schemas.microsoft.com/office/drawing/2014/main" id="{81098DF9-6552-1F67-AE38-21BB10BA6FB6}"/>
              </a:ext>
            </a:extLst>
          </p:cNvPr>
          <p:cNvSpPr txBox="1"/>
          <p:nvPr/>
        </p:nvSpPr>
        <p:spPr>
          <a:xfrm>
            <a:off x="768067" y="2152468"/>
            <a:ext cx="976549" cy="369332"/>
          </a:xfrm>
          <a:prstGeom prst="rect">
            <a:avLst/>
          </a:prstGeom>
          <a:noFill/>
        </p:spPr>
        <p:txBody>
          <a:bodyPr wrap="none" rtlCol="0">
            <a:spAutoFit/>
          </a:bodyPr>
          <a:lstStyle/>
          <a:p>
            <a:r>
              <a:rPr lang="en-US" dirty="0"/>
              <a:t>bus stop</a:t>
            </a:r>
          </a:p>
        </p:txBody>
      </p:sp>
      <p:sp>
        <p:nvSpPr>
          <p:cNvPr id="8" name="TextBox 7">
            <a:extLst>
              <a:ext uri="{FF2B5EF4-FFF2-40B4-BE49-F238E27FC236}">
                <a16:creationId xmlns:a16="http://schemas.microsoft.com/office/drawing/2014/main" id="{ABB35719-0823-F54B-B87F-A351B0CA6965}"/>
              </a:ext>
            </a:extLst>
          </p:cNvPr>
          <p:cNvSpPr txBox="1"/>
          <p:nvPr/>
        </p:nvSpPr>
        <p:spPr>
          <a:xfrm>
            <a:off x="3322243" y="1414562"/>
            <a:ext cx="946093" cy="369332"/>
          </a:xfrm>
          <a:prstGeom prst="rect">
            <a:avLst/>
          </a:prstGeom>
          <a:noFill/>
        </p:spPr>
        <p:txBody>
          <a:bodyPr wrap="none" rtlCol="0">
            <a:spAutoFit/>
          </a:bodyPr>
          <a:lstStyle/>
          <a:p>
            <a:r>
              <a:rPr lang="en-US" dirty="0"/>
              <a:t>Gotham</a:t>
            </a:r>
          </a:p>
        </p:txBody>
      </p:sp>
      <p:sp>
        <p:nvSpPr>
          <p:cNvPr id="9" name="TextBox 8">
            <a:extLst>
              <a:ext uri="{FF2B5EF4-FFF2-40B4-BE49-F238E27FC236}">
                <a16:creationId xmlns:a16="http://schemas.microsoft.com/office/drawing/2014/main" id="{DD2A7CF4-EC78-AE35-4B64-1BD990A2F4CA}"/>
              </a:ext>
            </a:extLst>
          </p:cNvPr>
          <p:cNvSpPr txBox="1"/>
          <p:nvPr/>
        </p:nvSpPr>
        <p:spPr>
          <a:xfrm>
            <a:off x="4079776" y="2137317"/>
            <a:ext cx="944489" cy="369332"/>
          </a:xfrm>
          <a:prstGeom prst="rect">
            <a:avLst/>
          </a:prstGeom>
          <a:noFill/>
        </p:spPr>
        <p:txBody>
          <a:bodyPr wrap="none" rtlCol="0">
            <a:spAutoFit/>
          </a:bodyPr>
          <a:lstStyle/>
          <a:p>
            <a:r>
              <a:rPr lang="en-US" dirty="0"/>
              <a:t>position</a:t>
            </a:r>
          </a:p>
        </p:txBody>
      </p:sp>
      <p:sp>
        <p:nvSpPr>
          <p:cNvPr id="10" name="TextBox 9">
            <a:extLst>
              <a:ext uri="{FF2B5EF4-FFF2-40B4-BE49-F238E27FC236}">
                <a16:creationId xmlns:a16="http://schemas.microsoft.com/office/drawing/2014/main" id="{6E6CC52A-4F8A-319D-F1BD-44642552B6B8}"/>
              </a:ext>
            </a:extLst>
          </p:cNvPr>
          <p:cNvSpPr txBox="1"/>
          <p:nvPr/>
        </p:nvSpPr>
        <p:spPr>
          <a:xfrm>
            <a:off x="8094379" y="1792428"/>
            <a:ext cx="723275" cy="369332"/>
          </a:xfrm>
          <a:prstGeom prst="rect">
            <a:avLst/>
          </a:prstGeom>
          <a:noFill/>
        </p:spPr>
        <p:txBody>
          <a:bodyPr wrap="none" rtlCol="0">
            <a:spAutoFit/>
          </a:bodyPr>
          <a:lstStyle/>
          <a:p>
            <a:r>
              <a:rPr lang="en-US" dirty="0"/>
              <a:t>buses</a:t>
            </a:r>
          </a:p>
        </p:txBody>
      </p:sp>
      <p:sp>
        <p:nvSpPr>
          <p:cNvPr id="11" name="TextBox 10">
            <a:extLst>
              <a:ext uri="{FF2B5EF4-FFF2-40B4-BE49-F238E27FC236}">
                <a16:creationId xmlns:a16="http://schemas.microsoft.com/office/drawing/2014/main" id="{9E6C7172-077A-D3A8-19D5-E2B07C2BA9E5}"/>
              </a:ext>
            </a:extLst>
          </p:cNvPr>
          <p:cNvSpPr txBox="1"/>
          <p:nvPr/>
        </p:nvSpPr>
        <p:spPr>
          <a:xfrm>
            <a:off x="6876371" y="1936444"/>
            <a:ext cx="917752" cy="369332"/>
          </a:xfrm>
          <a:prstGeom prst="rect">
            <a:avLst/>
          </a:prstGeom>
          <a:noFill/>
        </p:spPr>
        <p:txBody>
          <a:bodyPr wrap="none" rtlCol="0">
            <a:spAutoFit/>
          </a:bodyPr>
          <a:lstStyle/>
          <a:p>
            <a:r>
              <a:rPr lang="en-US" dirty="0"/>
              <a:t>stations</a:t>
            </a:r>
          </a:p>
        </p:txBody>
      </p:sp>
      <p:sp>
        <p:nvSpPr>
          <p:cNvPr id="12" name="TextBox 11">
            <a:extLst>
              <a:ext uri="{FF2B5EF4-FFF2-40B4-BE49-F238E27FC236}">
                <a16:creationId xmlns:a16="http://schemas.microsoft.com/office/drawing/2014/main" id="{FA3E84D7-6904-A412-C58D-BF5C4E3C7D70}"/>
              </a:ext>
            </a:extLst>
          </p:cNvPr>
          <p:cNvSpPr txBox="1"/>
          <p:nvPr/>
        </p:nvSpPr>
        <p:spPr>
          <a:xfrm>
            <a:off x="9178993" y="2152468"/>
            <a:ext cx="601447" cy="369332"/>
          </a:xfrm>
          <a:prstGeom prst="rect">
            <a:avLst/>
          </a:prstGeom>
          <a:noFill/>
        </p:spPr>
        <p:txBody>
          <a:bodyPr wrap="none" rtlCol="0">
            <a:spAutoFit/>
          </a:bodyPr>
          <a:lstStyle/>
          <a:p>
            <a:r>
              <a:rPr lang="en-US" dirty="0"/>
              <a:t>map</a:t>
            </a:r>
          </a:p>
        </p:txBody>
      </p:sp>
      <p:cxnSp>
        <p:nvCxnSpPr>
          <p:cNvPr id="13" name="Connector: Curved 12">
            <a:extLst>
              <a:ext uri="{FF2B5EF4-FFF2-40B4-BE49-F238E27FC236}">
                <a16:creationId xmlns:a16="http://schemas.microsoft.com/office/drawing/2014/main" id="{CB0D2145-8B9F-B4FE-8A56-82D76C2EF776}"/>
              </a:ext>
            </a:extLst>
          </p:cNvPr>
          <p:cNvCxnSpPr>
            <a:stCxn id="6" idx="2"/>
            <a:endCxn id="4" idx="0"/>
          </p:cNvCxnSpPr>
          <p:nvPr/>
        </p:nvCxnSpPr>
        <p:spPr>
          <a:xfrm rot="16200000" flipH="1">
            <a:off x="2038279" y="1673651"/>
            <a:ext cx="928880" cy="1067288"/>
          </a:xfrm>
          <a:prstGeom prst="curvedConnector3">
            <a:avLst/>
          </a:prstGeom>
        </p:spPr>
        <p:style>
          <a:lnRef idx="1">
            <a:schemeClr val="dk1"/>
          </a:lnRef>
          <a:fillRef idx="0">
            <a:schemeClr val="dk1"/>
          </a:fillRef>
          <a:effectRef idx="0">
            <a:schemeClr val="dk1"/>
          </a:effectRef>
          <a:fontRef idx="minor">
            <a:schemeClr val="tx1"/>
          </a:fontRef>
        </p:style>
      </p:cxnSp>
      <p:cxnSp>
        <p:nvCxnSpPr>
          <p:cNvPr id="14" name="Connector: Curved 13">
            <a:extLst>
              <a:ext uri="{FF2B5EF4-FFF2-40B4-BE49-F238E27FC236}">
                <a16:creationId xmlns:a16="http://schemas.microsoft.com/office/drawing/2014/main" id="{0BAF9640-F364-2410-4455-1142AB2B722D}"/>
              </a:ext>
            </a:extLst>
          </p:cNvPr>
          <p:cNvCxnSpPr>
            <a:cxnSpLocks/>
            <a:stCxn id="7" idx="2"/>
            <a:endCxn id="4" idx="0"/>
          </p:cNvCxnSpPr>
          <p:nvPr/>
        </p:nvCxnSpPr>
        <p:spPr>
          <a:xfrm rot="16200000" flipH="1">
            <a:off x="2071385" y="1706756"/>
            <a:ext cx="149935" cy="1780021"/>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5" name="Connector: Curved 14">
            <a:extLst>
              <a:ext uri="{FF2B5EF4-FFF2-40B4-BE49-F238E27FC236}">
                <a16:creationId xmlns:a16="http://schemas.microsoft.com/office/drawing/2014/main" id="{C76D256C-89CA-43A0-61E5-0B5493306B46}"/>
              </a:ext>
            </a:extLst>
          </p:cNvPr>
          <p:cNvCxnSpPr>
            <a:cxnSpLocks/>
            <a:stCxn id="8" idx="2"/>
            <a:endCxn id="4" idx="0"/>
          </p:cNvCxnSpPr>
          <p:nvPr/>
        </p:nvCxnSpPr>
        <p:spPr>
          <a:xfrm rot="5400000">
            <a:off x="2971907" y="1848351"/>
            <a:ext cx="887841" cy="758927"/>
          </a:xfrm>
          <a:prstGeom prst="curvedConnector3">
            <a:avLst/>
          </a:prstGeom>
        </p:spPr>
        <p:style>
          <a:lnRef idx="1">
            <a:schemeClr val="dk1"/>
          </a:lnRef>
          <a:fillRef idx="0">
            <a:schemeClr val="dk1"/>
          </a:fillRef>
          <a:effectRef idx="0">
            <a:schemeClr val="dk1"/>
          </a:effectRef>
          <a:fontRef idx="minor">
            <a:schemeClr val="tx1"/>
          </a:fontRef>
        </p:style>
      </p:cxnSp>
      <p:cxnSp>
        <p:nvCxnSpPr>
          <p:cNvPr id="16" name="Connector: Curved 15">
            <a:extLst>
              <a:ext uri="{FF2B5EF4-FFF2-40B4-BE49-F238E27FC236}">
                <a16:creationId xmlns:a16="http://schemas.microsoft.com/office/drawing/2014/main" id="{F04598DC-0CD1-DF45-4BBB-C50671ACE629}"/>
              </a:ext>
            </a:extLst>
          </p:cNvPr>
          <p:cNvCxnSpPr>
            <a:cxnSpLocks/>
            <a:stCxn id="9" idx="1"/>
            <a:endCxn id="4" idx="0"/>
          </p:cNvCxnSpPr>
          <p:nvPr/>
        </p:nvCxnSpPr>
        <p:spPr>
          <a:xfrm rot="10800000" flipV="1">
            <a:off x="3036364" y="2321983"/>
            <a:ext cx="1043413" cy="349752"/>
          </a:xfrm>
          <a:prstGeom prst="curvedConnector2">
            <a:avLst/>
          </a:prstGeom>
        </p:spPr>
        <p:style>
          <a:lnRef idx="1">
            <a:schemeClr val="dk1"/>
          </a:lnRef>
          <a:fillRef idx="0">
            <a:schemeClr val="dk1"/>
          </a:fillRef>
          <a:effectRef idx="0">
            <a:schemeClr val="dk1"/>
          </a:effectRef>
          <a:fontRef idx="minor">
            <a:schemeClr val="tx1"/>
          </a:fontRef>
        </p:style>
      </p:cxnSp>
      <p:cxnSp>
        <p:nvCxnSpPr>
          <p:cNvPr id="17" name="Connector: Curved 16">
            <a:extLst>
              <a:ext uri="{FF2B5EF4-FFF2-40B4-BE49-F238E27FC236}">
                <a16:creationId xmlns:a16="http://schemas.microsoft.com/office/drawing/2014/main" id="{3CA56AEF-F8A4-CE85-9DD9-C608AE527A8F}"/>
              </a:ext>
            </a:extLst>
          </p:cNvPr>
          <p:cNvCxnSpPr>
            <a:cxnSpLocks/>
            <a:stCxn id="10" idx="2"/>
            <a:endCxn id="5" idx="0"/>
          </p:cNvCxnSpPr>
          <p:nvPr/>
        </p:nvCxnSpPr>
        <p:spPr>
          <a:xfrm rot="5400000">
            <a:off x="8115336" y="2320779"/>
            <a:ext cx="499700" cy="181662"/>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8" name="Connector: Curved 17">
            <a:extLst>
              <a:ext uri="{FF2B5EF4-FFF2-40B4-BE49-F238E27FC236}">
                <a16:creationId xmlns:a16="http://schemas.microsoft.com/office/drawing/2014/main" id="{F08CBD71-CE6F-C776-D6D3-CB597ECB1AD8}"/>
              </a:ext>
            </a:extLst>
          </p:cNvPr>
          <p:cNvCxnSpPr>
            <a:cxnSpLocks/>
            <a:stCxn id="12" idx="1"/>
            <a:endCxn id="5" idx="0"/>
          </p:cNvCxnSpPr>
          <p:nvPr/>
        </p:nvCxnSpPr>
        <p:spPr>
          <a:xfrm rot="10800000" flipV="1">
            <a:off x="8274355" y="2337134"/>
            <a:ext cx="904638" cy="324326"/>
          </a:xfrm>
          <a:prstGeom prst="curvedConnector2">
            <a:avLst/>
          </a:prstGeom>
        </p:spPr>
        <p:style>
          <a:lnRef idx="1">
            <a:schemeClr val="dk1"/>
          </a:lnRef>
          <a:fillRef idx="0">
            <a:schemeClr val="dk1"/>
          </a:fillRef>
          <a:effectRef idx="0">
            <a:schemeClr val="dk1"/>
          </a:effectRef>
          <a:fontRef idx="minor">
            <a:schemeClr val="tx1"/>
          </a:fontRef>
        </p:style>
      </p:cxnSp>
      <p:cxnSp>
        <p:nvCxnSpPr>
          <p:cNvPr id="19" name="Connector: Curved 18">
            <a:extLst>
              <a:ext uri="{FF2B5EF4-FFF2-40B4-BE49-F238E27FC236}">
                <a16:creationId xmlns:a16="http://schemas.microsoft.com/office/drawing/2014/main" id="{EF83D735-4E9B-C667-26D8-4141B79F8F47}"/>
              </a:ext>
            </a:extLst>
          </p:cNvPr>
          <p:cNvCxnSpPr>
            <a:cxnSpLocks/>
            <a:stCxn id="5" idx="0"/>
            <a:endCxn id="11" idx="2"/>
          </p:cNvCxnSpPr>
          <p:nvPr/>
        </p:nvCxnSpPr>
        <p:spPr>
          <a:xfrm rot="16200000" flipV="1">
            <a:off x="7626959" y="2014064"/>
            <a:ext cx="355684" cy="939108"/>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EA5D3361-4089-685D-C9A0-A481E4124983}"/>
              </a:ext>
            </a:extLst>
          </p:cNvPr>
          <p:cNvCxnSpPr>
            <a:cxnSpLocks/>
          </p:cNvCxnSpPr>
          <p:nvPr/>
        </p:nvCxnSpPr>
        <p:spPr>
          <a:xfrm>
            <a:off x="341146" y="3789040"/>
            <a:ext cx="11448000" cy="0"/>
          </a:xfrm>
          <a:prstGeom prst="line">
            <a:avLst/>
          </a:prstGeom>
          <a:ln w="28575"/>
        </p:spPr>
        <p:style>
          <a:lnRef idx="1">
            <a:schemeClr val="dk1"/>
          </a:lnRef>
          <a:fillRef idx="0">
            <a:schemeClr val="dk1"/>
          </a:fillRef>
          <a:effectRef idx="0">
            <a:schemeClr val="dk1"/>
          </a:effectRef>
          <a:fontRef idx="minor">
            <a:schemeClr val="tx1"/>
          </a:fontRef>
        </p:style>
      </p:cxnSp>
      <p:pic>
        <p:nvPicPr>
          <p:cNvPr id="24" name="Picture 4">
            <a:extLst>
              <a:ext uri="{FF2B5EF4-FFF2-40B4-BE49-F238E27FC236}">
                <a16:creationId xmlns:a16="http://schemas.microsoft.com/office/drawing/2014/main" id="{10F4C342-F5F0-A464-F971-48515BB80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4083" y="4950737"/>
            <a:ext cx="648160" cy="64313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74ECD11F-4253-FFB9-6F7D-FF7EA3048F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1594" y="4906345"/>
            <a:ext cx="648160" cy="64313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8680750F-CC91-576F-7578-7F27CA1FD8D5}"/>
              </a:ext>
            </a:extLst>
          </p:cNvPr>
          <p:cNvSpPr txBox="1"/>
          <p:nvPr/>
        </p:nvSpPr>
        <p:spPr>
          <a:xfrm>
            <a:off x="4799856" y="4043767"/>
            <a:ext cx="1681935" cy="369332"/>
          </a:xfrm>
          <a:prstGeom prst="rect">
            <a:avLst/>
          </a:prstGeom>
          <a:noFill/>
        </p:spPr>
        <p:txBody>
          <a:bodyPr wrap="none" rtlCol="0">
            <a:spAutoFit/>
          </a:bodyPr>
          <a:lstStyle/>
          <a:p>
            <a:r>
              <a:rPr lang="en-US" dirty="0"/>
              <a:t>public transport</a:t>
            </a:r>
          </a:p>
        </p:txBody>
      </p:sp>
      <p:sp>
        <p:nvSpPr>
          <p:cNvPr id="27" name="TextBox 26">
            <a:extLst>
              <a:ext uri="{FF2B5EF4-FFF2-40B4-BE49-F238E27FC236}">
                <a16:creationId xmlns:a16="http://schemas.microsoft.com/office/drawing/2014/main" id="{F0483D55-E2E8-3BBE-6024-5301DC5ED2B3}"/>
              </a:ext>
            </a:extLst>
          </p:cNvPr>
          <p:cNvSpPr txBox="1"/>
          <p:nvPr/>
        </p:nvSpPr>
        <p:spPr>
          <a:xfrm>
            <a:off x="5152549" y="4766071"/>
            <a:ext cx="976549" cy="369332"/>
          </a:xfrm>
          <a:prstGeom prst="rect">
            <a:avLst/>
          </a:prstGeom>
          <a:noFill/>
        </p:spPr>
        <p:txBody>
          <a:bodyPr wrap="none" rtlCol="0">
            <a:spAutoFit/>
          </a:bodyPr>
          <a:lstStyle/>
          <a:p>
            <a:r>
              <a:rPr lang="en-US" dirty="0"/>
              <a:t>bus stop</a:t>
            </a:r>
          </a:p>
        </p:txBody>
      </p:sp>
      <p:sp>
        <p:nvSpPr>
          <p:cNvPr id="28" name="TextBox 27">
            <a:extLst>
              <a:ext uri="{FF2B5EF4-FFF2-40B4-BE49-F238E27FC236}">
                <a16:creationId xmlns:a16="http://schemas.microsoft.com/office/drawing/2014/main" id="{32D4D27C-6863-A081-AEA6-8FF0CC5D9AD4}"/>
              </a:ext>
            </a:extLst>
          </p:cNvPr>
          <p:cNvSpPr txBox="1"/>
          <p:nvPr/>
        </p:nvSpPr>
        <p:spPr>
          <a:xfrm>
            <a:off x="5123695" y="5461093"/>
            <a:ext cx="1034257" cy="369332"/>
          </a:xfrm>
          <a:prstGeom prst="rect">
            <a:avLst/>
          </a:prstGeom>
          <a:noFill/>
        </p:spPr>
        <p:txBody>
          <a:bodyPr wrap="none" rtlCol="0">
            <a:spAutoFit/>
          </a:bodyPr>
          <a:lstStyle/>
          <a:p>
            <a:r>
              <a:rPr lang="en-US" dirty="0"/>
              <a:t>positions</a:t>
            </a:r>
          </a:p>
        </p:txBody>
      </p:sp>
      <p:cxnSp>
        <p:nvCxnSpPr>
          <p:cNvPr id="30" name="Connector: Curved 29">
            <a:extLst>
              <a:ext uri="{FF2B5EF4-FFF2-40B4-BE49-F238E27FC236}">
                <a16:creationId xmlns:a16="http://schemas.microsoft.com/office/drawing/2014/main" id="{1E1A893E-BE93-81D8-06C1-C41385D03FE4}"/>
              </a:ext>
            </a:extLst>
          </p:cNvPr>
          <p:cNvCxnSpPr>
            <a:cxnSpLocks/>
            <a:stCxn id="26" idx="1"/>
            <a:endCxn id="24" idx="3"/>
          </p:cNvCxnSpPr>
          <p:nvPr/>
        </p:nvCxnSpPr>
        <p:spPr>
          <a:xfrm rot="10800000" flipV="1">
            <a:off x="3322244" y="4228433"/>
            <a:ext cx="1477613" cy="1043872"/>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33" name="Connector: Curved 32">
            <a:extLst>
              <a:ext uri="{FF2B5EF4-FFF2-40B4-BE49-F238E27FC236}">
                <a16:creationId xmlns:a16="http://schemas.microsoft.com/office/drawing/2014/main" id="{1BBC58FD-194B-7FC6-BB54-9ED285530298}"/>
              </a:ext>
            </a:extLst>
          </p:cNvPr>
          <p:cNvCxnSpPr>
            <a:cxnSpLocks/>
            <a:stCxn id="27" idx="1"/>
            <a:endCxn id="24" idx="3"/>
          </p:cNvCxnSpPr>
          <p:nvPr/>
        </p:nvCxnSpPr>
        <p:spPr>
          <a:xfrm rot="10800000" flipV="1">
            <a:off x="3322243" y="4950737"/>
            <a:ext cx="1830306" cy="321568"/>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36" name="Connector: Curved 35">
            <a:extLst>
              <a:ext uri="{FF2B5EF4-FFF2-40B4-BE49-F238E27FC236}">
                <a16:creationId xmlns:a16="http://schemas.microsoft.com/office/drawing/2014/main" id="{592CEF92-DE9D-9605-7E7E-4FD55059AE1F}"/>
              </a:ext>
            </a:extLst>
          </p:cNvPr>
          <p:cNvCxnSpPr>
            <a:cxnSpLocks/>
            <a:stCxn id="28" idx="1"/>
            <a:endCxn id="24" idx="3"/>
          </p:cNvCxnSpPr>
          <p:nvPr/>
        </p:nvCxnSpPr>
        <p:spPr>
          <a:xfrm rot="10800000">
            <a:off x="3322243" y="5272305"/>
            <a:ext cx="1801452" cy="373454"/>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0" name="Connector: Curved 39">
            <a:extLst>
              <a:ext uri="{FF2B5EF4-FFF2-40B4-BE49-F238E27FC236}">
                <a16:creationId xmlns:a16="http://schemas.microsoft.com/office/drawing/2014/main" id="{CD9EA489-D940-690F-84AE-360A46B849B3}"/>
              </a:ext>
            </a:extLst>
          </p:cNvPr>
          <p:cNvCxnSpPr>
            <a:cxnSpLocks/>
            <a:stCxn id="25" idx="1"/>
            <a:endCxn id="26" idx="3"/>
          </p:cNvCxnSpPr>
          <p:nvPr/>
        </p:nvCxnSpPr>
        <p:spPr>
          <a:xfrm rot="10800000">
            <a:off x="6481792" y="4228433"/>
            <a:ext cx="1449803" cy="999480"/>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3" name="Connector: Curved 42">
            <a:extLst>
              <a:ext uri="{FF2B5EF4-FFF2-40B4-BE49-F238E27FC236}">
                <a16:creationId xmlns:a16="http://schemas.microsoft.com/office/drawing/2014/main" id="{9D5F26A5-F87F-650F-C7E0-C2D7E37F6648}"/>
              </a:ext>
            </a:extLst>
          </p:cNvPr>
          <p:cNvCxnSpPr>
            <a:cxnSpLocks/>
            <a:stCxn id="25" idx="1"/>
            <a:endCxn id="27" idx="3"/>
          </p:cNvCxnSpPr>
          <p:nvPr/>
        </p:nvCxnSpPr>
        <p:spPr>
          <a:xfrm rot="10800000">
            <a:off x="6129098" y="4950737"/>
            <a:ext cx="1802496" cy="277176"/>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8537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par>
                                <p:cTn id="50" presetID="10" presetClass="entr" presetSubtype="0"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nodeType="with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par>
                                <p:cTn id="70" presetID="10" presetClass="entr" presetSubtype="0"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par>
                                <p:cTn id="73" presetID="10"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par>
                                <p:cTn id="76" presetID="10" presetClass="entr" presetSubtype="0" fill="hold"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fade">
                                      <p:cBhvr>
                                        <p:cTn id="78" dur="500"/>
                                        <p:tgtEl>
                                          <p:spTgt spid="36"/>
                                        </p:tgtEl>
                                      </p:cBhvr>
                                    </p:animEffect>
                                  </p:childTnLst>
                                </p:cTn>
                              </p:par>
                              <p:par>
                                <p:cTn id="79" presetID="10" presetClass="entr" presetSubtype="0" fill="hold" nodeType="with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fade">
                                      <p:cBhvr>
                                        <p:cTn id="81" dur="500"/>
                                        <p:tgtEl>
                                          <p:spTgt spid="40"/>
                                        </p:tgtEl>
                                      </p:cBhvr>
                                    </p:animEffect>
                                  </p:childTnLst>
                                </p:cTn>
                              </p:par>
                              <p:par>
                                <p:cTn id="82" presetID="10" presetClass="entr" presetSubtype="0" fill="hold" nodeType="withEffect">
                                  <p:stCondLst>
                                    <p:cond delay="0"/>
                                  </p:stCondLst>
                                  <p:childTnLst>
                                    <p:set>
                                      <p:cBhvr>
                                        <p:cTn id="83" dur="1" fill="hold">
                                          <p:stCondLst>
                                            <p:cond delay="0"/>
                                          </p:stCondLst>
                                        </p:cTn>
                                        <p:tgtEl>
                                          <p:spTgt spid="43"/>
                                        </p:tgtEl>
                                        <p:attrNameLst>
                                          <p:attrName>style.visibility</p:attrName>
                                        </p:attrNameLst>
                                      </p:cBhvr>
                                      <p:to>
                                        <p:strVal val="visible"/>
                                      </p:to>
                                    </p:set>
                                    <p:animEffect transition="in" filter="fade">
                                      <p:cBhvr>
                                        <p:cTn id="8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26"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CF576-60F4-19E2-76D8-16D7CD724999}"/>
              </a:ext>
            </a:extLst>
          </p:cNvPr>
          <p:cNvSpPr>
            <a:spLocks noGrp="1"/>
          </p:cNvSpPr>
          <p:nvPr>
            <p:ph type="title"/>
          </p:nvPr>
        </p:nvSpPr>
        <p:spPr/>
        <p:txBody>
          <a:bodyPr/>
          <a:lstStyle/>
          <a:p>
            <a:r>
              <a:rPr lang="en-US" dirty="0"/>
              <a:t>Controlled vocabularies  1 / 2</a:t>
            </a:r>
          </a:p>
        </p:txBody>
      </p:sp>
      <p:sp>
        <p:nvSpPr>
          <p:cNvPr id="3" name="Slide Number Placeholder 2">
            <a:extLst>
              <a:ext uri="{FF2B5EF4-FFF2-40B4-BE49-F238E27FC236}">
                <a16:creationId xmlns:a16="http://schemas.microsoft.com/office/drawing/2014/main" id="{FF6E6D06-0CEB-2695-D2E1-B53F998AC401}"/>
              </a:ext>
            </a:extLst>
          </p:cNvPr>
          <p:cNvSpPr>
            <a:spLocks noGrp="1"/>
          </p:cNvSpPr>
          <p:nvPr>
            <p:ph type="sldNum" sz="quarter" idx="12"/>
          </p:nvPr>
        </p:nvSpPr>
        <p:spPr/>
        <p:txBody>
          <a:bodyPr/>
          <a:lstStyle/>
          <a:p>
            <a:fld id="{4FAB73BC-B049-4115-A692-8D63A059BFB8}" type="slidenum">
              <a:rPr lang="en-US" smtClean="0"/>
              <a:t>11</a:t>
            </a:fld>
            <a:endParaRPr lang="en-US" dirty="0"/>
          </a:p>
        </p:txBody>
      </p:sp>
      <p:sp>
        <p:nvSpPr>
          <p:cNvPr id="4" name="Rectangle 3">
            <a:extLst>
              <a:ext uri="{FF2B5EF4-FFF2-40B4-BE49-F238E27FC236}">
                <a16:creationId xmlns:a16="http://schemas.microsoft.com/office/drawing/2014/main" id="{E62C46BA-8AEA-3184-0A66-D37DA1140774}"/>
              </a:ext>
            </a:extLst>
          </p:cNvPr>
          <p:cNvSpPr/>
          <p:nvPr/>
        </p:nvSpPr>
        <p:spPr>
          <a:xfrm>
            <a:off x="371975" y="1628800"/>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5" name="Rectangle 4">
            <a:extLst>
              <a:ext uri="{FF2B5EF4-FFF2-40B4-BE49-F238E27FC236}">
                <a16:creationId xmlns:a16="http://schemas.microsoft.com/office/drawing/2014/main" id="{BEF3DC5E-BC9C-87A3-92A2-7A5840B2EF24}"/>
              </a:ext>
            </a:extLst>
          </p:cNvPr>
          <p:cNvSpPr/>
          <p:nvPr/>
        </p:nvSpPr>
        <p:spPr>
          <a:xfrm>
            <a:off x="4392654" y="162880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6" name="Rectangle 5">
            <a:extLst>
              <a:ext uri="{FF2B5EF4-FFF2-40B4-BE49-F238E27FC236}">
                <a16:creationId xmlns:a16="http://schemas.microsoft.com/office/drawing/2014/main" id="{A36D25A5-8507-EF6C-3E24-C2BBAA688E4C}"/>
              </a:ext>
            </a:extLst>
          </p:cNvPr>
          <p:cNvSpPr/>
          <p:nvPr/>
        </p:nvSpPr>
        <p:spPr>
          <a:xfrm>
            <a:off x="8760296" y="1628800"/>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10" name="Straight Arrow Connector 9">
            <a:extLst>
              <a:ext uri="{FF2B5EF4-FFF2-40B4-BE49-F238E27FC236}">
                <a16:creationId xmlns:a16="http://schemas.microsoft.com/office/drawing/2014/main" id="{6FE5F431-CB16-CD3F-7315-A15A2A2AC316}"/>
              </a:ext>
            </a:extLst>
          </p:cNvPr>
          <p:cNvCxnSpPr>
            <a:cxnSpLocks/>
            <a:stCxn id="5" idx="1"/>
            <a:endCxn id="4" idx="3"/>
          </p:cNvCxnSpPr>
          <p:nvPr/>
        </p:nvCxnSpPr>
        <p:spPr>
          <a:xfrm flipH="1">
            <a:off x="2964263" y="1844824"/>
            <a:ext cx="1428391"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C8B84FF1-F6F1-0449-5DE2-2DDA3CBEDB18}"/>
              </a:ext>
            </a:extLst>
          </p:cNvPr>
          <p:cNvCxnSpPr>
            <a:cxnSpLocks/>
            <a:stCxn id="6" idx="1"/>
            <a:endCxn id="5" idx="3"/>
          </p:cNvCxnSpPr>
          <p:nvPr/>
        </p:nvCxnSpPr>
        <p:spPr>
          <a:xfrm flipH="1">
            <a:off x="6984942" y="1844824"/>
            <a:ext cx="1775354"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14924F96-947E-6D27-C441-26E7F5912CF9}"/>
              </a:ext>
            </a:extLst>
          </p:cNvPr>
          <p:cNvSpPr/>
          <p:nvPr/>
        </p:nvSpPr>
        <p:spPr>
          <a:xfrm>
            <a:off x="371975" y="4590960"/>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DC Comics Vocabulary</a:t>
            </a:r>
          </a:p>
        </p:txBody>
      </p:sp>
      <p:sp>
        <p:nvSpPr>
          <p:cNvPr id="15" name="Rectangle 14">
            <a:extLst>
              <a:ext uri="{FF2B5EF4-FFF2-40B4-BE49-F238E27FC236}">
                <a16:creationId xmlns:a16="http://schemas.microsoft.com/office/drawing/2014/main" id="{F8BD2617-51CD-A5CB-15C0-4337C9B14063}"/>
              </a:ext>
            </a:extLst>
          </p:cNvPr>
          <p:cNvSpPr/>
          <p:nvPr/>
        </p:nvSpPr>
        <p:spPr>
          <a:xfrm>
            <a:off x="4392654" y="342900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public transport</a:t>
            </a:r>
          </a:p>
        </p:txBody>
      </p:sp>
      <p:sp>
        <p:nvSpPr>
          <p:cNvPr id="16" name="Rectangle 15">
            <a:extLst>
              <a:ext uri="{FF2B5EF4-FFF2-40B4-BE49-F238E27FC236}">
                <a16:creationId xmlns:a16="http://schemas.microsoft.com/office/drawing/2014/main" id="{6894A735-0743-FB72-598A-1A7E4ED45549}"/>
              </a:ext>
            </a:extLst>
          </p:cNvPr>
          <p:cNvSpPr/>
          <p:nvPr/>
        </p:nvSpPr>
        <p:spPr>
          <a:xfrm>
            <a:off x="4391797" y="435008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 stop</a:t>
            </a:r>
          </a:p>
        </p:txBody>
      </p:sp>
      <p:sp>
        <p:nvSpPr>
          <p:cNvPr id="17" name="Rectangle 16">
            <a:extLst>
              <a:ext uri="{FF2B5EF4-FFF2-40B4-BE49-F238E27FC236}">
                <a16:creationId xmlns:a16="http://schemas.microsoft.com/office/drawing/2014/main" id="{741F81C0-8F20-F571-2554-D1835E96A8B7}"/>
              </a:ext>
            </a:extLst>
          </p:cNvPr>
          <p:cNvSpPr/>
          <p:nvPr/>
        </p:nvSpPr>
        <p:spPr>
          <a:xfrm>
            <a:off x="4367808" y="5590502"/>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positions</a:t>
            </a:r>
          </a:p>
        </p:txBody>
      </p:sp>
      <p:sp>
        <p:nvSpPr>
          <p:cNvPr id="20" name="Rectangle 19">
            <a:extLst>
              <a:ext uri="{FF2B5EF4-FFF2-40B4-BE49-F238E27FC236}">
                <a16:creationId xmlns:a16="http://schemas.microsoft.com/office/drawing/2014/main" id="{5DA54C47-322D-F5B3-8989-7BC68AF53943}"/>
              </a:ext>
            </a:extLst>
          </p:cNvPr>
          <p:cNvSpPr/>
          <p:nvPr/>
        </p:nvSpPr>
        <p:spPr>
          <a:xfrm>
            <a:off x="8763558" y="3421606"/>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public transport</a:t>
            </a:r>
          </a:p>
        </p:txBody>
      </p:sp>
      <p:sp>
        <p:nvSpPr>
          <p:cNvPr id="21" name="Rectangle 20">
            <a:extLst>
              <a:ext uri="{FF2B5EF4-FFF2-40B4-BE49-F238E27FC236}">
                <a16:creationId xmlns:a16="http://schemas.microsoft.com/office/drawing/2014/main" id="{FEF798A7-8A36-010C-C815-95A361348F5F}"/>
              </a:ext>
            </a:extLst>
          </p:cNvPr>
          <p:cNvSpPr/>
          <p:nvPr/>
        </p:nvSpPr>
        <p:spPr>
          <a:xfrm>
            <a:off x="8760296" y="4346304"/>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bus stop</a:t>
            </a:r>
          </a:p>
        </p:txBody>
      </p:sp>
      <p:sp>
        <p:nvSpPr>
          <p:cNvPr id="22" name="Rectangle 21">
            <a:extLst>
              <a:ext uri="{FF2B5EF4-FFF2-40B4-BE49-F238E27FC236}">
                <a16:creationId xmlns:a16="http://schemas.microsoft.com/office/drawing/2014/main" id="{8ADD57DC-1736-26E4-3204-D430A629F652}"/>
              </a:ext>
            </a:extLst>
          </p:cNvPr>
          <p:cNvSpPr/>
          <p:nvPr/>
        </p:nvSpPr>
        <p:spPr>
          <a:xfrm>
            <a:off x="8760296" y="5590502"/>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chemeClr val="accent2"/>
                </a:solidFill>
              </a:rPr>
              <a:t>Termpositions</a:t>
            </a:r>
            <a:endParaRPr lang="en-US" dirty="0">
              <a:solidFill>
                <a:schemeClr val="accent2"/>
              </a:solidFill>
            </a:endParaRPr>
          </a:p>
        </p:txBody>
      </p:sp>
      <p:cxnSp>
        <p:nvCxnSpPr>
          <p:cNvPr id="23" name="Straight Arrow Connector 22">
            <a:extLst>
              <a:ext uri="{FF2B5EF4-FFF2-40B4-BE49-F238E27FC236}">
                <a16:creationId xmlns:a16="http://schemas.microsoft.com/office/drawing/2014/main" id="{B1447E2F-F756-8E4D-68F8-1C7EB9731D40}"/>
              </a:ext>
            </a:extLst>
          </p:cNvPr>
          <p:cNvCxnSpPr>
            <a:cxnSpLocks/>
            <a:stCxn id="20" idx="1"/>
            <a:endCxn id="15" idx="3"/>
          </p:cNvCxnSpPr>
          <p:nvPr/>
        </p:nvCxnSpPr>
        <p:spPr>
          <a:xfrm flipH="1">
            <a:off x="6984942" y="3637630"/>
            <a:ext cx="1778616" cy="7394"/>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cxnSp>
        <p:nvCxnSpPr>
          <p:cNvPr id="27" name="Connector: Elbow 26">
            <a:extLst>
              <a:ext uri="{FF2B5EF4-FFF2-40B4-BE49-F238E27FC236}">
                <a16:creationId xmlns:a16="http://schemas.microsoft.com/office/drawing/2014/main" id="{93516C8F-6163-675C-99CA-D39C2038B5EA}"/>
              </a:ext>
            </a:extLst>
          </p:cNvPr>
          <p:cNvCxnSpPr>
            <a:cxnSpLocks/>
            <a:stCxn id="15" idx="1"/>
            <a:endCxn id="14" idx="3"/>
          </p:cNvCxnSpPr>
          <p:nvPr/>
        </p:nvCxnSpPr>
        <p:spPr>
          <a:xfrm rot="10800000" flipV="1">
            <a:off x="2964264" y="3645024"/>
            <a:ext cx="1428391" cy="1161960"/>
          </a:xfrm>
          <a:prstGeom prst="bentConnector3">
            <a:avLst>
              <a:gd name="adj1" fmla="val 50000"/>
            </a:avLst>
          </a:prstGeom>
          <a:ln w="19050">
            <a:tailEnd type="diamond"/>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8A15E63B-0DF9-8EC7-6D85-0BAB57D1636B}"/>
              </a:ext>
            </a:extLst>
          </p:cNvPr>
          <p:cNvCxnSpPr>
            <a:cxnSpLocks/>
            <a:stCxn id="21" idx="1"/>
            <a:endCxn id="16" idx="3"/>
          </p:cNvCxnSpPr>
          <p:nvPr/>
        </p:nvCxnSpPr>
        <p:spPr>
          <a:xfrm flipH="1">
            <a:off x="6984085" y="4562328"/>
            <a:ext cx="1776211" cy="3776"/>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21D89409-7164-B735-FF70-F063FECC0700}"/>
              </a:ext>
            </a:extLst>
          </p:cNvPr>
          <p:cNvCxnSpPr>
            <a:cxnSpLocks/>
            <a:stCxn id="22" idx="1"/>
            <a:endCxn id="17" idx="3"/>
          </p:cNvCxnSpPr>
          <p:nvPr/>
        </p:nvCxnSpPr>
        <p:spPr>
          <a:xfrm flipH="1">
            <a:off x="6960096" y="5806526"/>
            <a:ext cx="1800200"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cxnSp>
        <p:nvCxnSpPr>
          <p:cNvPr id="39" name="Connector: Elbow 38">
            <a:extLst>
              <a:ext uri="{FF2B5EF4-FFF2-40B4-BE49-F238E27FC236}">
                <a16:creationId xmlns:a16="http://schemas.microsoft.com/office/drawing/2014/main" id="{F0FCCD16-7041-F7AF-0BE4-150DE6E54998}"/>
              </a:ext>
            </a:extLst>
          </p:cNvPr>
          <p:cNvCxnSpPr>
            <a:cxnSpLocks/>
            <a:stCxn id="16" idx="1"/>
            <a:endCxn id="14" idx="3"/>
          </p:cNvCxnSpPr>
          <p:nvPr/>
        </p:nvCxnSpPr>
        <p:spPr>
          <a:xfrm rot="10800000" flipV="1">
            <a:off x="2964263" y="4566104"/>
            <a:ext cx="1427534" cy="240880"/>
          </a:xfrm>
          <a:prstGeom prst="bentConnector3">
            <a:avLst>
              <a:gd name="adj1" fmla="val 50000"/>
            </a:avLst>
          </a:prstGeom>
          <a:ln w="19050">
            <a:tailEnd type="diamond"/>
          </a:ln>
        </p:spPr>
        <p:style>
          <a:lnRef idx="1">
            <a:schemeClr val="dk1"/>
          </a:lnRef>
          <a:fillRef idx="0">
            <a:schemeClr val="dk1"/>
          </a:fillRef>
          <a:effectRef idx="0">
            <a:schemeClr val="dk1"/>
          </a:effectRef>
          <a:fontRef idx="minor">
            <a:schemeClr val="tx1"/>
          </a:fontRef>
        </p:style>
      </p:cxnSp>
      <p:cxnSp>
        <p:nvCxnSpPr>
          <p:cNvPr id="42" name="Connector: Elbow 41">
            <a:extLst>
              <a:ext uri="{FF2B5EF4-FFF2-40B4-BE49-F238E27FC236}">
                <a16:creationId xmlns:a16="http://schemas.microsoft.com/office/drawing/2014/main" id="{977FC470-78A1-ABCC-525A-59C6B2F6DAC5}"/>
              </a:ext>
            </a:extLst>
          </p:cNvPr>
          <p:cNvCxnSpPr>
            <a:cxnSpLocks/>
            <a:stCxn id="17" idx="1"/>
            <a:endCxn id="14" idx="3"/>
          </p:cNvCxnSpPr>
          <p:nvPr/>
        </p:nvCxnSpPr>
        <p:spPr>
          <a:xfrm rot="10800000">
            <a:off x="2964264" y="4806984"/>
            <a:ext cx="1403545" cy="999542"/>
          </a:xfrm>
          <a:prstGeom prst="bentConnector3">
            <a:avLst>
              <a:gd name="adj1" fmla="val 50000"/>
            </a:avLst>
          </a:prstGeom>
          <a:ln w="19050">
            <a:tailEnd type="diamond"/>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1B271A65-329F-0963-08FE-0AD4459C4A9A}"/>
              </a:ext>
            </a:extLst>
          </p:cNvPr>
          <p:cNvCxnSpPr>
            <a:cxnSpLocks/>
            <a:stCxn id="14" idx="0"/>
            <a:endCxn id="4" idx="2"/>
          </p:cNvCxnSpPr>
          <p:nvPr/>
        </p:nvCxnSpPr>
        <p:spPr>
          <a:xfrm flipV="1">
            <a:off x="1668119" y="2060848"/>
            <a:ext cx="0" cy="2530112"/>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CD79354A-E1C8-AF7F-F91C-8CF0446B1D38}"/>
              </a:ext>
            </a:extLst>
          </p:cNvPr>
          <p:cNvSpPr txBox="1"/>
          <p:nvPr/>
        </p:nvSpPr>
        <p:spPr>
          <a:xfrm>
            <a:off x="986083" y="2987195"/>
            <a:ext cx="1383735" cy="369332"/>
          </a:xfrm>
          <a:prstGeom prst="rect">
            <a:avLst/>
          </a:prstGeom>
          <a:solidFill>
            <a:schemeClr val="bg1"/>
          </a:solidFill>
        </p:spPr>
        <p:txBody>
          <a:bodyPr wrap="square" rtlCol="0">
            <a:spAutoFit/>
          </a:bodyPr>
          <a:lstStyle/>
          <a:p>
            <a:pPr algn="ctr"/>
            <a:r>
              <a:rPr lang="en-US" dirty="0"/>
              <a:t>Instance of</a:t>
            </a:r>
          </a:p>
        </p:txBody>
      </p:sp>
      <p:sp>
        <p:nvSpPr>
          <p:cNvPr id="57" name="Rectangle 56">
            <a:extLst>
              <a:ext uri="{FF2B5EF4-FFF2-40B4-BE49-F238E27FC236}">
                <a16:creationId xmlns:a16="http://schemas.microsoft.com/office/drawing/2014/main" id="{7E4EA963-31E5-FCD2-7FBB-880DACE2CE0A}"/>
              </a:ext>
            </a:extLst>
          </p:cNvPr>
          <p:cNvSpPr/>
          <p:nvPr/>
        </p:nvSpPr>
        <p:spPr>
          <a:xfrm>
            <a:off x="8760296" y="4869160"/>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cs-CZ" noProof="0" dirty="0">
                <a:solidFill>
                  <a:schemeClr val="accent2"/>
                </a:solidFill>
              </a:rPr>
              <a:t>autobusová zastávka</a:t>
            </a:r>
          </a:p>
        </p:txBody>
      </p:sp>
      <p:pic>
        <p:nvPicPr>
          <p:cNvPr id="59" name="Picture 4">
            <a:extLst>
              <a:ext uri="{FF2B5EF4-FFF2-40B4-BE49-F238E27FC236}">
                <a16:creationId xmlns:a16="http://schemas.microsoft.com/office/drawing/2014/main" id="{72B26BE5-15D2-21A1-15E7-3202AF0671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6334" y="4914685"/>
            <a:ext cx="512298" cy="3409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64" name="Connector: Elbow 63">
            <a:extLst>
              <a:ext uri="{FF2B5EF4-FFF2-40B4-BE49-F238E27FC236}">
                <a16:creationId xmlns:a16="http://schemas.microsoft.com/office/drawing/2014/main" id="{4318BB52-9274-7E3B-75BA-73EF1786D941}"/>
              </a:ext>
            </a:extLst>
          </p:cNvPr>
          <p:cNvCxnSpPr>
            <a:cxnSpLocks/>
            <a:stCxn id="57" idx="1"/>
            <a:endCxn id="16" idx="3"/>
          </p:cNvCxnSpPr>
          <p:nvPr/>
        </p:nvCxnSpPr>
        <p:spPr>
          <a:xfrm rot="10800000">
            <a:off x="6984086" y="4566104"/>
            <a:ext cx="1776211" cy="519080"/>
          </a:xfrm>
          <a:prstGeom prst="bentConnector3">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7914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fade">
                                      <p:cBhvr>
                                        <p:cTn id="18" dur="500"/>
                                        <p:tgtEl>
                                          <p:spTgt spid="27"/>
                                        </p:tgtEl>
                                      </p:cBhvr>
                                    </p:animEffect>
                                  </p:childTnLst>
                                </p:cTn>
                              </p:par>
                              <p:par>
                                <p:cTn id="19" presetID="10" presetClass="entr" presetSubtype="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fade">
                                      <p:cBhvr>
                                        <p:cTn id="21" dur="500"/>
                                        <p:tgtEl>
                                          <p:spTgt spid="39"/>
                                        </p:tgtEl>
                                      </p:cBhvr>
                                    </p:animEffect>
                                  </p:childTnLst>
                                </p:cTn>
                              </p:par>
                              <p:par>
                                <p:cTn id="22" presetID="10" presetClass="entr" presetSubtype="0" fill="hold"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500"/>
                                        <p:tgtEl>
                                          <p:spTgt spid="2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fade">
                                      <p:cBhvr>
                                        <p:cTn id="58" dur="500"/>
                                        <p:tgtEl>
                                          <p:spTgt spid="64"/>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500"/>
                                        <p:tgtEl>
                                          <p:spTgt spid="57"/>
                                        </p:tgtEl>
                                      </p:cBhvr>
                                    </p:animEffect>
                                  </p:childTnLst>
                                </p:cTn>
                              </p:par>
                              <p:par>
                                <p:cTn id="62" presetID="10" presetClass="entr" presetSubtype="0" fill="hold" nodeType="withEffect">
                                  <p:stCondLst>
                                    <p:cond delay="0"/>
                                  </p:stCondLst>
                                  <p:childTnLst>
                                    <p:set>
                                      <p:cBhvr>
                                        <p:cTn id="63" dur="1" fill="hold">
                                          <p:stCondLst>
                                            <p:cond delay="0"/>
                                          </p:stCondLst>
                                        </p:cTn>
                                        <p:tgtEl>
                                          <p:spTgt spid="59"/>
                                        </p:tgtEl>
                                        <p:attrNameLst>
                                          <p:attrName>style.visibility</p:attrName>
                                        </p:attrNameLst>
                                      </p:cBhvr>
                                      <p:to>
                                        <p:strVal val="visible"/>
                                      </p:to>
                                    </p:set>
                                    <p:animEffect transition="in" filter="fade">
                                      <p:cBhvr>
                                        <p:cTn id="64"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0" grpId="0" animBg="1"/>
      <p:bldP spid="21" grpId="0" animBg="1"/>
      <p:bldP spid="22" grpId="0" animBg="1"/>
      <p:bldP spid="47" grpId="0" animBg="1"/>
      <p:bldP spid="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849E7-4E48-64D4-2206-C9E632C8E3B5}"/>
              </a:ext>
            </a:extLst>
          </p:cNvPr>
          <p:cNvSpPr>
            <a:spLocks noGrp="1"/>
          </p:cNvSpPr>
          <p:nvPr>
            <p:ph type="title"/>
          </p:nvPr>
        </p:nvSpPr>
        <p:spPr/>
        <p:txBody>
          <a:bodyPr/>
          <a:lstStyle/>
          <a:p>
            <a:r>
              <a:rPr lang="en-US" dirty="0"/>
              <a:t>Controlled vocabularies  1 / 2</a:t>
            </a:r>
          </a:p>
        </p:txBody>
      </p:sp>
      <p:sp>
        <p:nvSpPr>
          <p:cNvPr id="3" name="Slide Number Placeholder 2">
            <a:extLst>
              <a:ext uri="{FF2B5EF4-FFF2-40B4-BE49-F238E27FC236}">
                <a16:creationId xmlns:a16="http://schemas.microsoft.com/office/drawing/2014/main" id="{C394CA23-6BCE-A6C5-9685-6323852668B1}"/>
              </a:ext>
            </a:extLst>
          </p:cNvPr>
          <p:cNvSpPr>
            <a:spLocks noGrp="1"/>
          </p:cNvSpPr>
          <p:nvPr>
            <p:ph type="sldNum" sz="quarter" idx="12"/>
          </p:nvPr>
        </p:nvSpPr>
        <p:spPr/>
        <p:txBody>
          <a:bodyPr/>
          <a:lstStyle/>
          <a:p>
            <a:fld id="{4FAB73BC-B049-4115-A692-8D63A059BFB8}" type="slidenum">
              <a:rPr lang="en-US" smtClean="0"/>
              <a:t>12</a:t>
            </a:fld>
            <a:endParaRPr lang="en-US" dirty="0"/>
          </a:p>
        </p:txBody>
      </p:sp>
      <p:sp>
        <p:nvSpPr>
          <p:cNvPr id="4" name="Rectangle 3">
            <a:extLst>
              <a:ext uri="{FF2B5EF4-FFF2-40B4-BE49-F238E27FC236}">
                <a16:creationId xmlns:a16="http://schemas.microsoft.com/office/drawing/2014/main" id="{49FAC849-28BA-DB02-303F-036BF5641CE8}"/>
              </a:ext>
            </a:extLst>
          </p:cNvPr>
          <p:cNvSpPr/>
          <p:nvPr/>
        </p:nvSpPr>
        <p:spPr>
          <a:xfrm>
            <a:off x="371975" y="1628800"/>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5" name="Rectangle 4">
            <a:extLst>
              <a:ext uri="{FF2B5EF4-FFF2-40B4-BE49-F238E27FC236}">
                <a16:creationId xmlns:a16="http://schemas.microsoft.com/office/drawing/2014/main" id="{FEBAC5E8-A454-629D-3D77-E07C53A2F8D9}"/>
              </a:ext>
            </a:extLst>
          </p:cNvPr>
          <p:cNvSpPr/>
          <p:nvPr/>
        </p:nvSpPr>
        <p:spPr>
          <a:xfrm>
            <a:off x="4401342" y="162880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6" name="Rectangle 5">
            <a:extLst>
              <a:ext uri="{FF2B5EF4-FFF2-40B4-BE49-F238E27FC236}">
                <a16:creationId xmlns:a16="http://schemas.microsoft.com/office/drawing/2014/main" id="{8D88F5F1-49E0-7B0B-D888-9DCD634039D3}"/>
              </a:ext>
            </a:extLst>
          </p:cNvPr>
          <p:cNvSpPr/>
          <p:nvPr/>
        </p:nvSpPr>
        <p:spPr>
          <a:xfrm>
            <a:off x="8760297" y="1628800"/>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7" name="Straight Arrow Connector 6">
            <a:extLst>
              <a:ext uri="{FF2B5EF4-FFF2-40B4-BE49-F238E27FC236}">
                <a16:creationId xmlns:a16="http://schemas.microsoft.com/office/drawing/2014/main" id="{42A2F06E-C02B-B3C4-9592-5656B997395E}"/>
              </a:ext>
            </a:extLst>
          </p:cNvPr>
          <p:cNvCxnSpPr>
            <a:cxnSpLocks/>
            <a:stCxn id="5" idx="1"/>
            <a:endCxn id="4" idx="3"/>
          </p:cNvCxnSpPr>
          <p:nvPr/>
        </p:nvCxnSpPr>
        <p:spPr>
          <a:xfrm flipH="1">
            <a:off x="2964263" y="1844824"/>
            <a:ext cx="1437079"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E60222B8-B2B6-3011-D57E-48918188D73A}"/>
              </a:ext>
            </a:extLst>
          </p:cNvPr>
          <p:cNvCxnSpPr>
            <a:cxnSpLocks/>
            <a:stCxn id="6" idx="1"/>
            <a:endCxn id="5" idx="3"/>
          </p:cNvCxnSpPr>
          <p:nvPr/>
        </p:nvCxnSpPr>
        <p:spPr>
          <a:xfrm flipH="1">
            <a:off x="6993630" y="1844824"/>
            <a:ext cx="1766667"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8EB33A9C-F0A9-C2D7-22E7-78A366B65319}"/>
              </a:ext>
            </a:extLst>
          </p:cNvPr>
          <p:cNvSpPr txBox="1"/>
          <p:nvPr/>
        </p:nvSpPr>
        <p:spPr>
          <a:xfrm>
            <a:off x="7051768" y="1475492"/>
            <a:ext cx="1653533" cy="369332"/>
          </a:xfrm>
          <a:prstGeom prst="rect">
            <a:avLst/>
          </a:prstGeom>
          <a:noFill/>
        </p:spPr>
        <p:txBody>
          <a:bodyPr wrap="square" rtlCol="0">
            <a:spAutoFit/>
          </a:bodyPr>
          <a:lstStyle/>
          <a:p>
            <a:pPr algn="ctr"/>
            <a:r>
              <a:rPr lang="en-US" dirty="0"/>
              <a:t>preferred term</a:t>
            </a:r>
          </a:p>
        </p:txBody>
      </p:sp>
      <p:sp>
        <p:nvSpPr>
          <p:cNvPr id="10" name="TextBox 9">
            <a:extLst>
              <a:ext uri="{FF2B5EF4-FFF2-40B4-BE49-F238E27FC236}">
                <a16:creationId xmlns:a16="http://schemas.microsoft.com/office/drawing/2014/main" id="{1B296259-A841-0FD2-4265-94DE733E2B1C}"/>
              </a:ext>
            </a:extLst>
          </p:cNvPr>
          <p:cNvSpPr txBox="1"/>
          <p:nvPr/>
        </p:nvSpPr>
        <p:spPr>
          <a:xfrm>
            <a:off x="6784624" y="2255905"/>
            <a:ext cx="2223154" cy="369332"/>
          </a:xfrm>
          <a:prstGeom prst="rect">
            <a:avLst/>
          </a:prstGeom>
          <a:noFill/>
        </p:spPr>
        <p:txBody>
          <a:bodyPr wrap="square" rtlCol="0">
            <a:spAutoFit/>
          </a:bodyPr>
          <a:lstStyle/>
          <a:p>
            <a:pPr algn="ctr"/>
            <a:r>
              <a:rPr lang="en-US" dirty="0"/>
              <a:t>alternative term</a:t>
            </a:r>
          </a:p>
        </p:txBody>
      </p:sp>
      <p:cxnSp>
        <p:nvCxnSpPr>
          <p:cNvPr id="12" name="Connector: Elbow 11">
            <a:extLst>
              <a:ext uri="{FF2B5EF4-FFF2-40B4-BE49-F238E27FC236}">
                <a16:creationId xmlns:a16="http://schemas.microsoft.com/office/drawing/2014/main" id="{11C445DF-6D2B-E1B3-1650-BFC720E1ED50}"/>
              </a:ext>
            </a:extLst>
          </p:cNvPr>
          <p:cNvCxnSpPr>
            <a:cxnSpLocks/>
            <a:stCxn id="5" idx="2"/>
            <a:endCxn id="6" idx="2"/>
          </p:cNvCxnSpPr>
          <p:nvPr/>
        </p:nvCxnSpPr>
        <p:spPr>
          <a:xfrm rot="16200000" flipH="1">
            <a:off x="7804955" y="-46622"/>
            <a:ext cx="12700" cy="4214939"/>
          </a:xfrm>
          <a:prstGeom prst="bentConnector3">
            <a:avLst>
              <a:gd name="adj1" fmla="val 1800000"/>
            </a:avLst>
          </a:prstGeom>
          <a:ln w="19050"/>
        </p:spPr>
        <p:style>
          <a:lnRef idx="1">
            <a:schemeClr val="dk1"/>
          </a:lnRef>
          <a:fillRef idx="0">
            <a:schemeClr val="dk1"/>
          </a:fillRef>
          <a:effectRef idx="0">
            <a:schemeClr val="dk1"/>
          </a:effectRef>
          <a:fontRef idx="minor">
            <a:schemeClr val="tx1"/>
          </a:fontRef>
        </p:style>
      </p:cxnSp>
      <p:cxnSp>
        <p:nvCxnSpPr>
          <p:cNvPr id="16" name="Connector: Elbow 15">
            <a:extLst>
              <a:ext uri="{FF2B5EF4-FFF2-40B4-BE49-F238E27FC236}">
                <a16:creationId xmlns:a16="http://schemas.microsoft.com/office/drawing/2014/main" id="{CBAF0C03-2CF8-042E-664A-E2BC7408615F}"/>
              </a:ext>
            </a:extLst>
          </p:cNvPr>
          <p:cNvCxnSpPr>
            <a:cxnSpLocks/>
            <a:stCxn id="6" idx="0"/>
            <a:endCxn id="6" idx="3"/>
          </p:cNvCxnSpPr>
          <p:nvPr/>
        </p:nvCxnSpPr>
        <p:spPr>
          <a:xfrm rot="16200000" flipH="1">
            <a:off x="10380477" y="1160748"/>
            <a:ext cx="216024" cy="1152128"/>
          </a:xfrm>
          <a:prstGeom prst="bentConnector4">
            <a:avLst>
              <a:gd name="adj1" fmla="val -105822"/>
              <a:gd name="adj2" fmla="val 119842"/>
            </a:avLst>
          </a:prstGeom>
          <a:ln w="19050"/>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93B5D810-9212-39D3-5B7D-CC97D80A698D}"/>
              </a:ext>
            </a:extLst>
          </p:cNvPr>
          <p:cNvSpPr txBox="1"/>
          <p:nvPr/>
        </p:nvSpPr>
        <p:spPr>
          <a:xfrm rot="5400000">
            <a:off x="10946312" y="5023008"/>
            <a:ext cx="1191034" cy="369332"/>
          </a:xfrm>
          <a:prstGeom prst="rect">
            <a:avLst/>
          </a:prstGeom>
          <a:noFill/>
        </p:spPr>
        <p:txBody>
          <a:bodyPr wrap="square" rtlCol="0">
            <a:spAutoFit/>
          </a:bodyPr>
          <a:lstStyle/>
          <a:p>
            <a:pPr algn="ctr"/>
            <a:r>
              <a:rPr lang="en-US" dirty="0"/>
              <a:t>synonym</a:t>
            </a:r>
          </a:p>
        </p:txBody>
      </p:sp>
      <p:sp>
        <p:nvSpPr>
          <p:cNvPr id="32" name="Rectangle 31">
            <a:extLst>
              <a:ext uri="{FF2B5EF4-FFF2-40B4-BE49-F238E27FC236}">
                <a16:creationId xmlns:a16="http://schemas.microsoft.com/office/drawing/2014/main" id="{D6E17B82-3F04-FE35-1BCC-0016EE3F14B8}"/>
              </a:ext>
            </a:extLst>
          </p:cNvPr>
          <p:cNvSpPr/>
          <p:nvPr/>
        </p:nvSpPr>
        <p:spPr>
          <a:xfrm>
            <a:off x="371975" y="4590960"/>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DC Comics Vocabulary</a:t>
            </a:r>
          </a:p>
        </p:txBody>
      </p:sp>
      <p:sp>
        <p:nvSpPr>
          <p:cNvPr id="33" name="Rectangle 32">
            <a:extLst>
              <a:ext uri="{FF2B5EF4-FFF2-40B4-BE49-F238E27FC236}">
                <a16:creationId xmlns:a16="http://schemas.microsoft.com/office/drawing/2014/main" id="{BA47E471-40E9-5F12-56B7-FF50A577C881}"/>
              </a:ext>
            </a:extLst>
          </p:cNvPr>
          <p:cNvSpPr/>
          <p:nvPr/>
        </p:nvSpPr>
        <p:spPr>
          <a:xfrm>
            <a:off x="4400485" y="4594611"/>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 stop</a:t>
            </a:r>
          </a:p>
        </p:txBody>
      </p:sp>
      <p:sp>
        <p:nvSpPr>
          <p:cNvPr id="35" name="Rectangle 34">
            <a:extLst>
              <a:ext uri="{FF2B5EF4-FFF2-40B4-BE49-F238E27FC236}">
                <a16:creationId xmlns:a16="http://schemas.microsoft.com/office/drawing/2014/main" id="{F1275DAA-B32B-0D12-191B-34F414991E4D}"/>
              </a:ext>
            </a:extLst>
          </p:cNvPr>
          <p:cNvSpPr/>
          <p:nvPr/>
        </p:nvSpPr>
        <p:spPr>
          <a:xfrm>
            <a:off x="8760297" y="4594612"/>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noProof="0" dirty="0">
                <a:solidFill>
                  <a:schemeClr val="accent2"/>
                </a:solidFill>
              </a:rPr>
              <a:t>bus stop</a:t>
            </a:r>
            <a:endParaRPr lang="cs-CZ" noProof="0" dirty="0">
              <a:solidFill>
                <a:schemeClr val="accent2"/>
              </a:solidFill>
            </a:endParaRPr>
          </a:p>
        </p:txBody>
      </p:sp>
      <p:cxnSp>
        <p:nvCxnSpPr>
          <p:cNvPr id="36" name="Connector: Elbow 35">
            <a:extLst>
              <a:ext uri="{FF2B5EF4-FFF2-40B4-BE49-F238E27FC236}">
                <a16:creationId xmlns:a16="http://schemas.microsoft.com/office/drawing/2014/main" id="{CFDEA3B7-9B24-6F16-249A-91EF42508181}"/>
              </a:ext>
            </a:extLst>
          </p:cNvPr>
          <p:cNvCxnSpPr>
            <a:cxnSpLocks/>
            <a:stCxn id="35" idx="1"/>
            <a:endCxn id="33" idx="3"/>
          </p:cNvCxnSpPr>
          <p:nvPr/>
        </p:nvCxnSpPr>
        <p:spPr>
          <a:xfrm rot="10800000">
            <a:off x="6992773" y="4810636"/>
            <a:ext cx="1767524" cy="1"/>
          </a:xfrm>
          <a:prstGeom prst="bentConnector3">
            <a:avLst/>
          </a:prstGeom>
          <a:ln w="19050"/>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BE39F712-BFFB-CEF6-BD1F-70E45E425A3D}"/>
              </a:ext>
            </a:extLst>
          </p:cNvPr>
          <p:cNvCxnSpPr>
            <a:cxnSpLocks/>
            <a:stCxn id="33" idx="1"/>
            <a:endCxn id="32" idx="3"/>
          </p:cNvCxnSpPr>
          <p:nvPr/>
        </p:nvCxnSpPr>
        <p:spPr>
          <a:xfrm flipH="1" flipV="1">
            <a:off x="2964263" y="4806984"/>
            <a:ext cx="1436222" cy="3651"/>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sp>
        <p:nvSpPr>
          <p:cNvPr id="44" name="Rectangle 43">
            <a:extLst>
              <a:ext uri="{FF2B5EF4-FFF2-40B4-BE49-F238E27FC236}">
                <a16:creationId xmlns:a16="http://schemas.microsoft.com/office/drawing/2014/main" id="{F4E8EE51-715D-06F0-BCBD-CBC28056A7DF}"/>
              </a:ext>
            </a:extLst>
          </p:cNvPr>
          <p:cNvSpPr/>
          <p:nvPr/>
        </p:nvSpPr>
        <p:spPr>
          <a:xfrm>
            <a:off x="8778287" y="5402080"/>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noProof="0" dirty="0">
                <a:solidFill>
                  <a:schemeClr val="accent2"/>
                </a:solidFill>
              </a:rPr>
              <a:t>bus station</a:t>
            </a:r>
            <a:endParaRPr lang="cs-CZ" noProof="0" dirty="0">
              <a:solidFill>
                <a:schemeClr val="accent2"/>
              </a:solidFill>
            </a:endParaRPr>
          </a:p>
        </p:txBody>
      </p:sp>
      <p:cxnSp>
        <p:nvCxnSpPr>
          <p:cNvPr id="45" name="Connector: Elbow 44">
            <a:extLst>
              <a:ext uri="{FF2B5EF4-FFF2-40B4-BE49-F238E27FC236}">
                <a16:creationId xmlns:a16="http://schemas.microsoft.com/office/drawing/2014/main" id="{AB792707-F726-BA8E-2BD4-6DF09A181FDD}"/>
              </a:ext>
            </a:extLst>
          </p:cNvPr>
          <p:cNvCxnSpPr>
            <a:cxnSpLocks/>
            <a:stCxn id="44" idx="1"/>
            <a:endCxn id="33" idx="2"/>
          </p:cNvCxnSpPr>
          <p:nvPr/>
        </p:nvCxnSpPr>
        <p:spPr>
          <a:xfrm rot="10800000">
            <a:off x="5696629" y="5026660"/>
            <a:ext cx="3081658" cy="591445"/>
          </a:xfrm>
          <a:prstGeom prst="bentConnector2">
            <a:avLst/>
          </a:prstGeom>
          <a:ln w="19050"/>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00DAD32F-2410-2837-EA58-79F79B670AE3}"/>
              </a:ext>
            </a:extLst>
          </p:cNvPr>
          <p:cNvSpPr txBox="1"/>
          <p:nvPr/>
        </p:nvSpPr>
        <p:spPr>
          <a:xfrm>
            <a:off x="6672064" y="5618104"/>
            <a:ext cx="2223154" cy="369332"/>
          </a:xfrm>
          <a:prstGeom prst="rect">
            <a:avLst/>
          </a:prstGeom>
          <a:noFill/>
        </p:spPr>
        <p:txBody>
          <a:bodyPr wrap="square" rtlCol="0">
            <a:spAutoFit/>
          </a:bodyPr>
          <a:lstStyle/>
          <a:p>
            <a:pPr algn="ctr"/>
            <a:r>
              <a:rPr lang="en-US" dirty="0"/>
              <a:t>alternative term</a:t>
            </a:r>
          </a:p>
        </p:txBody>
      </p:sp>
      <p:sp>
        <p:nvSpPr>
          <p:cNvPr id="67" name="TextBox 66">
            <a:extLst>
              <a:ext uri="{FF2B5EF4-FFF2-40B4-BE49-F238E27FC236}">
                <a16:creationId xmlns:a16="http://schemas.microsoft.com/office/drawing/2014/main" id="{1592213A-11C7-B0DA-8296-96718EA71D77}"/>
              </a:ext>
            </a:extLst>
          </p:cNvPr>
          <p:cNvSpPr txBox="1"/>
          <p:nvPr/>
        </p:nvSpPr>
        <p:spPr>
          <a:xfrm>
            <a:off x="7048626" y="4427820"/>
            <a:ext cx="1653533" cy="369332"/>
          </a:xfrm>
          <a:prstGeom prst="rect">
            <a:avLst/>
          </a:prstGeom>
          <a:noFill/>
        </p:spPr>
        <p:txBody>
          <a:bodyPr wrap="square" rtlCol="0">
            <a:spAutoFit/>
          </a:bodyPr>
          <a:lstStyle/>
          <a:p>
            <a:pPr algn="ctr"/>
            <a:r>
              <a:rPr lang="en-US" dirty="0"/>
              <a:t>preferred term</a:t>
            </a:r>
          </a:p>
        </p:txBody>
      </p:sp>
      <p:cxnSp>
        <p:nvCxnSpPr>
          <p:cNvPr id="68" name="Connector: Elbow 67">
            <a:extLst>
              <a:ext uri="{FF2B5EF4-FFF2-40B4-BE49-F238E27FC236}">
                <a16:creationId xmlns:a16="http://schemas.microsoft.com/office/drawing/2014/main" id="{3093162D-8717-B277-815F-2F3500D5576B}"/>
              </a:ext>
            </a:extLst>
          </p:cNvPr>
          <p:cNvCxnSpPr>
            <a:cxnSpLocks/>
            <a:stCxn id="44" idx="3"/>
            <a:endCxn id="35" idx="3"/>
          </p:cNvCxnSpPr>
          <p:nvPr/>
        </p:nvCxnSpPr>
        <p:spPr>
          <a:xfrm flipH="1" flipV="1">
            <a:off x="11064553" y="4810636"/>
            <a:ext cx="17990" cy="807468"/>
          </a:xfrm>
          <a:prstGeom prst="bentConnector3">
            <a:avLst>
              <a:gd name="adj1" fmla="val -1270706"/>
            </a:avLst>
          </a:prstGeom>
          <a:ln w="19050"/>
        </p:spPr>
        <p:style>
          <a:lnRef idx="1">
            <a:schemeClr val="dk1"/>
          </a:lnRef>
          <a:fillRef idx="0">
            <a:schemeClr val="dk1"/>
          </a:fillRef>
          <a:effectRef idx="0">
            <a:schemeClr val="dk1"/>
          </a:effectRef>
          <a:fontRef idx="minor">
            <a:schemeClr val="tx1"/>
          </a:fontRef>
        </p:style>
      </p:cxnSp>
      <p:cxnSp>
        <p:nvCxnSpPr>
          <p:cNvPr id="71" name="Straight Arrow Connector 70">
            <a:extLst>
              <a:ext uri="{FF2B5EF4-FFF2-40B4-BE49-F238E27FC236}">
                <a16:creationId xmlns:a16="http://schemas.microsoft.com/office/drawing/2014/main" id="{775A5C55-7E4E-EF10-9D1C-EA741487F7D1}"/>
              </a:ext>
            </a:extLst>
          </p:cNvPr>
          <p:cNvCxnSpPr>
            <a:cxnSpLocks/>
            <a:stCxn id="32" idx="0"/>
            <a:endCxn id="4" idx="2"/>
          </p:cNvCxnSpPr>
          <p:nvPr/>
        </p:nvCxnSpPr>
        <p:spPr>
          <a:xfrm flipV="1">
            <a:off x="1668119" y="2060848"/>
            <a:ext cx="0" cy="2530112"/>
          </a:xfrm>
          <a:prstGeom prst="straightConnector1">
            <a:avLst/>
          </a:prstGeom>
          <a:ln w="19050">
            <a:prstDash val="sysDash"/>
            <a:tailEnd type="triangle"/>
          </a:ln>
        </p:spPr>
        <p:style>
          <a:lnRef idx="1">
            <a:schemeClr val="dk1"/>
          </a:lnRef>
          <a:fillRef idx="0">
            <a:schemeClr val="dk1"/>
          </a:fillRef>
          <a:effectRef idx="0">
            <a:schemeClr val="dk1"/>
          </a:effectRef>
          <a:fontRef idx="minor">
            <a:schemeClr val="tx1"/>
          </a:fontRef>
        </p:style>
      </p:cxnSp>
      <p:sp>
        <p:nvSpPr>
          <p:cNvPr id="72" name="TextBox 71">
            <a:extLst>
              <a:ext uri="{FF2B5EF4-FFF2-40B4-BE49-F238E27FC236}">
                <a16:creationId xmlns:a16="http://schemas.microsoft.com/office/drawing/2014/main" id="{60238F1A-6676-F240-662F-6F2BB7492FA1}"/>
              </a:ext>
            </a:extLst>
          </p:cNvPr>
          <p:cNvSpPr txBox="1"/>
          <p:nvPr/>
        </p:nvSpPr>
        <p:spPr>
          <a:xfrm>
            <a:off x="986083" y="2987195"/>
            <a:ext cx="1383735" cy="369332"/>
          </a:xfrm>
          <a:prstGeom prst="rect">
            <a:avLst/>
          </a:prstGeom>
          <a:solidFill>
            <a:schemeClr val="bg1"/>
          </a:solidFill>
        </p:spPr>
        <p:txBody>
          <a:bodyPr wrap="square" rtlCol="0">
            <a:spAutoFit/>
          </a:bodyPr>
          <a:lstStyle/>
          <a:p>
            <a:pPr algn="ctr"/>
            <a:r>
              <a:rPr lang="en-US" dirty="0"/>
              <a:t>Instance of</a:t>
            </a:r>
          </a:p>
        </p:txBody>
      </p:sp>
      <p:sp>
        <p:nvSpPr>
          <p:cNvPr id="75" name="TextBox 74">
            <a:extLst>
              <a:ext uri="{FF2B5EF4-FFF2-40B4-BE49-F238E27FC236}">
                <a16:creationId xmlns:a16="http://schemas.microsoft.com/office/drawing/2014/main" id="{19833C2E-AB3A-701A-06EB-7B5F2CD3FE02}"/>
              </a:ext>
            </a:extLst>
          </p:cNvPr>
          <p:cNvSpPr txBox="1"/>
          <p:nvPr/>
        </p:nvSpPr>
        <p:spPr>
          <a:xfrm>
            <a:off x="9900458" y="1070761"/>
            <a:ext cx="1402734" cy="369332"/>
          </a:xfrm>
          <a:prstGeom prst="rect">
            <a:avLst/>
          </a:prstGeom>
          <a:noFill/>
        </p:spPr>
        <p:txBody>
          <a:bodyPr wrap="square" rtlCol="0">
            <a:spAutoFit/>
          </a:bodyPr>
          <a:lstStyle/>
          <a:p>
            <a:pPr algn="ctr"/>
            <a:r>
              <a:rPr lang="en-US" dirty="0"/>
              <a:t>synonym</a:t>
            </a:r>
          </a:p>
        </p:txBody>
      </p:sp>
    </p:spTree>
    <p:extLst>
      <p:ext uri="{BB962C8B-B14F-4D97-AF65-F5344CB8AC3E}">
        <p14:creationId xmlns:p14="http://schemas.microsoft.com/office/powerpoint/2010/main" val="157260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par>
                                <p:cTn id="23" presetID="10"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childTnLst>
                                </p:cTn>
                              </p:par>
                              <p:par>
                                <p:cTn id="26" presetID="10"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500"/>
                                        <p:tgtEl>
                                          <p:spTgt spid="4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par>
                                <p:cTn id="32" presetID="10" presetClass="entr" presetSubtype="0" fill="hold"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500"/>
                                        <p:tgtEl>
                                          <p:spTgt spid="5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500"/>
                                        <p:tgtEl>
                                          <p:spTgt spid="67"/>
                                        </p:tgtEl>
                                      </p:cBhvr>
                                    </p:animEffect>
                                  </p:childTnLst>
                                </p:cTn>
                              </p:par>
                              <p:par>
                                <p:cTn id="41" presetID="10" presetClass="entr" presetSubtype="0" fill="hold" nodeType="with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fade">
                                      <p:cBhvr>
                                        <p:cTn id="43"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animBg="1"/>
      <p:bldP spid="33" grpId="0" animBg="1"/>
      <p:bldP spid="35" grpId="0" animBg="1"/>
      <p:bldP spid="44" grpId="0" animBg="1"/>
      <p:bldP spid="50" grpId="0"/>
      <p:bldP spid="67" grpId="0"/>
      <p:bldP spid="7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598E-81D7-6FA6-381E-02A1250D4F81}"/>
              </a:ext>
            </a:extLst>
          </p:cNvPr>
          <p:cNvSpPr>
            <a:spLocks noGrp="1"/>
          </p:cNvSpPr>
          <p:nvPr>
            <p:ph type="title"/>
          </p:nvPr>
        </p:nvSpPr>
        <p:spPr/>
        <p:txBody>
          <a:bodyPr/>
          <a:lstStyle/>
          <a:p>
            <a:r>
              <a:rPr lang="en-US" dirty="0"/>
              <a:t>Concept 1 / 4</a:t>
            </a:r>
          </a:p>
        </p:txBody>
      </p:sp>
      <p:sp>
        <p:nvSpPr>
          <p:cNvPr id="3" name="Slide Number Placeholder 2">
            <a:extLst>
              <a:ext uri="{FF2B5EF4-FFF2-40B4-BE49-F238E27FC236}">
                <a16:creationId xmlns:a16="http://schemas.microsoft.com/office/drawing/2014/main" id="{41068403-4066-E177-BC68-AFB96FBEACAC}"/>
              </a:ext>
            </a:extLst>
          </p:cNvPr>
          <p:cNvSpPr>
            <a:spLocks noGrp="1"/>
          </p:cNvSpPr>
          <p:nvPr>
            <p:ph type="sldNum" sz="quarter" idx="12"/>
          </p:nvPr>
        </p:nvSpPr>
        <p:spPr/>
        <p:txBody>
          <a:bodyPr/>
          <a:lstStyle/>
          <a:p>
            <a:fld id="{4FAB73BC-B049-4115-A692-8D63A059BFB8}" type="slidenum">
              <a:rPr lang="en-US" smtClean="0"/>
              <a:t>13</a:t>
            </a:fld>
            <a:endParaRPr lang="en-US" dirty="0"/>
          </a:p>
        </p:txBody>
      </p:sp>
      <p:sp>
        <p:nvSpPr>
          <p:cNvPr id="4" name="Rectangle 3">
            <a:extLst>
              <a:ext uri="{FF2B5EF4-FFF2-40B4-BE49-F238E27FC236}">
                <a16:creationId xmlns:a16="http://schemas.microsoft.com/office/drawing/2014/main" id="{DD19DAA4-D7BB-D381-B023-861D000B1DE1}"/>
              </a:ext>
            </a:extLst>
          </p:cNvPr>
          <p:cNvSpPr/>
          <p:nvPr/>
        </p:nvSpPr>
        <p:spPr>
          <a:xfrm>
            <a:off x="1055440" y="187294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5" name="TextBox 4">
            <a:extLst>
              <a:ext uri="{FF2B5EF4-FFF2-40B4-BE49-F238E27FC236}">
                <a16:creationId xmlns:a16="http://schemas.microsoft.com/office/drawing/2014/main" id="{0225A01B-7AC0-D8C0-E1DD-704FB597DDF6}"/>
              </a:ext>
            </a:extLst>
          </p:cNvPr>
          <p:cNvSpPr txBox="1"/>
          <p:nvPr/>
        </p:nvSpPr>
        <p:spPr>
          <a:xfrm>
            <a:off x="4511824" y="1584912"/>
            <a:ext cx="2160240" cy="369332"/>
          </a:xfrm>
          <a:prstGeom prst="rect">
            <a:avLst/>
          </a:prstGeom>
          <a:noFill/>
        </p:spPr>
        <p:txBody>
          <a:bodyPr wrap="square" rtlCol="0">
            <a:spAutoFit/>
          </a:bodyPr>
          <a:lstStyle/>
          <a:p>
            <a:r>
              <a:rPr lang="en-US" dirty="0"/>
              <a:t>Notation</a:t>
            </a:r>
          </a:p>
        </p:txBody>
      </p:sp>
      <p:sp>
        <p:nvSpPr>
          <p:cNvPr id="6" name="TextBox 5">
            <a:extLst>
              <a:ext uri="{FF2B5EF4-FFF2-40B4-BE49-F238E27FC236}">
                <a16:creationId xmlns:a16="http://schemas.microsoft.com/office/drawing/2014/main" id="{5263921A-D50F-ED7A-0708-BF072DBDF3A6}"/>
              </a:ext>
            </a:extLst>
          </p:cNvPr>
          <p:cNvSpPr txBox="1"/>
          <p:nvPr/>
        </p:nvSpPr>
        <p:spPr>
          <a:xfrm>
            <a:off x="4511824" y="2195572"/>
            <a:ext cx="2160240" cy="369332"/>
          </a:xfrm>
          <a:prstGeom prst="rect">
            <a:avLst/>
          </a:prstGeom>
          <a:noFill/>
        </p:spPr>
        <p:txBody>
          <a:bodyPr wrap="square" rtlCol="0">
            <a:spAutoFit/>
          </a:bodyPr>
          <a:lstStyle/>
          <a:p>
            <a:r>
              <a:rPr lang="en-US" dirty="0"/>
              <a:t>Definition</a:t>
            </a:r>
          </a:p>
        </p:txBody>
      </p:sp>
      <p:cxnSp>
        <p:nvCxnSpPr>
          <p:cNvPr id="8" name="Straight Connector 7">
            <a:extLst>
              <a:ext uri="{FF2B5EF4-FFF2-40B4-BE49-F238E27FC236}">
                <a16:creationId xmlns:a16="http://schemas.microsoft.com/office/drawing/2014/main" id="{0A03C99A-5223-955E-79C5-EE73704602D6}"/>
              </a:ext>
            </a:extLst>
          </p:cNvPr>
          <p:cNvCxnSpPr>
            <a:cxnSpLocks/>
            <a:stCxn id="4" idx="3"/>
            <a:endCxn id="5" idx="1"/>
          </p:cNvCxnSpPr>
          <p:nvPr/>
        </p:nvCxnSpPr>
        <p:spPr>
          <a:xfrm flipV="1">
            <a:off x="3647728" y="1769578"/>
            <a:ext cx="864096" cy="319390"/>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FD3E5214-3995-C059-EEF7-39FCDBA4030D}"/>
              </a:ext>
            </a:extLst>
          </p:cNvPr>
          <p:cNvCxnSpPr>
            <a:cxnSpLocks/>
            <a:stCxn id="4" idx="3"/>
            <a:endCxn id="6" idx="1"/>
          </p:cNvCxnSpPr>
          <p:nvPr/>
        </p:nvCxnSpPr>
        <p:spPr>
          <a:xfrm>
            <a:off x="3647728" y="2088968"/>
            <a:ext cx="864096" cy="291270"/>
          </a:xfrm>
          <a:prstGeom prst="line">
            <a:avLst/>
          </a:prstGeom>
          <a:ln w="19050"/>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14518BF9-98DA-2C00-99DC-6F89FF4B3500}"/>
              </a:ext>
            </a:extLst>
          </p:cNvPr>
          <p:cNvSpPr/>
          <p:nvPr/>
        </p:nvSpPr>
        <p:spPr>
          <a:xfrm>
            <a:off x="1055440" y="4293096"/>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a:t>
            </a:r>
          </a:p>
        </p:txBody>
      </p:sp>
      <p:sp>
        <p:nvSpPr>
          <p:cNvPr id="13" name="TextBox 12">
            <a:extLst>
              <a:ext uri="{FF2B5EF4-FFF2-40B4-BE49-F238E27FC236}">
                <a16:creationId xmlns:a16="http://schemas.microsoft.com/office/drawing/2014/main" id="{9922503A-E3A3-CDCA-8602-EED922E31C0B}"/>
              </a:ext>
            </a:extLst>
          </p:cNvPr>
          <p:cNvSpPr txBox="1"/>
          <p:nvPr/>
        </p:nvSpPr>
        <p:spPr>
          <a:xfrm>
            <a:off x="1055440" y="4794311"/>
            <a:ext cx="2160240" cy="369332"/>
          </a:xfrm>
          <a:prstGeom prst="rect">
            <a:avLst/>
          </a:prstGeom>
          <a:noFill/>
        </p:spPr>
        <p:txBody>
          <a:bodyPr wrap="square" rtlCol="0">
            <a:spAutoFit/>
          </a:bodyPr>
          <a:lstStyle/>
          <a:p>
            <a:r>
              <a:rPr lang="en-US" u="sng" dirty="0"/>
              <a:t>Notation</a:t>
            </a:r>
            <a:r>
              <a:rPr lang="en-US" dirty="0"/>
              <a:t>: C001</a:t>
            </a:r>
          </a:p>
        </p:txBody>
      </p:sp>
      <p:sp>
        <p:nvSpPr>
          <p:cNvPr id="14" name="TextBox 13">
            <a:extLst>
              <a:ext uri="{FF2B5EF4-FFF2-40B4-BE49-F238E27FC236}">
                <a16:creationId xmlns:a16="http://schemas.microsoft.com/office/drawing/2014/main" id="{DD2E2581-FC07-5D78-DAE4-42C15704EEB2}"/>
              </a:ext>
            </a:extLst>
          </p:cNvPr>
          <p:cNvSpPr txBox="1"/>
          <p:nvPr/>
        </p:nvSpPr>
        <p:spPr>
          <a:xfrm>
            <a:off x="1055440" y="5232810"/>
            <a:ext cx="4608512" cy="923330"/>
          </a:xfrm>
          <a:prstGeom prst="rect">
            <a:avLst/>
          </a:prstGeom>
          <a:noFill/>
        </p:spPr>
        <p:txBody>
          <a:bodyPr wrap="square" rtlCol="0">
            <a:spAutoFit/>
          </a:bodyPr>
          <a:lstStyle/>
          <a:p>
            <a:r>
              <a:rPr lang="en-US" u="sng" dirty="0"/>
              <a:t>Definition</a:t>
            </a:r>
            <a:r>
              <a:rPr lang="en-US" dirty="0"/>
              <a:t>: A large motor vehicle carrying passengers by road, typically one serving the public on a fixed route and for a fare.</a:t>
            </a:r>
          </a:p>
        </p:txBody>
      </p:sp>
      <p:sp>
        <p:nvSpPr>
          <p:cNvPr id="15" name="Rectangle 14">
            <a:extLst>
              <a:ext uri="{FF2B5EF4-FFF2-40B4-BE49-F238E27FC236}">
                <a16:creationId xmlns:a16="http://schemas.microsoft.com/office/drawing/2014/main" id="{7857EEFA-F05E-675B-5939-51BB56A22F70}"/>
              </a:ext>
            </a:extLst>
          </p:cNvPr>
          <p:cNvSpPr/>
          <p:nvPr/>
        </p:nvSpPr>
        <p:spPr>
          <a:xfrm>
            <a:off x="6744072" y="2996952"/>
            <a:ext cx="1368152"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bus</a:t>
            </a:r>
          </a:p>
        </p:txBody>
      </p:sp>
      <p:sp>
        <p:nvSpPr>
          <p:cNvPr id="16" name="Rectangle 15">
            <a:extLst>
              <a:ext uri="{FF2B5EF4-FFF2-40B4-BE49-F238E27FC236}">
                <a16:creationId xmlns:a16="http://schemas.microsoft.com/office/drawing/2014/main" id="{E72171B0-5614-355A-D83A-BB71894EDAD8}"/>
              </a:ext>
            </a:extLst>
          </p:cNvPr>
          <p:cNvSpPr/>
          <p:nvPr/>
        </p:nvSpPr>
        <p:spPr>
          <a:xfrm>
            <a:off x="6744072" y="3717032"/>
            <a:ext cx="1368152"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coach</a:t>
            </a:r>
          </a:p>
        </p:txBody>
      </p:sp>
      <p:sp>
        <p:nvSpPr>
          <p:cNvPr id="17" name="Rectangle 16">
            <a:extLst>
              <a:ext uri="{FF2B5EF4-FFF2-40B4-BE49-F238E27FC236}">
                <a16:creationId xmlns:a16="http://schemas.microsoft.com/office/drawing/2014/main" id="{96C300AE-CB00-6A97-5AB1-3A130839CC1D}"/>
              </a:ext>
            </a:extLst>
          </p:cNvPr>
          <p:cNvSpPr/>
          <p:nvPr/>
        </p:nvSpPr>
        <p:spPr>
          <a:xfrm>
            <a:off x="6744072" y="4437112"/>
            <a:ext cx="1368152"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bus</a:t>
            </a:r>
          </a:p>
        </p:txBody>
      </p:sp>
      <p:sp>
        <p:nvSpPr>
          <p:cNvPr id="18" name="Rectangle 17">
            <a:extLst>
              <a:ext uri="{FF2B5EF4-FFF2-40B4-BE49-F238E27FC236}">
                <a16:creationId xmlns:a16="http://schemas.microsoft.com/office/drawing/2014/main" id="{1578AC36-3F9F-7C2C-C8D9-0E0099489FA4}"/>
              </a:ext>
            </a:extLst>
          </p:cNvPr>
          <p:cNvSpPr/>
          <p:nvPr/>
        </p:nvSpPr>
        <p:spPr>
          <a:xfrm>
            <a:off x="6744072" y="5111885"/>
            <a:ext cx="1368152"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autobus</a:t>
            </a:r>
          </a:p>
        </p:txBody>
      </p:sp>
      <p:sp>
        <p:nvSpPr>
          <p:cNvPr id="20" name="Rectangle 19">
            <a:extLst>
              <a:ext uri="{FF2B5EF4-FFF2-40B4-BE49-F238E27FC236}">
                <a16:creationId xmlns:a16="http://schemas.microsoft.com/office/drawing/2014/main" id="{F2D61B97-4027-366E-CDAF-F0E84E5405AF}"/>
              </a:ext>
            </a:extLst>
          </p:cNvPr>
          <p:cNvSpPr/>
          <p:nvPr/>
        </p:nvSpPr>
        <p:spPr>
          <a:xfrm>
            <a:off x="6744072" y="5837417"/>
            <a:ext cx="1368152"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cs-CZ" noProof="0" dirty="0">
                <a:solidFill>
                  <a:schemeClr val="accent2"/>
                </a:solidFill>
              </a:rPr>
              <a:t>autokar</a:t>
            </a:r>
            <a:endParaRPr lang="en-US" dirty="0">
              <a:solidFill>
                <a:schemeClr val="accent2"/>
              </a:solidFill>
            </a:endParaRPr>
          </a:p>
        </p:txBody>
      </p:sp>
      <p:pic>
        <p:nvPicPr>
          <p:cNvPr id="21" name="Picture 4">
            <a:extLst>
              <a:ext uri="{FF2B5EF4-FFF2-40B4-BE49-F238E27FC236}">
                <a16:creationId xmlns:a16="http://schemas.microsoft.com/office/drawing/2014/main" id="{FDF232F7-D552-E890-860A-56D417480A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1271" y="5882942"/>
            <a:ext cx="512298" cy="3409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7F69C252-6E3E-1022-B40C-A9DB8CDEDF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1271" y="5157410"/>
            <a:ext cx="512298" cy="3409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AAF3048B-C227-20DA-96E7-90497165C8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0568" y="3079550"/>
            <a:ext cx="533704" cy="2668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5" name="Picture 2">
            <a:extLst>
              <a:ext uri="{FF2B5EF4-FFF2-40B4-BE49-F238E27FC236}">
                <a16:creationId xmlns:a16="http://schemas.microsoft.com/office/drawing/2014/main" id="{E1C6A0BF-1E6A-68FD-2E2C-1D0671DC8C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99865" y="3799630"/>
            <a:ext cx="533704" cy="2668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6" name="Picture 2">
            <a:extLst>
              <a:ext uri="{FF2B5EF4-FFF2-40B4-BE49-F238E27FC236}">
                <a16:creationId xmlns:a16="http://schemas.microsoft.com/office/drawing/2014/main" id="{2C490586-F783-27DD-05DF-030978C059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0568" y="4519710"/>
            <a:ext cx="533704" cy="2668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27" name="Straight Connector 26">
            <a:extLst>
              <a:ext uri="{FF2B5EF4-FFF2-40B4-BE49-F238E27FC236}">
                <a16:creationId xmlns:a16="http://schemas.microsoft.com/office/drawing/2014/main" id="{CD12FB22-5178-B329-3A4C-19E37DD30277}"/>
              </a:ext>
            </a:extLst>
          </p:cNvPr>
          <p:cNvCxnSpPr>
            <a:cxnSpLocks/>
            <a:stCxn id="12" idx="3"/>
            <a:endCxn id="15" idx="1"/>
          </p:cNvCxnSpPr>
          <p:nvPr/>
        </p:nvCxnSpPr>
        <p:spPr>
          <a:xfrm flipV="1">
            <a:off x="3647728" y="3212976"/>
            <a:ext cx="3096344" cy="1296144"/>
          </a:xfrm>
          <a:prstGeom prst="line">
            <a:avLst/>
          </a:prstGeom>
          <a:ln w="190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C63C49B8-D782-20C4-429D-7F9EB74F9AB3}"/>
              </a:ext>
            </a:extLst>
          </p:cNvPr>
          <p:cNvCxnSpPr>
            <a:cxnSpLocks/>
            <a:stCxn id="12" idx="3"/>
            <a:endCxn id="16" idx="1"/>
          </p:cNvCxnSpPr>
          <p:nvPr/>
        </p:nvCxnSpPr>
        <p:spPr>
          <a:xfrm flipV="1">
            <a:off x="3647728" y="3933056"/>
            <a:ext cx="3096344" cy="576064"/>
          </a:xfrm>
          <a:prstGeom prst="line">
            <a:avLst/>
          </a:prstGeom>
          <a:ln w="19050"/>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95945C9C-E97C-6AB9-3840-6AF6E5CDD7AD}"/>
              </a:ext>
            </a:extLst>
          </p:cNvPr>
          <p:cNvCxnSpPr>
            <a:cxnSpLocks/>
            <a:stCxn id="12" idx="3"/>
            <a:endCxn id="17" idx="1"/>
          </p:cNvCxnSpPr>
          <p:nvPr/>
        </p:nvCxnSpPr>
        <p:spPr>
          <a:xfrm>
            <a:off x="3647728" y="4509120"/>
            <a:ext cx="3096344" cy="144016"/>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F4282DE8-F14B-BB3A-9A0E-48308D16EC44}"/>
              </a:ext>
            </a:extLst>
          </p:cNvPr>
          <p:cNvCxnSpPr>
            <a:cxnSpLocks/>
            <a:stCxn id="12" idx="3"/>
            <a:endCxn id="18" idx="1"/>
          </p:cNvCxnSpPr>
          <p:nvPr/>
        </p:nvCxnSpPr>
        <p:spPr>
          <a:xfrm>
            <a:off x="3647728" y="4509120"/>
            <a:ext cx="3096344" cy="818789"/>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7C18BB27-86E3-265B-E8E9-1948ECC0504F}"/>
              </a:ext>
            </a:extLst>
          </p:cNvPr>
          <p:cNvCxnSpPr>
            <a:cxnSpLocks/>
            <a:stCxn id="12" idx="3"/>
            <a:endCxn id="20" idx="1"/>
          </p:cNvCxnSpPr>
          <p:nvPr/>
        </p:nvCxnSpPr>
        <p:spPr>
          <a:xfrm>
            <a:off x="3647728" y="4509120"/>
            <a:ext cx="3096344" cy="1544321"/>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4926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0" presetClass="entr" presetSubtype="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par>
                                <p:cTn id="49" presetID="10"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par>
                                <p:cTn id="52" presetID="10" presetClass="entr" presetSubtype="0" fill="hold"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par>
                                <p:cTn id="55" presetID="10" presetClass="entr" presetSubtype="0" fill="hold" nodeType="with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500"/>
                                        <p:tgtEl>
                                          <p:spTgt spid="36"/>
                                        </p:tgtEl>
                                      </p:cBhvr>
                                    </p:animEffect>
                                  </p:childTnLst>
                                </p:cTn>
                              </p:par>
                              <p:par>
                                <p:cTn id="58" presetID="10" presetClass="entr" presetSubtype="0" fill="hold"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5" grpId="0" animBg="1"/>
      <p:bldP spid="16" grpId="0" animBg="1"/>
      <p:bldP spid="17" grpId="0" animBg="1"/>
      <p:bldP spid="18"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5CBA6-71B8-9087-4E7D-833F062CF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B1A2A-F4EE-9781-B4DC-D48C6A580E9C}"/>
              </a:ext>
            </a:extLst>
          </p:cNvPr>
          <p:cNvSpPr>
            <a:spLocks noGrp="1"/>
          </p:cNvSpPr>
          <p:nvPr>
            <p:ph type="title"/>
          </p:nvPr>
        </p:nvSpPr>
        <p:spPr/>
        <p:txBody>
          <a:bodyPr/>
          <a:lstStyle/>
          <a:p>
            <a:r>
              <a:rPr lang="en-US" dirty="0"/>
              <a:t>Concept 2 / 4</a:t>
            </a:r>
          </a:p>
        </p:txBody>
      </p:sp>
      <p:sp>
        <p:nvSpPr>
          <p:cNvPr id="3" name="Slide Number Placeholder 2">
            <a:extLst>
              <a:ext uri="{FF2B5EF4-FFF2-40B4-BE49-F238E27FC236}">
                <a16:creationId xmlns:a16="http://schemas.microsoft.com/office/drawing/2014/main" id="{F13DCFF2-FED0-A850-B0F5-954B93226198}"/>
              </a:ext>
            </a:extLst>
          </p:cNvPr>
          <p:cNvSpPr>
            <a:spLocks noGrp="1"/>
          </p:cNvSpPr>
          <p:nvPr>
            <p:ph type="sldNum" sz="quarter" idx="12"/>
          </p:nvPr>
        </p:nvSpPr>
        <p:spPr/>
        <p:txBody>
          <a:bodyPr/>
          <a:lstStyle/>
          <a:p>
            <a:fld id="{4FAB73BC-B049-4115-A692-8D63A059BFB8}" type="slidenum">
              <a:rPr lang="en-US" smtClean="0"/>
              <a:t>14</a:t>
            </a:fld>
            <a:endParaRPr lang="en-US" dirty="0"/>
          </a:p>
        </p:txBody>
      </p:sp>
      <p:sp>
        <p:nvSpPr>
          <p:cNvPr id="4" name="Rectangle 3">
            <a:extLst>
              <a:ext uri="{FF2B5EF4-FFF2-40B4-BE49-F238E27FC236}">
                <a16:creationId xmlns:a16="http://schemas.microsoft.com/office/drawing/2014/main" id="{1D7E3B3A-2B08-82EF-0F5C-05ECF97330A7}"/>
              </a:ext>
            </a:extLst>
          </p:cNvPr>
          <p:cNvSpPr/>
          <p:nvPr/>
        </p:nvSpPr>
        <p:spPr>
          <a:xfrm>
            <a:off x="1055440" y="187190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5" name="TextBox 4">
            <a:extLst>
              <a:ext uri="{FF2B5EF4-FFF2-40B4-BE49-F238E27FC236}">
                <a16:creationId xmlns:a16="http://schemas.microsoft.com/office/drawing/2014/main" id="{17C3DEC2-2D3D-00FB-AA8B-8BE2FFF32748}"/>
              </a:ext>
            </a:extLst>
          </p:cNvPr>
          <p:cNvSpPr txBox="1"/>
          <p:nvPr/>
        </p:nvSpPr>
        <p:spPr>
          <a:xfrm>
            <a:off x="2351584" y="1246815"/>
            <a:ext cx="1800200" cy="369332"/>
          </a:xfrm>
          <a:prstGeom prst="rect">
            <a:avLst/>
          </a:prstGeom>
          <a:noFill/>
        </p:spPr>
        <p:txBody>
          <a:bodyPr wrap="square" rtlCol="0">
            <a:spAutoFit/>
          </a:bodyPr>
          <a:lstStyle/>
          <a:p>
            <a:r>
              <a:rPr lang="en-US" dirty="0"/>
              <a:t>broader concept</a:t>
            </a:r>
          </a:p>
        </p:txBody>
      </p:sp>
      <p:sp>
        <p:nvSpPr>
          <p:cNvPr id="6" name="TextBox 5">
            <a:extLst>
              <a:ext uri="{FF2B5EF4-FFF2-40B4-BE49-F238E27FC236}">
                <a16:creationId xmlns:a16="http://schemas.microsoft.com/office/drawing/2014/main" id="{2988261E-948C-04C8-DFE5-35FE6F30D20B}"/>
              </a:ext>
            </a:extLst>
          </p:cNvPr>
          <p:cNvSpPr txBox="1"/>
          <p:nvPr/>
        </p:nvSpPr>
        <p:spPr>
          <a:xfrm>
            <a:off x="767408" y="2564904"/>
            <a:ext cx="1872208" cy="369332"/>
          </a:xfrm>
          <a:prstGeom prst="rect">
            <a:avLst/>
          </a:prstGeom>
          <a:noFill/>
        </p:spPr>
        <p:txBody>
          <a:bodyPr wrap="square" rtlCol="0">
            <a:spAutoFit/>
          </a:bodyPr>
          <a:lstStyle/>
          <a:p>
            <a:r>
              <a:rPr lang="en-US" dirty="0"/>
              <a:t>related concept</a:t>
            </a:r>
          </a:p>
        </p:txBody>
      </p:sp>
      <p:cxnSp>
        <p:nvCxnSpPr>
          <p:cNvPr id="10" name="Connector: Elbow 9">
            <a:extLst>
              <a:ext uri="{FF2B5EF4-FFF2-40B4-BE49-F238E27FC236}">
                <a16:creationId xmlns:a16="http://schemas.microsoft.com/office/drawing/2014/main" id="{2F242601-D841-BC5C-0591-0AD04EF7BF14}"/>
              </a:ext>
            </a:extLst>
          </p:cNvPr>
          <p:cNvCxnSpPr>
            <a:stCxn id="4" idx="0"/>
            <a:endCxn id="4" idx="3"/>
          </p:cNvCxnSpPr>
          <p:nvPr/>
        </p:nvCxnSpPr>
        <p:spPr>
          <a:xfrm rot="16200000" flipH="1">
            <a:off x="2891644" y="1331844"/>
            <a:ext cx="216024" cy="1296144"/>
          </a:xfrm>
          <a:prstGeom prst="bentConnector4">
            <a:avLst>
              <a:gd name="adj1" fmla="val -105822"/>
              <a:gd name="adj2" fmla="val 117637"/>
            </a:avLst>
          </a:prstGeom>
          <a:ln w="19050"/>
        </p:spPr>
        <p:style>
          <a:lnRef idx="1">
            <a:schemeClr val="dk1"/>
          </a:lnRef>
          <a:fillRef idx="0">
            <a:schemeClr val="dk1"/>
          </a:fillRef>
          <a:effectRef idx="0">
            <a:schemeClr val="dk1"/>
          </a:effectRef>
          <a:fontRef idx="minor">
            <a:schemeClr val="tx1"/>
          </a:fontRef>
        </p:style>
      </p:cxnSp>
      <p:cxnSp>
        <p:nvCxnSpPr>
          <p:cNvPr id="23" name="Connector: Elbow 22">
            <a:extLst>
              <a:ext uri="{FF2B5EF4-FFF2-40B4-BE49-F238E27FC236}">
                <a16:creationId xmlns:a16="http://schemas.microsoft.com/office/drawing/2014/main" id="{4D645608-4B97-6AC5-30A1-431CB6121321}"/>
              </a:ext>
            </a:extLst>
          </p:cNvPr>
          <p:cNvCxnSpPr>
            <a:cxnSpLocks/>
            <a:stCxn id="4" idx="1"/>
            <a:endCxn id="4" idx="2"/>
          </p:cNvCxnSpPr>
          <p:nvPr/>
        </p:nvCxnSpPr>
        <p:spPr>
          <a:xfrm rot="10800000" flipH="1" flipV="1">
            <a:off x="1055440" y="2087928"/>
            <a:ext cx="1296144" cy="216024"/>
          </a:xfrm>
          <a:prstGeom prst="bentConnector4">
            <a:avLst>
              <a:gd name="adj1" fmla="val -17637"/>
              <a:gd name="adj2" fmla="val 205822"/>
            </a:avLst>
          </a:prstGeom>
          <a:ln w="19050"/>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E447E0A2-AD3F-1EE8-5848-CC255D598D46}"/>
              </a:ext>
            </a:extLst>
          </p:cNvPr>
          <p:cNvSpPr/>
          <p:nvPr/>
        </p:nvSpPr>
        <p:spPr>
          <a:xfrm>
            <a:off x="5807968" y="1315081"/>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public transport</a:t>
            </a:r>
          </a:p>
        </p:txBody>
      </p:sp>
      <p:sp>
        <p:nvSpPr>
          <p:cNvPr id="32" name="Rectangle 31">
            <a:extLst>
              <a:ext uri="{FF2B5EF4-FFF2-40B4-BE49-F238E27FC236}">
                <a16:creationId xmlns:a16="http://schemas.microsoft.com/office/drawing/2014/main" id="{B6EF4C1C-CE74-C786-45BD-5D47BAAB282C}"/>
              </a:ext>
            </a:extLst>
          </p:cNvPr>
          <p:cNvSpPr/>
          <p:nvPr/>
        </p:nvSpPr>
        <p:spPr>
          <a:xfrm>
            <a:off x="5807968" y="4669845"/>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city</a:t>
            </a:r>
          </a:p>
        </p:txBody>
      </p:sp>
      <p:sp>
        <p:nvSpPr>
          <p:cNvPr id="34" name="Rectangle 33">
            <a:extLst>
              <a:ext uri="{FF2B5EF4-FFF2-40B4-BE49-F238E27FC236}">
                <a16:creationId xmlns:a16="http://schemas.microsoft.com/office/drawing/2014/main" id="{CC6A8E86-20A9-059B-E81F-E0DAAEF3E5E8}"/>
              </a:ext>
            </a:extLst>
          </p:cNvPr>
          <p:cNvSpPr/>
          <p:nvPr/>
        </p:nvSpPr>
        <p:spPr>
          <a:xfrm>
            <a:off x="7308170" y="519409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Gotham</a:t>
            </a:r>
          </a:p>
        </p:txBody>
      </p:sp>
      <p:sp>
        <p:nvSpPr>
          <p:cNvPr id="35" name="Rectangle 34">
            <a:extLst>
              <a:ext uri="{FF2B5EF4-FFF2-40B4-BE49-F238E27FC236}">
                <a16:creationId xmlns:a16="http://schemas.microsoft.com/office/drawing/2014/main" id="{C57A9C73-1E81-35AC-64CB-3A73F4A7DF9D}"/>
              </a:ext>
            </a:extLst>
          </p:cNvPr>
          <p:cNvSpPr/>
          <p:nvPr/>
        </p:nvSpPr>
        <p:spPr>
          <a:xfrm>
            <a:off x="7308170" y="5718343"/>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Metropolis</a:t>
            </a:r>
          </a:p>
        </p:txBody>
      </p:sp>
      <p:sp>
        <p:nvSpPr>
          <p:cNvPr id="37" name="Rectangle 36">
            <a:extLst>
              <a:ext uri="{FF2B5EF4-FFF2-40B4-BE49-F238E27FC236}">
                <a16:creationId xmlns:a16="http://schemas.microsoft.com/office/drawing/2014/main" id="{1CB46553-4036-7B03-3C06-A96D3CDC705F}"/>
              </a:ext>
            </a:extLst>
          </p:cNvPr>
          <p:cNvSpPr/>
          <p:nvPr/>
        </p:nvSpPr>
        <p:spPr>
          <a:xfrm>
            <a:off x="7308170" y="1850825"/>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 stop</a:t>
            </a:r>
          </a:p>
        </p:txBody>
      </p:sp>
      <p:sp>
        <p:nvSpPr>
          <p:cNvPr id="38" name="Rectangle 37">
            <a:extLst>
              <a:ext uri="{FF2B5EF4-FFF2-40B4-BE49-F238E27FC236}">
                <a16:creationId xmlns:a16="http://schemas.microsoft.com/office/drawing/2014/main" id="{129C5BD8-DD44-96AC-61E6-B6D8502B0CC0}"/>
              </a:ext>
            </a:extLst>
          </p:cNvPr>
          <p:cNvSpPr/>
          <p:nvPr/>
        </p:nvSpPr>
        <p:spPr>
          <a:xfrm>
            <a:off x="7308170" y="2386569"/>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vehicle</a:t>
            </a:r>
          </a:p>
        </p:txBody>
      </p:sp>
      <p:sp>
        <p:nvSpPr>
          <p:cNvPr id="40" name="Rectangle 39">
            <a:extLst>
              <a:ext uri="{FF2B5EF4-FFF2-40B4-BE49-F238E27FC236}">
                <a16:creationId xmlns:a16="http://schemas.microsoft.com/office/drawing/2014/main" id="{0D074B1A-3A34-C2B7-FCFB-F5F53649F7FF}"/>
              </a:ext>
            </a:extLst>
          </p:cNvPr>
          <p:cNvSpPr/>
          <p:nvPr/>
        </p:nvSpPr>
        <p:spPr>
          <a:xfrm>
            <a:off x="8976320" y="291210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a:t>
            </a:r>
          </a:p>
        </p:txBody>
      </p:sp>
      <p:sp>
        <p:nvSpPr>
          <p:cNvPr id="41" name="Rectangle 40">
            <a:extLst>
              <a:ext uri="{FF2B5EF4-FFF2-40B4-BE49-F238E27FC236}">
                <a16:creationId xmlns:a16="http://schemas.microsoft.com/office/drawing/2014/main" id="{8265BBBC-D497-D930-E098-36A03A64A062}"/>
              </a:ext>
            </a:extLst>
          </p:cNvPr>
          <p:cNvSpPr/>
          <p:nvPr/>
        </p:nvSpPr>
        <p:spPr>
          <a:xfrm>
            <a:off x="8976320" y="344784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tram</a:t>
            </a:r>
          </a:p>
        </p:txBody>
      </p:sp>
      <p:sp>
        <p:nvSpPr>
          <p:cNvPr id="42" name="Rectangle 41">
            <a:extLst>
              <a:ext uri="{FF2B5EF4-FFF2-40B4-BE49-F238E27FC236}">
                <a16:creationId xmlns:a16="http://schemas.microsoft.com/office/drawing/2014/main" id="{B4D928C7-9433-7C97-6F35-E672D7F9AFFF}"/>
              </a:ext>
            </a:extLst>
          </p:cNvPr>
          <p:cNvSpPr/>
          <p:nvPr/>
        </p:nvSpPr>
        <p:spPr>
          <a:xfrm>
            <a:off x="8976320" y="4018802"/>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priority seat</a:t>
            </a:r>
          </a:p>
        </p:txBody>
      </p:sp>
      <p:cxnSp>
        <p:nvCxnSpPr>
          <p:cNvPr id="43" name="Connector: Elbow 42">
            <a:extLst>
              <a:ext uri="{FF2B5EF4-FFF2-40B4-BE49-F238E27FC236}">
                <a16:creationId xmlns:a16="http://schemas.microsoft.com/office/drawing/2014/main" id="{34240372-5667-D91B-AC43-B4BA3917CFD9}"/>
              </a:ext>
            </a:extLst>
          </p:cNvPr>
          <p:cNvCxnSpPr>
            <a:cxnSpLocks/>
            <a:stCxn id="31" idx="2"/>
            <a:endCxn id="37" idx="1"/>
          </p:cNvCxnSpPr>
          <p:nvPr/>
        </p:nvCxnSpPr>
        <p:spPr>
          <a:xfrm rot="16200000" flipH="1">
            <a:off x="7046281" y="1804960"/>
            <a:ext cx="319720"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46" name="Connector: Elbow 45">
            <a:extLst>
              <a:ext uri="{FF2B5EF4-FFF2-40B4-BE49-F238E27FC236}">
                <a16:creationId xmlns:a16="http://schemas.microsoft.com/office/drawing/2014/main" id="{70987F7C-9E32-618D-9E2E-E5376A2B9FD9}"/>
              </a:ext>
            </a:extLst>
          </p:cNvPr>
          <p:cNvCxnSpPr>
            <a:cxnSpLocks/>
            <a:stCxn id="31" idx="2"/>
            <a:endCxn id="38" idx="1"/>
          </p:cNvCxnSpPr>
          <p:nvPr/>
        </p:nvCxnSpPr>
        <p:spPr>
          <a:xfrm rot="16200000" flipH="1">
            <a:off x="6778409" y="2072832"/>
            <a:ext cx="855464"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50" name="Connector: Elbow 49">
            <a:extLst>
              <a:ext uri="{FF2B5EF4-FFF2-40B4-BE49-F238E27FC236}">
                <a16:creationId xmlns:a16="http://schemas.microsoft.com/office/drawing/2014/main" id="{E00CE307-7BD2-0CE9-0450-D461372493B5}"/>
              </a:ext>
            </a:extLst>
          </p:cNvPr>
          <p:cNvCxnSpPr>
            <a:cxnSpLocks/>
            <a:stCxn id="32" idx="2"/>
            <a:endCxn id="34" idx="1"/>
          </p:cNvCxnSpPr>
          <p:nvPr/>
        </p:nvCxnSpPr>
        <p:spPr>
          <a:xfrm rot="16200000" flipH="1">
            <a:off x="7052029" y="5153976"/>
            <a:ext cx="308225"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53" name="Connector: Elbow 52">
            <a:extLst>
              <a:ext uri="{FF2B5EF4-FFF2-40B4-BE49-F238E27FC236}">
                <a16:creationId xmlns:a16="http://schemas.microsoft.com/office/drawing/2014/main" id="{31F7556C-673C-90DD-EA84-D623E8D53815}"/>
              </a:ext>
            </a:extLst>
          </p:cNvPr>
          <p:cNvCxnSpPr>
            <a:cxnSpLocks/>
            <a:stCxn id="32" idx="2"/>
            <a:endCxn id="35" idx="1"/>
          </p:cNvCxnSpPr>
          <p:nvPr/>
        </p:nvCxnSpPr>
        <p:spPr>
          <a:xfrm rot="16200000" flipH="1">
            <a:off x="6789904" y="5416101"/>
            <a:ext cx="832474"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56" name="Connector: Elbow 55">
            <a:extLst>
              <a:ext uri="{FF2B5EF4-FFF2-40B4-BE49-F238E27FC236}">
                <a16:creationId xmlns:a16="http://schemas.microsoft.com/office/drawing/2014/main" id="{6B2FA1F2-B2EF-D7DA-238A-499C7EA44D3E}"/>
              </a:ext>
            </a:extLst>
          </p:cNvPr>
          <p:cNvCxnSpPr>
            <a:cxnSpLocks/>
            <a:stCxn id="38" idx="2"/>
            <a:endCxn id="40" idx="1"/>
          </p:cNvCxnSpPr>
          <p:nvPr/>
        </p:nvCxnSpPr>
        <p:spPr>
          <a:xfrm rot="16200000" flipH="1">
            <a:off x="8635564" y="2787367"/>
            <a:ext cx="309507"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59" name="Connector: Elbow 58">
            <a:extLst>
              <a:ext uri="{FF2B5EF4-FFF2-40B4-BE49-F238E27FC236}">
                <a16:creationId xmlns:a16="http://schemas.microsoft.com/office/drawing/2014/main" id="{9F91622D-6CC1-4D85-E9DE-025EE47C53A2}"/>
              </a:ext>
            </a:extLst>
          </p:cNvPr>
          <p:cNvCxnSpPr>
            <a:cxnSpLocks/>
            <a:stCxn id="38" idx="2"/>
            <a:endCxn id="41" idx="1"/>
          </p:cNvCxnSpPr>
          <p:nvPr/>
        </p:nvCxnSpPr>
        <p:spPr>
          <a:xfrm rot="16200000" flipH="1">
            <a:off x="8367692" y="3055239"/>
            <a:ext cx="845251"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62" name="Connector: Elbow 61">
            <a:extLst>
              <a:ext uri="{FF2B5EF4-FFF2-40B4-BE49-F238E27FC236}">
                <a16:creationId xmlns:a16="http://schemas.microsoft.com/office/drawing/2014/main" id="{D60D8F1F-1C4F-0126-4916-C71780C1A5DD}"/>
              </a:ext>
            </a:extLst>
          </p:cNvPr>
          <p:cNvCxnSpPr>
            <a:cxnSpLocks/>
            <a:stCxn id="38" idx="2"/>
            <a:endCxn id="42" idx="1"/>
          </p:cNvCxnSpPr>
          <p:nvPr/>
        </p:nvCxnSpPr>
        <p:spPr>
          <a:xfrm rot="16200000" flipH="1">
            <a:off x="8082213" y="3340718"/>
            <a:ext cx="1416209"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65" name="Connector: Elbow 64">
            <a:extLst>
              <a:ext uri="{FF2B5EF4-FFF2-40B4-BE49-F238E27FC236}">
                <a16:creationId xmlns:a16="http://schemas.microsoft.com/office/drawing/2014/main" id="{9A89803C-2DF8-EF2C-7258-A87030DAFFEF}"/>
              </a:ext>
            </a:extLst>
          </p:cNvPr>
          <p:cNvCxnSpPr>
            <a:cxnSpLocks/>
            <a:stCxn id="31" idx="1"/>
            <a:endCxn id="32" idx="1"/>
          </p:cNvCxnSpPr>
          <p:nvPr/>
        </p:nvCxnSpPr>
        <p:spPr>
          <a:xfrm rot="10800000" flipV="1">
            <a:off x="5807968" y="1531105"/>
            <a:ext cx="12700" cy="3354764"/>
          </a:xfrm>
          <a:prstGeom prst="bentConnector3">
            <a:avLst>
              <a:gd name="adj1" fmla="val 1800000"/>
            </a:avLst>
          </a:prstGeom>
          <a:ln w="19050">
            <a:prstDash val="sysDash"/>
          </a:ln>
        </p:spPr>
        <p:style>
          <a:lnRef idx="1">
            <a:schemeClr val="dk1"/>
          </a:lnRef>
          <a:fillRef idx="0">
            <a:schemeClr val="dk1"/>
          </a:fillRef>
          <a:effectRef idx="0">
            <a:schemeClr val="dk1"/>
          </a:effectRef>
          <a:fontRef idx="minor">
            <a:schemeClr val="tx1"/>
          </a:fontRef>
        </p:style>
      </p:cxnSp>
      <p:sp>
        <p:nvSpPr>
          <p:cNvPr id="72" name="Rectangle 71">
            <a:extLst>
              <a:ext uri="{FF2B5EF4-FFF2-40B4-BE49-F238E27FC236}">
                <a16:creationId xmlns:a16="http://schemas.microsoft.com/office/drawing/2014/main" id="{85B950F1-D67B-191C-E314-7FB3092F5697}"/>
              </a:ext>
            </a:extLst>
          </p:cNvPr>
          <p:cNvSpPr/>
          <p:nvPr/>
        </p:nvSpPr>
        <p:spPr>
          <a:xfrm>
            <a:off x="1017480" y="2912100"/>
            <a:ext cx="1577258" cy="36933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
        <p:nvSpPr>
          <p:cNvPr id="73" name="Rectangle 72">
            <a:extLst>
              <a:ext uri="{FF2B5EF4-FFF2-40B4-BE49-F238E27FC236}">
                <a16:creationId xmlns:a16="http://schemas.microsoft.com/office/drawing/2014/main" id="{E428268E-1AE7-3046-EBCC-5C9E952B9487}"/>
              </a:ext>
            </a:extLst>
          </p:cNvPr>
          <p:cNvSpPr/>
          <p:nvPr/>
        </p:nvSpPr>
        <p:spPr>
          <a:xfrm>
            <a:off x="767408" y="1224351"/>
            <a:ext cx="1577258" cy="36933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Tree>
    <p:extLst>
      <p:ext uri="{BB962C8B-B14F-4D97-AF65-F5344CB8AC3E}">
        <p14:creationId xmlns:p14="http://schemas.microsoft.com/office/powerpoint/2010/main" val="346965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500"/>
                                        <p:tgtEl>
                                          <p:spTgt spid="4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10" presetClass="entr" presetSubtype="0"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par>
                                <p:cTn id="35" presetID="10"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par>
                                <p:cTn id="38" presetID="10" presetClass="entr" presetSubtype="0"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par>
                                <p:cTn id="41" presetID="10" presetClass="entr" presetSubtype="0" fill="hold"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500"/>
                                        <p:tgtEl>
                                          <p:spTgt spid="53"/>
                                        </p:tgtEl>
                                      </p:cBhvr>
                                    </p:animEffect>
                                  </p:childTnLst>
                                </p:cTn>
                              </p:par>
                              <p:par>
                                <p:cTn id="44" presetID="10" presetClass="entr" presetSubtype="0" fill="hold" nodeType="withEffect">
                                  <p:stCondLst>
                                    <p:cond delay="0"/>
                                  </p:stCondLst>
                                  <p:childTnLst>
                                    <p:set>
                                      <p:cBhvr>
                                        <p:cTn id="45" dur="1" fill="hold">
                                          <p:stCondLst>
                                            <p:cond delay="0"/>
                                          </p:stCondLst>
                                        </p:cTn>
                                        <p:tgtEl>
                                          <p:spTgt spid="56"/>
                                        </p:tgtEl>
                                        <p:attrNameLst>
                                          <p:attrName>style.visibility</p:attrName>
                                        </p:attrNameLst>
                                      </p:cBhvr>
                                      <p:to>
                                        <p:strVal val="visible"/>
                                      </p:to>
                                    </p:set>
                                    <p:animEffect transition="in" filter="fade">
                                      <p:cBhvr>
                                        <p:cTn id="46" dur="500"/>
                                        <p:tgtEl>
                                          <p:spTgt spid="56"/>
                                        </p:tgtEl>
                                      </p:cBhvr>
                                    </p:animEffect>
                                  </p:childTnLst>
                                </p:cTn>
                              </p:par>
                              <p:par>
                                <p:cTn id="47" presetID="10" presetClass="entr" presetSubtype="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fade">
                                      <p:cBhvr>
                                        <p:cTn id="49" dur="500"/>
                                        <p:tgtEl>
                                          <p:spTgt spid="59"/>
                                        </p:tgtEl>
                                      </p:cBhvr>
                                    </p:animEffect>
                                  </p:childTnLst>
                                </p:cTn>
                              </p:par>
                              <p:par>
                                <p:cTn id="50" presetID="10" presetClass="entr" presetSubtype="0"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par>
                                <p:cTn id="53" presetID="10" presetClass="entr" presetSubtype="0" fill="hold" nodeType="withEffect">
                                  <p:stCondLst>
                                    <p:cond delay="0"/>
                                  </p:stCondLst>
                                  <p:childTnLst>
                                    <p:set>
                                      <p:cBhvr>
                                        <p:cTn id="54" dur="1" fill="hold">
                                          <p:stCondLst>
                                            <p:cond delay="0"/>
                                          </p:stCondLst>
                                        </p:cTn>
                                        <p:tgtEl>
                                          <p:spTgt spid="65"/>
                                        </p:tgtEl>
                                        <p:attrNameLst>
                                          <p:attrName>style.visibility</p:attrName>
                                        </p:attrNameLst>
                                      </p:cBhvr>
                                      <p:to>
                                        <p:strVal val="visible"/>
                                      </p:to>
                                    </p:set>
                                    <p:animEffect transition="in" filter="fade">
                                      <p:cBhvr>
                                        <p:cTn id="55" dur="500"/>
                                        <p:tgtEl>
                                          <p:spTgt spid="6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3"/>
                                        </p:tgtEl>
                                        <p:attrNameLst>
                                          <p:attrName>style.visibility</p:attrName>
                                        </p:attrNameLst>
                                      </p:cBhvr>
                                      <p:to>
                                        <p:strVal val="visible"/>
                                      </p:to>
                                    </p:set>
                                    <p:animEffect transition="in" filter="fade">
                                      <p:cBhvr>
                                        <p:cTn id="60" dur="500"/>
                                        <p:tgtEl>
                                          <p:spTgt spid="7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2"/>
                                        </p:tgtEl>
                                        <p:attrNameLst>
                                          <p:attrName>style.visibility</p:attrName>
                                        </p:attrNameLst>
                                      </p:cBhvr>
                                      <p:to>
                                        <p:strVal val="visible"/>
                                      </p:to>
                                    </p:set>
                                    <p:animEffect transition="in" filter="fade">
                                      <p:cBhvr>
                                        <p:cTn id="63"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animBg="1"/>
      <p:bldP spid="35" grpId="0" animBg="1"/>
      <p:bldP spid="37" grpId="0" animBg="1"/>
      <p:bldP spid="38" grpId="0" animBg="1"/>
      <p:bldP spid="40" grpId="0" animBg="1"/>
      <p:bldP spid="41" grpId="0" animBg="1"/>
      <p:bldP spid="42" grpId="0" animBg="1"/>
      <p:bldP spid="72" grpId="0" animBg="1"/>
      <p:bldP spid="7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CED7B-8DC2-74AF-885C-59933AFD1D56}"/>
              </a:ext>
            </a:extLst>
          </p:cNvPr>
          <p:cNvSpPr>
            <a:spLocks noGrp="1"/>
          </p:cNvSpPr>
          <p:nvPr>
            <p:ph type="title"/>
          </p:nvPr>
        </p:nvSpPr>
        <p:spPr/>
        <p:txBody>
          <a:bodyPr/>
          <a:lstStyle/>
          <a:p>
            <a:r>
              <a:rPr lang="en-US" dirty="0"/>
              <a:t>Concept 3 / 4</a:t>
            </a:r>
          </a:p>
        </p:txBody>
      </p:sp>
      <p:sp>
        <p:nvSpPr>
          <p:cNvPr id="3" name="Slide Number Placeholder 2">
            <a:extLst>
              <a:ext uri="{FF2B5EF4-FFF2-40B4-BE49-F238E27FC236}">
                <a16:creationId xmlns:a16="http://schemas.microsoft.com/office/drawing/2014/main" id="{A35511DC-303E-0D68-A08C-4F72ACAC855F}"/>
              </a:ext>
            </a:extLst>
          </p:cNvPr>
          <p:cNvSpPr>
            <a:spLocks noGrp="1"/>
          </p:cNvSpPr>
          <p:nvPr>
            <p:ph type="sldNum" sz="quarter" idx="12"/>
          </p:nvPr>
        </p:nvSpPr>
        <p:spPr/>
        <p:txBody>
          <a:bodyPr/>
          <a:lstStyle/>
          <a:p>
            <a:fld id="{4FAB73BC-B049-4115-A692-8D63A059BFB8}" type="slidenum">
              <a:rPr lang="en-US" smtClean="0"/>
              <a:t>15</a:t>
            </a:fld>
            <a:endParaRPr lang="en-US" dirty="0"/>
          </a:p>
        </p:txBody>
      </p:sp>
      <p:sp>
        <p:nvSpPr>
          <p:cNvPr id="4" name="Rectangle 3">
            <a:extLst>
              <a:ext uri="{FF2B5EF4-FFF2-40B4-BE49-F238E27FC236}">
                <a16:creationId xmlns:a16="http://schemas.microsoft.com/office/drawing/2014/main" id="{306FC713-25FB-617B-3004-58B1B7F40529}"/>
              </a:ext>
            </a:extLst>
          </p:cNvPr>
          <p:cNvSpPr/>
          <p:nvPr/>
        </p:nvSpPr>
        <p:spPr>
          <a:xfrm>
            <a:off x="5307371" y="1268760"/>
            <a:ext cx="1577258" cy="64807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semantic relation</a:t>
            </a:r>
          </a:p>
        </p:txBody>
      </p:sp>
      <p:sp>
        <p:nvSpPr>
          <p:cNvPr id="5" name="Rectangle 4">
            <a:extLst>
              <a:ext uri="{FF2B5EF4-FFF2-40B4-BE49-F238E27FC236}">
                <a16:creationId xmlns:a16="http://schemas.microsoft.com/office/drawing/2014/main" id="{C094B722-6DB2-B4B0-0CC0-18309A13D8F9}"/>
              </a:ext>
            </a:extLst>
          </p:cNvPr>
          <p:cNvSpPr/>
          <p:nvPr/>
        </p:nvSpPr>
        <p:spPr>
          <a:xfrm>
            <a:off x="839416" y="2492896"/>
            <a:ext cx="1577258" cy="64807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 transitive</a:t>
            </a:r>
          </a:p>
        </p:txBody>
      </p:sp>
      <p:sp>
        <p:nvSpPr>
          <p:cNvPr id="6" name="Rectangle 5">
            <a:extLst>
              <a:ext uri="{FF2B5EF4-FFF2-40B4-BE49-F238E27FC236}">
                <a16:creationId xmlns:a16="http://schemas.microsoft.com/office/drawing/2014/main" id="{B8074ACB-B6BF-5AF2-4A03-9B75DE0EC941}"/>
              </a:ext>
            </a:extLst>
          </p:cNvPr>
          <p:cNvSpPr/>
          <p:nvPr/>
        </p:nvSpPr>
        <p:spPr>
          <a:xfrm>
            <a:off x="4014686" y="2493114"/>
            <a:ext cx="1577258" cy="64807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narrower transitive</a:t>
            </a:r>
          </a:p>
        </p:txBody>
      </p:sp>
      <p:sp>
        <p:nvSpPr>
          <p:cNvPr id="7" name="Rectangle 6">
            <a:extLst>
              <a:ext uri="{FF2B5EF4-FFF2-40B4-BE49-F238E27FC236}">
                <a16:creationId xmlns:a16="http://schemas.microsoft.com/office/drawing/2014/main" id="{246E110C-F0BB-20BB-B454-AA263A540AB1}"/>
              </a:ext>
            </a:extLst>
          </p:cNvPr>
          <p:cNvSpPr/>
          <p:nvPr/>
        </p:nvSpPr>
        <p:spPr>
          <a:xfrm>
            <a:off x="8679076" y="1777412"/>
            <a:ext cx="1577258" cy="648072"/>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
        <p:nvSpPr>
          <p:cNvPr id="8" name="Rectangle 7">
            <a:extLst>
              <a:ext uri="{FF2B5EF4-FFF2-40B4-BE49-F238E27FC236}">
                <a16:creationId xmlns:a16="http://schemas.microsoft.com/office/drawing/2014/main" id="{0921F09D-C3F1-A8BE-41F2-8BA776BDC76A}"/>
              </a:ext>
            </a:extLst>
          </p:cNvPr>
          <p:cNvSpPr/>
          <p:nvPr/>
        </p:nvSpPr>
        <p:spPr>
          <a:xfrm>
            <a:off x="839415" y="3607613"/>
            <a:ext cx="1577258"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9" name="Rectangle 8">
            <a:extLst>
              <a:ext uri="{FF2B5EF4-FFF2-40B4-BE49-F238E27FC236}">
                <a16:creationId xmlns:a16="http://schemas.microsoft.com/office/drawing/2014/main" id="{91904309-304A-A9FC-A98B-590EFA8288EE}"/>
              </a:ext>
            </a:extLst>
          </p:cNvPr>
          <p:cNvSpPr/>
          <p:nvPr/>
        </p:nvSpPr>
        <p:spPr>
          <a:xfrm>
            <a:off x="4017067" y="3645133"/>
            <a:ext cx="1577258"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narrower</a:t>
            </a:r>
          </a:p>
        </p:txBody>
      </p:sp>
      <p:sp>
        <p:nvSpPr>
          <p:cNvPr id="10" name="Rectangle 9">
            <a:extLst>
              <a:ext uri="{FF2B5EF4-FFF2-40B4-BE49-F238E27FC236}">
                <a16:creationId xmlns:a16="http://schemas.microsoft.com/office/drawing/2014/main" id="{AF215820-BCE7-F759-7D64-DE8F654E2BF2}"/>
              </a:ext>
            </a:extLst>
          </p:cNvPr>
          <p:cNvSpPr/>
          <p:nvPr/>
        </p:nvSpPr>
        <p:spPr>
          <a:xfrm>
            <a:off x="3359696" y="458112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generalizes</a:t>
            </a:r>
          </a:p>
        </p:txBody>
      </p:sp>
      <p:sp>
        <p:nvSpPr>
          <p:cNvPr id="11" name="Rectangle 10">
            <a:extLst>
              <a:ext uri="{FF2B5EF4-FFF2-40B4-BE49-F238E27FC236}">
                <a16:creationId xmlns:a16="http://schemas.microsoft.com/office/drawing/2014/main" id="{709F6325-BCBF-0B04-A1AF-3EAE70D33776}"/>
              </a:ext>
            </a:extLst>
          </p:cNvPr>
          <p:cNvSpPr/>
          <p:nvPr/>
        </p:nvSpPr>
        <p:spPr>
          <a:xfrm>
            <a:off x="4011227" y="5231334"/>
            <a:ext cx="1577258"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has instance</a:t>
            </a:r>
          </a:p>
        </p:txBody>
      </p:sp>
      <p:sp>
        <p:nvSpPr>
          <p:cNvPr id="12" name="Rectangle 11">
            <a:extLst>
              <a:ext uri="{FF2B5EF4-FFF2-40B4-BE49-F238E27FC236}">
                <a16:creationId xmlns:a16="http://schemas.microsoft.com/office/drawing/2014/main" id="{4098AD07-E302-6EAF-95FD-C744FB049E18}"/>
              </a:ext>
            </a:extLst>
          </p:cNvPr>
          <p:cNvSpPr/>
          <p:nvPr/>
        </p:nvSpPr>
        <p:spPr>
          <a:xfrm>
            <a:off x="4940413" y="458112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has part</a:t>
            </a:r>
          </a:p>
        </p:txBody>
      </p:sp>
      <p:sp>
        <p:nvSpPr>
          <p:cNvPr id="13" name="Rectangle 12">
            <a:extLst>
              <a:ext uri="{FF2B5EF4-FFF2-40B4-BE49-F238E27FC236}">
                <a16:creationId xmlns:a16="http://schemas.microsoft.com/office/drawing/2014/main" id="{5F6ED6F1-9F1A-8DA9-21E3-43DB63A8D623}"/>
              </a:ext>
            </a:extLst>
          </p:cNvPr>
          <p:cNvSpPr/>
          <p:nvPr/>
        </p:nvSpPr>
        <p:spPr>
          <a:xfrm>
            <a:off x="191344" y="4583262"/>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14" name="Rectangle 13">
            <a:extLst>
              <a:ext uri="{FF2B5EF4-FFF2-40B4-BE49-F238E27FC236}">
                <a16:creationId xmlns:a16="http://schemas.microsoft.com/office/drawing/2014/main" id="{140D8792-EA62-C49B-F79D-FA70E009B84F}"/>
              </a:ext>
            </a:extLst>
          </p:cNvPr>
          <p:cNvSpPr/>
          <p:nvPr/>
        </p:nvSpPr>
        <p:spPr>
          <a:xfrm>
            <a:off x="985208" y="5231334"/>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instantiates</a:t>
            </a:r>
          </a:p>
        </p:txBody>
      </p:sp>
      <p:sp>
        <p:nvSpPr>
          <p:cNvPr id="15" name="Rectangle 14">
            <a:extLst>
              <a:ext uri="{FF2B5EF4-FFF2-40B4-BE49-F238E27FC236}">
                <a16:creationId xmlns:a16="http://schemas.microsoft.com/office/drawing/2014/main" id="{439CD020-3DFF-20DA-6474-B271D8E3ED60}"/>
              </a:ext>
            </a:extLst>
          </p:cNvPr>
          <p:cNvSpPr/>
          <p:nvPr/>
        </p:nvSpPr>
        <p:spPr>
          <a:xfrm>
            <a:off x="1775520" y="458112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is part of</a:t>
            </a:r>
          </a:p>
        </p:txBody>
      </p:sp>
      <p:sp>
        <p:nvSpPr>
          <p:cNvPr id="16" name="Rectangle 15">
            <a:extLst>
              <a:ext uri="{FF2B5EF4-FFF2-40B4-BE49-F238E27FC236}">
                <a16:creationId xmlns:a16="http://schemas.microsoft.com/office/drawing/2014/main" id="{B1D0818A-F0EB-28AE-1DE8-44541274AB42}"/>
              </a:ext>
            </a:extLst>
          </p:cNvPr>
          <p:cNvSpPr/>
          <p:nvPr/>
        </p:nvSpPr>
        <p:spPr>
          <a:xfrm>
            <a:off x="7032104" y="307833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casual</a:t>
            </a:r>
          </a:p>
        </p:txBody>
      </p:sp>
      <p:sp>
        <p:nvSpPr>
          <p:cNvPr id="17" name="Rectangle 16">
            <a:extLst>
              <a:ext uri="{FF2B5EF4-FFF2-40B4-BE49-F238E27FC236}">
                <a16:creationId xmlns:a16="http://schemas.microsoft.com/office/drawing/2014/main" id="{F4E97ED2-7A2D-398E-9502-BECD84DF09DE}"/>
              </a:ext>
            </a:extLst>
          </p:cNvPr>
          <p:cNvSpPr/>
          <p:nvPr/>
        </p:nvSpPr>
        <p:spPr>
          <a:xfrm>
            <a:off x="8819633" y="3068960"/>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sequential</a:t>
            </a:r>
          </a:p>
        </p:txBody>
      </p:sp>
      <p:sp>
        <p:nvSpPr>
          <p:cNvPr id="18" name="Rectangle 17">
            <a:extLst>
              <a:ext uri="{FF2B5EF4-FFF2-40B4-BE49-F238E27FC236}">
                <a16:creationId xmlns:a16="http://schemas.microsoft.com/office/drawing/2014/main" id="{C2982A76-7EF2-2596-65A5-A4167EF0084B}"/>
              </a:ext>
            </a:extLst>
          </p:cNvPr>
          <p:cNvSpPr/>
          <p:nvPr/>
        </p:nvSpPr>
        <p:spPr>
          <a:xfrm>
            <a:off x="10704512" y="307833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disjoint</a:t>
            </a:r>
          </a:p>
        </p:txBody>
      </p:sp>
      <p:sp>
        <p:nvSpPr>
          <p:cNvPr id="19" name="Rectangle 18">
            <a:extLst>
              <a:ext uri="{FF2B5EF4-FFF2-40B4-BE49-F238E27FC236}">
                <a16:creationId xmlns:a16="http://schemas.microsoft.com/office/drawing/2014/main" id="{EFD0E7B9-2FB0-29E0-AC11-886B1309EAB1}"/>
              </a:ext>
            </a:extLst>
          </p:cNvPr>
          <p:cNvSpPr/>
          <p:nvPr/>
        </p:nvSpPr>
        <p:spPr>
          <a:xfrm>
            <a:off x="6603517" y="3743597"/>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causes</a:t>
            </a:r>
          </a:p>
        </p:txBody>
      </p:sp>
      <p:sp>
        <p:nvSpPr>
          <p:cNvPr id="20" name="Rectangle 19">
            <a:extLst>
              <a:ext uri="{FF2B5EF4-FFF2-40B4-BE49-F238E27FC236}">
                <a16:creationId xmlns:a16="http://schemas.microsoft.com/office/drawing/2014/main" id="{A02D88F2-C96E-551A-5C96-D8070D17F41A}"/>
              </a:ext>
            </a:extLst>
          </p:cNvPr>
          <p:cNvSpPr/>
          <p:nvPr/>
        </p:nvSpPr>
        <p:spPr>
          <a:xfrm>
            <a:off x="6603517" y="4408855"/>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caused by</a:t>
            </a:r>
          </a:p>
        </p:txBody>
      </p:sp>
      <p:sp>
        <p:nvSpPr>
          <p:cNvPr id="21" name="Rectangle 20">
            <a:extLst>
              <a:ext uri="{FF2B5EF4-FFF2-40B4-BE49-F238E27FC236}">
                <a16:creationId xmlns:a16="http://schemas.microsoft.com/office/drawing/2014/main" id="{138FB6E6-3780-A061-F334-13B5F51FC099}"/>
              </a:ext>
            </a:extLst>
          </p:cNvPr>
          <p:cNvSpPr/>
          <p:nvPr/>
        </p:nvSpPr>
        <p:spPr>
          <a:xfrm>
            <a:off x="8604314" y="3976807"/>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precedes</a:t>
            </a:r>
          </a:p>
        </p:txBody>
      </p:sp>
      <p:sp>
        <p:nvSpPr>
          <p:cNvPr id="22" name="Rectangle 21">
            <a:extLst>
              <a:ext uri="{FF2B5EF4-FFF2-40B4-BE49-F238E27FC236}">
                <a16:creationId xmlns:a16="http://schemas.microsoft.com/office/drawing/2014/main" id="{2D3257A2-4134-1A8A-23CC-8035503D4C94}"/>
              </a:ext>
            </a:extLst>
          </p:cNvPr>
          <p:cNvSpPr/>
          <p:nvPr/>
        </p:nvSpPr>
        <p:spPr>
          <a:xfrm>
            <a:off x="8609290" y="4684160"/>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a:solidFill>
                  <a:srgbClr val="FF0000"/>
                </a:solidFill>
              </a:rPr>
              <a:t>succeeds</a:t>
            </a:r>
            <a:endParaRPr lang="en-US" dirty="0">
              <a:solidFill>
                <a:srgbClr val="FF0000"/>
              </a:solidFill>
            </a:endParaRPr>
          </a:p>
        </p:txBody>
      </p:sp>
      <p:sp>
        <p:nvSpPr>
          <p:cNvPr id="23" name="Rectangle 22">
            <a:extLst>
              <a:ext uri="{FF2B5EF4-FFF2-40B4-BE49-F238E27FC236}">
                <a16:creationId xmlns:a16="http://schemas.microsoft.com/office/drawing/2014/main" id="{6737D4ED-29C9-CE91-2A3B-88FF8534D98D}"/>
              </a:ext>
            </a:extLst>
          </p:cNvPr>
          <p:cNvSpPr/>
          <p:nvPr/>
        </p:nvSpPr>
        <p:spPr>
          <a:xfrm>
            <a:off x="8604314" y="5589240"/>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temporal</a:t>
            </a:r>
          </a:p>
        </p:txBody>
      </p:sp>
      <p:sp>
        <p:nvSpPr>
          <p:cNvPr id="24" name="Rectangle 23">
            <a:extLst>
              <a:ext uri="{FF2B5EF4-FFF2-40B4-BE49-F238E27FC236}">
                <a16:creationId xmlns:a16="http://schemas.microsoft.com/office/drawing/2014/main" id="{6BE6EBFF-24EA-FAED-A01E-F0EE09255F79}"/>
              </a:ext>
            </a:extLst>
          </p:cNvPr>
          <p:cNvSpPr/>
          <p:nvPr/>
        </p:nvSpPr>
        <p:spPr>
          <a:xfrm>
            <a:off x="10416480" y="3974439"/>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previous</a:t>
            </a:r>
          </a:p>
        </p:txBody>
      </p:sp>
      <p:sp>
        <p:nvSpPr>
          <p:cNvPr id="25" name="Rectangle 24">
            <a:extLst>
              <a:ext uri="{FF2B5EF4-FFF2-40B4-BE49-F238E27FC236}">
                <a16:creationId xmlns:a16="http://schemas.microsoft.com/office/drawing/2014/main" id="{5A19E7F4-F878-3C8C-D6A8-405178A11D85}"/>
              </a:ext>
            </a:extLst>
          </p:cNvPr>
          <p:cNvSpPr/>
          <p:nvPr/>
        </p:nvSpPr>
        <p:spPr>
          <a:xfrm>
            <a:off x="10416480" y="4683152"/>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next</a:t>
            </a:r>
          </a:p>
        </p:txBody>
      </p:sp>
      <p:sp>
        <p:nvSpPr>
          <p:cNvPr id="26" name="Rectangle 25">
            <a:extLst>
              <a:ext uri="{FF2B5EF4-FFF2-40B4-BE49-F238E27FC236}">
                <a16:creationId xmlns:a16="http://schemas.microsoft.com/office/drawing/2014/main" id="{345F4F25-A52C-5A7A-460C-E5F3B6E6C7A5}"/>
              </a:ext>
            </a:extLst>
          </p:cNvPr>
          <p:cNvSpPr/>
          <p:nvPr/>
        </p:nvSpPr>
        <p:spPr>
          <a:xfrm>
            <a:off x="10346266" y="5363734"/>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before</a:t>
            </a:r>
          </a:p>
        </p:txBody>
      </p:sp>
      <p:sp>
        <p:nvSpPr>
          <p:cNvPr id="27" name="Rectangle 26">
            <a:extLst>
              <a:ext uri="{FF2B5EF4-FFF2-40B4-BE49-F238E27FC236}">
                <a16:creationId xmlns:a16="http://schemas.microsoft.com/office/drawing/2014/main" id="{21C9A6B2-55D1-34B5-809B-F9470E6DE850}"/>
              </a:ext>
            </a:extLst>
          </p:cNvPr>
          <p:cNvSpPr/>
          <p:nvPr/>
        </p:nvSpPr>
        <p:spPr>
          <a:xfrm>
            <a:off x="10356995" y="5967565"/>
            <a:ext cx="1296144" cy="432048"/>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after</a:t>
            </a:r>
          </a:p>
        </p:txBody>
      </p:sp>
      <p:cxnSp>
        <p:nvCxnSpPr>
          <p:cNvPr id="28" name="Connector: Elbow 27">
            <a:extLst>
              <a:ext uri="{FF2B5EF4-FFF2-40B4-BE49-F238E27FC236}">
                <a16:creationId xmlns:a16="http://schemas.microsoft.com/office/drawing/2014/main" id="{6FB17264-B754-E7F9-FED6-ECDA1AEAF8FA}"/>
              </a:ext>
            </a:extLst>
          </p:cNvPr>
          <p:cNvCxnSpPr>
            <a:cxnSpLocks/>
            <a:stCxn id="6" idx="0"/>
            <a:endCxn id="4" idx="2"/>
          </p:cNvCxnSpPr>
          <p:nvPr/>
        </p:nvCxnSpPr>
        <p:spPr>
          <a:xfrm rot="5400000" flipH="1" flipV="1">
            <a:off x="5161516" y="1558631"/>
            <a:ext cx="576282" cy="1292685"/>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31" name="Connector: Elbow 30">
            <a:extLst>
              <a:ext uri="{FF2B5EF4-FFF2-40B4-BE49-F238E27FC236}">
                <a16:creationId xmlns:a16="http://schemas.microsoft.com/office/drawing/2014/main" id="{A414953A-02BE-A206-886A-F6860E6157AA}"/>
              </a:ext>
            </a:extLst>
          </p:cNvPr>
          <p:cNvCxnSpPr>
            <a:cxnSpLocks/>
            <a:stCxn id="7" idx="0"/>
            <a:endCxn id="4" idx="2"/>
          </p:cNvCxnSpPr>
          <p:nvPr/>
        </p:nvCxnSpPr>
        <p:spPr>
          <a:xfrm rot="16200000" flipH="1" flipV="1">
            <a:off x="7712143" y="161269"/>
            <a:ext cx="139420" cy="3371705"/>
          </a:xfrm>
          <a:prstGeom prst="bentConnector5">
            <a:avLst>
              <a:gd name="adj1" fmla="val -163965"/>
              <a:gd name="adj2" fmla="val 50000"/>
              <a:gd name="adj3" fmla="val 263965"/>
            </a:avLst>
          </a:prstGeom>
          <a:ln w="19050"/>
        </p:spPr>
        <p:style>
          <a:lnRef idx="1">
            <a:schemeClr val="dk1"/>
          </a:lnRef>
          <a:fillRef idx="0">
            <a:schemeClr val="dk1"/>
          </a:fillRef>
          <a:effectRef idx="0">
            <a:schemeClr val="dk1"/>
          </a:effectRef>
          <a:fontRef idx="minor">
            <a:schemeClr val="tx1"/>
          </a:fontRef>
        </p:style>
      </p:cxnSp>
      <p:cxnSp>
        <p:nvCxnSpPr>
          <p:cNvPr id="36" name="Connector: Elbow 35">
            <a:extLst>
              <a:ext uri="{FF2B5EF4-FFF2-40B4-BE49-F238E27FC236}">
                <a16:creationId xmlns:a16="http://schemas.microsoft.com/office/drawing/2014/main" id="{A1238CBE-EF30-69A6-8D78-5C32CE81ABB4}"/>
              </a:ext>
            </a:extLst>
          </p:cNvPr>
          <p:cNvCxnSpPr>
            <a:cxnSpLocks/>
            <a:stCxn id="5" idx="0"/>
            <a:endCxn id="4" idx="2"/>
          </p:cNvCxnSpPr>
          <p:nvPr/>
        </p:nvCxnSpPr>
        <p:spPr>
          <a:xfrm rot="5400000" flipH="1" flipV="1">
            <a:off x="3573990" y="-29113"/>
            <a:ext cx="576064" cy="4467955"/>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39" name="Connector: Elbow 38">
            <a:extLst>
              <a:ext uri="{FF2B5EF4-FFF2-40B4-BE49-F238E27FC236}">
                <a16:creationId xmlns:a16="http://schemas.microsoft.com/office/drawing/2014/main" id="{1BC55D66-1CD6-E940-F856-BEFC63A474DF}"/>
              </a:ext>
            </a:extLst>
          </p:cNvPr>
          <p:cNvCxnSpPr>
            <a:cxnSpLocks/>
            <a:stCxn id="5" idx="2"/>
            <a:endCxn id="8" idx="0"/>
          </p:cNvCxnSpPr>
          <p:nvPr/>
        </p:nvCxnSpPr>
        <p:spPr>
          <a:xfrm rot="5400000">
            <a:off x="1394723" y="3374290"/>
            <a:ext cx="466645" cy="1"/>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43" name="Connector: Elbow 42">
            <a:extLst>
              <a:ext uri="{FF2B5EF4-FFF2-40B4-BE49-F238E27FC236}">
                <a16:creationId xmlns:a16="http://schemas.microsoft.com/office/drawing/2014/main" id="{EE9A5FC5-5A2F-710F-C350-26EBF06E9A26}"/>
              </a:ext>
            </a:extLst>
          </p:cNvPr>
          <p:cNvCxnSpPr>
            <a:cxnSpLocks/>
            <a:stCxn id="6" idx="2"/>
            <a:endCxn id="9" idx="0"/>
          </p:cNvCxnSpPr>
          <p:nvPr/>
        </p:nvCxnSpPr>
        <p:spPr>
          <a:xfrm rot="16200000" flipH="1">
            <a:off x="4552532" y="3391968"/>
            <a:ext cx="503947" cy="2381"/>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47" name="Connector: Elbow 46">
            <a:extLst>
              <a:ext uri="{FF2B5EF4-FFF2-40B4-BE49-F238E27FC236}">
                <a16:creationId xmlns:a16="http://schemas.microsoft.com/office/drawing/2014/main" id="{28D54542-C432-54DB-75A2-E04758164812}"/>
              </a:ext>
            </a:extLst>
          </p:cNvPr>
          <p:cNvCxnSpPr>
            <a:cxnSpLocks/>
            <a:stCxn id="9" idx="2"/>
            <a:endCxn id="11" idx="0"/>
          </p:cNvCxnSpPr>
          <p:nvPr/>
        </p:nvCxnSpPr>
        <p:spPr>
          <a:xfrm rot="5400000">
            <a:off x="4225700" y="4651337"/>
            <a:ext cx="1154153" cy="5840"/>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50" name="Connector: Elbow 49">
            <a:extLst>
              <a:ext uri="{FF2B5EF4-FFF2-40B4-BE49-F238E27FC236}">
                <a16:creationId xmlns:a16="http://schemas.microsoft.com/office/drawing/2014/main" id="{F8AD74E2-D49E-3C0A-227C-D70C2EEEE70A}"/>
              </a:ext>
            </a:extLst>
          </p:cNvPr>
          <p:cNvCxnSpPr>
            <a:cxnSpLocks/>
            <a:stCxn id="9" idx="2"/>
            <a:endCxn id="12" idx="0"/>
          </p:cNvCxnSpPr>
          <p:nvPr/>
        </p:nvCxnSpPr>
        <p:spPr>
          <a:xfrm rot="16200000" flipH="1">
            <a:off x="4945116" y="3937760"/>
            <a:ext cx="503948" cy="782789"/>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53" name="Connector: Elbow 52">
            <a:extLst>
              <a:ext uri="{FF2B5EF4-FFF2-40B4-BE49-F238E27FC236}">
                <a16:creationId xmlns:a16="http://schemas.microsoft.com/office/drawing/2014/main" id="{725D63E0-68DA-1DA6-14C5-19CFD7FC53F1}"/>
              </a:ext>
            </a:extLst>
          </p:cNvPr>
          <p:cNvCxnSpPr>
            <a:cxnSpLocks/>
            <a:stCxn id="9" idx="2"/>
            <a:endCxn id="10" idx="0"/>
          </p:cNvCxnSpPr>
          <p:nvPr/>
        </p:nvCxnSpPr>
        <p:spPr>
          <a:xfrm rot="5400000">
            <a:off x="4154758" y="3930191"/>
            <a:ext cx="503948" cy="797928"/>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56" name="Connector: Elbow 55">
            <a:extLst>
              <a:ext uri="{FF2B5EF4-FFF2-40B4-BE49-F238E27FC236}">
                <a16:creationId xmlns:a16="http://schemas.microsoft.com/office/drawing/2014/main" id="{EAE4EB45-C2B8-9F95-C38D-91E530AFA848}"/>
              </a:ext>
            </a:extLst>
          </p:cNvPr>
          <p:cNvCxnSpPr>
            <a:cxnSpLocks/>
            <a:stCxn id="8" idx="2"/>
            <a:endCxn id="14" idx="0"/>
          </p:cNvCxnSpPr>
          <p:nvPr/>
        </p:nvCxnSpPr>
        <p:spPr>
          <a:xfrm rot="16200000" flipH="1">
            <a:off x="1034826" y="4632879"/>
            <a:ext cx="1191673" cy="5236"/>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59" name="Connector: Elbow 58">
            <a:extLst>
              <a:ext uri="{FF2B5EF4-FFF2-40B4-BE49-F238E27FC236}">
                <a16:creationId xmlns:a16="http://schemas.microsoft.com/office/drawing/2014/main" id="{B211D2C5-3312-5FB5-B4D3-6632A50806C7}"/>
              </a:ext>
            </a:extLst>
          </p:cNvPr>
          <p:cNvCxnSpPr>
            <a:cxnSpLocks/>
            <a:stCxn id="8" idx="2"/>
            <a:endCxn id="15" idx="0"/>
          </p:cNvCxnSpPr>
          <p:nvPr/>
        </p:nvCxnSpPr>
        <p:spPr>
          <a:xfrm rot="16200000" flipH="1">
            <a:off x="1755084" y="3912621"/>
            <a:ext cx="541468" cy="795548"/>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62" name="Connector: Elbow 61">
            <a:extLst>
              <a:ext uri="{FF2B5EF4-FFF2-40B4-BE49-F238E27FC236}">
                <a16:creationId xmlns:a16="http://schemas.microsoft.com/office/drawing/2014/main" id="{AF8AF56A-C102-D450-B171-CD31D9DE18BD}"/>
              </a:ext>
            </a:extLst>
          </p:cNvPr>
          <p:cNvCxnSpPr>
            <a:cxnSpLocks/>
            <a:stCxn id="8" idx="2"/>
            <a:endCxn id="13" idx="0"/>
          </p:cNvCxnSpPr>
          <p:nvPr/>
        </p:nvCxnSpPr>
        <p:spPr>
          <a:xfrm rot="5400000">
            <a:off x="961930" y="3917147"/>
            <a:ext cx="543601" cy="788628"/>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66" name="Connector: Elbow 65">
            <a:extLst>
              <a:ext uri="{FF2B5EF4-FFF2-40B4-BE49-F238E27FC236}">
                <a16:creationId xmlns:a16="http://schemas.microsoft.com/office/drawing/2014/main" id="{ADF2E8E1-2DAF-8972-42BD-3D52CAF31C41}"/>
              </a:ext>
            </a:extLst>
          </p:cNvPr>
          <p:cNvCxnSpPr>
            <a:cxnSpLocks/>
            <a:stCxn id="7" idx="2"/>
            <a:endCxn id="16" idx="0"/>
          </p:cNvCxnSpPr>
          <p:nvPr/>
        </p:nvCxnSpPr>
        <p:spPr>
          <a:xfrm rot="5400000">
            <a:off x="8247514" y="1858147"/>
            <a:ext cx="652855" cy="1787529"/>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69" name="Connector: Elbow 68">
            <a:extLst>
              <a:ext uri="{FF2B5EF4-FFF2-40B4-BE49-F238E27FC236}">
                <a16:creationId xmlns:a16="http://schemas.microsoft.com/office/drawing/2014/main" id="{EA14673F-D86E-A2B7-385C-B001DCE8EC34}"/>
              </a:ext>
            </a:extLst>
          </p:cNvPr>
          <p:cNvCxnSpPr>
            <a:cxnSpLocks/>
            <a:stCxn id="7" idx="2"/>
            <a:endCxn id="17" idx="0"/>
          </p:cNvCxnSpPr>
          <p:nvPr/>
        </p:nvCxnSpPr>
        <p:spPr>
          <a:xfrm rot="5400000">
            <a:off x="9145967" y="2747222"/>
            <a:ext cx="643476" cy="12700"/>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72" name="Connector: Elbow 71">
            <a:extLst>
              <a:ext uri="{FF2B5EF4-FFF2-40B4-BE49-F238E27FC236}">
                <a16:creationId xmlns:a16="http://schemas.microsoft.com/office/drawing/2014/main" id="{ADAED716-CFA2-D34F-C988-A1C6FA850EE5}"/>
              </a:ext>
            </a:extLst>
          </p:cNvPr>
          <p:cNvCxnSpPr>
            <a:cxnSpLocks/>
            <a:stCxn id="7" idx="2"/>
            <a:endCxn id="18" idx="0"/>
          </p:cNvCxnSpPr>
          <p:nvPr/>
        </p:nvCxnSpPr>
        <p:spPr>
          <a:xfrm rot="16200000" flipH="1">
            <a:off x="10083717" y="1809471"/>
            <a:ext cx="652855" cy="1884879"/>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75" name="Connector: Elbow 74">
            <a:extLst>
              <a:ext uri="{FF2B5EF4-FFF2-40B4-BE49-F238E27FC236}">
                <a16:creationId xmlns:a16="http://schemas.microsoft.com/office/drawing/2014/main" id="{8F5E78B3-6454-8926-0471-95B14B836633}"/>
              </a:ext>
            </a:extLst>
          </p:cNvPr>
          <p:cNvCxnSpPr>
            <a:cxnSpLocks/>
            <a:stCxn id="19" idx="1"/>
            <a:endCxn id="16" idx="2"/>
          </p:cNvCxnSpPr>
          <p:nvPr/>
        </p:nvCxnSpPr>
        <p:spPr>
          <a:xfrm rot="10800000" flipH="1">
            <a:off x="6603516" y="3510387"/>
            <a:ext cx="1076659" cy="449234"/>
          </a:xfrm>
          <a:prstGeom prst="bentConnector4">
            <a:avLst>
              <a:gd name="adj1" fmla="val -21232"/>
              <a:gd name="adj2" fmla="val 74044"/>
            </a:avLst>
          </a:prstGeom>
          <a:ln w="19050"/>
        </p:spPr>
        <p:style>
          <a:lnRef idx="1">
            <a:schemeClr val="dk1"/>
          </a:lnRef>
          <a:fillRef idx="0">
            <a:schemeClr val="dk1"/>
          </a:fillRef>
          <a:effectRef idx="0">
            <a:schemeClr val="dk1"/>
          </a:effectRef>
          <a:fontRef idx="minor">
            <a:schemeClr val="tx1"/>
          </a:fontRef>
        </p:style>
      </p:cxnSp>
      <p:cxnSp>
        <p:nvCxnSpPr>
          <p:cNvPr id="79" name="Connector: Elbow 78">
            <a:extLst>
              <a:ext uri="{FF2B5EF4-FFF2-40B4-BE49-F238E27FC236}">
                <a16:creationId xmlns:a16="http://schemas.microsoft.com/office/drawing/2014/main" id="{36FD096D-28F7-26B9-F46F-1E8B6BE7CE25}"/>
              </a:ext>
            </a:extLst>
          </p:cNvPr>
          <p:cNvCxnSpPr>
            <a:cxnSpLocks/>
            <a:stCxn id="20" idx="1"/>
            <a:endCxn id="16" idx="2"/>
          </p:cNvCxnSpPr>
          <p:nvPr/>
        </p:nvCxnSpPr>
        <p:spPr>
          <a:xfrm rot="10800000" flipH="1">
            <a:off x="6603516" y="3510387"/>
            <a:ext cx="1076659" cy="1114492"/>
          </a:xfrm>
          <a:prstGeom prst="bentConnector4">
            <a:avLst>
              <a:gd name="adj1" fmla="val -21232"/>
              <a:gd name="adj2" fmla="val 88408"/>
            </a:avLst>
          </a:prstGeom>
          <a:ln w="19050"/>
        </p:spPr>
        <p:style>
          <a:lnRef idx="1">
            <a:schemeClr val="dk1"/>
          </a:lnRef>
          <a:fillRef idx="0">
            <a:schemeClr val="dk1"/>
          </a:fillRef>
          <a:effectRef idx="0">
            <a:schemeClr val="dk1"/>
          </a:effectRef>
          <a:fontRef idx="minor">
            <a:schemeClr val="tx1"/>
          </a:fontRef>
        </p:style>
      </p:cxnSp>
      <p:cxnSp>
        <p:nvCxnSpPr>
          <p:cNvPr id="83" name="Connector: Elbow 82">
            <a:extLst>
              <a:ext uri="{FF2B5EF4-FFF2-40B4-BE49-F238E27FC236}">
                <a16:creationId xmlns:a16="http://schemas.microsoft.com/office/drawing/2014/main" id="{1364D5C9-58FD-4269-84B0-0AD0DF2837D7}"/>
              </a:ext>
            </a:extLst>
          </p:cNvPr>
          <p:cNvCxnSpPr>
            <a:cxnSpLocks/>
            <a:stCxn id="21" idx="1"/>
            <a:endCxn id="17" idx="2"/>
          </p:cNvCxnSpPr>
          <p:nvPr/>
        </p:nvCxnSpPr>
        <p:spPr>
          <a:xfrm rot="10800000" flipH="1">
            <a:off x="8604313" y="3501009"/>
            <a:ext cx="863391" cy="691823"/>
          </a:xfrm>
          <a:prstGeom prst="bentConnector4">
            <a:avLst>
              <a:gd name="adj1" fmla="val -26477"/>
              <a:gd name="adj2" fmla="val 65613"/>
            </a:avLst>
          </a:prstGeom>
          <a:ln w="19050"/>
        </p:spPr>
        <p:style>
          <a:lnRef idx="1">
            <a:schemeClr val="dk1"/>
          </a:lnRef>
          <a:fillRef idx="0">
            <a:schemeClr val="dk1"/>
          </a:fillRef>
          <a:effectRef idx="0">
            <a:schemeClr val="dk1"/>
          </a:effectRef>
          <a:fontRef idx="minor">
            <a:schemeClr val="tx1"/>
          </a:fontRef>
        </p:style>
      </p:cxnSp>
      <p:cxnSp>
        <p:nvCxnSpPr>
          <p:cNvPr id="87" name="Connector: Elbow 86">
            <a:extLst>
              <a:ext uri="{FF2B5EF4-FFF2-40B4-BE49-F238E27FC236}">
                <a16:creationId xmlns:a16="http://schemas.microsoft.com/office/drawing/2014/main" id="{71E9664C-1C96-493D-2C97-065F72B5F8F3}"/>
              </a:ext>
            </a:extLst>
          </p:cNvPr>
          <p:cNvCxnSpPr>
            <a:cxnSpLocks/>
            <a:stCxn id="22" idx="1"/>
            <a:endCxn id="17" idx="2"/>
          </p:cNvCxnSpPr>
          <p:nvPr/>
        </p:nvCxnSpPr>
        <p:spPr>
          <a:xfrm rot="10800000" flipH="1">
            <a:off x="8609289" y="3501008"/>
            <a:ext cx="858415" cy="1399176"/>
          </a:xfrm>
          <a:prstGeom prst="bentConnector4">
            <a:avLst>
              <a:gd name="adj1" fmla="val -26630"/>
              <a:gd name="adj2" fmla="val 82227"/>
            </a:avLst>
          </a:prstGeom>
          <a:ln w="19050"/>
        </p:spPr>
        <p:style>
          <a:lnRef idx="1">
            <a:schemeClr val="dk1"/>
          </a:lnRef>
          <a:fillRef idx="0">
            <a:schemeClr val="dk1"/>
          </a:fillRef>
          <a:effectRef idx="0">
            <a:schemeClr val="dk1"/>
          </a:effectRef>
          <a:fontRef idx="minor">
            <a:schemeClr val="tx1"/>
          </a:fontRef>
        </p:style>
      </p:cxnSp>
      <p:cxnSp>
        <p:nvCxnSpPr>
          <p:cNvPr id="91" name="Connector: Elbow 90">
            <a:extLst>
              <a:ext uri="{FF2B5EF4-FFF2-40B4-BE49-F238E27FC236}">
                <a16:creationId xmlns:a16="http://schemas.microsoft.com/office/drawing/2014/main" id="{747B945B-4D13-376F-2907-CCB7D1CA96EE}"/>
              </a:ext>
            </a:extLst>
          </p:cNvPr>
          <p:cNvCxnSpPr>
            <a:cxnSpLocks/>
            <a:stCxn id="23" idx="1"/>
            <a:endCxn id="17" idx="2"/>
          </p:cNvCxnSpPr>
          <p:nvPr/>
        </p:nvCxnSpPr>
        <p:spPr>
          <a:xfrm rot="10800000" flipH="1">
            <a:off x="8604313" y="3501008"/>
            <a:ext cx="863391" cy="2304256"/>
          </a:xfrm>
          <a:prstGeom prst="bentConnector4">
            <a:avLst>
              <a:gd name="adj1" fmla="val -26477"/>
              <a:gd name="adj2" fmla="val 90072"/>
            </a:avLst>
          </a:prstGeom>
          <a:ln w="19050"/>
        </p:spPr>
        <p:style>
          <a:lnRef idx="1">
            <a:schemeClr val="dk1"/>
          </a:lnRef>
          <a:fillRef idx="0">
            <a:schemeClr val="dk1"/>
          </a:fillRef>
          <a:effectRef idx="0">
            <a:schemeClr val="dk1"/>
          </a:effectRef>
          <a:fontRef idx="minor">
            <a:schemeClr val="tx1"/>
          </a:fontRef>
        </p:style>
      </p:cxnSp>
      <p:cxnSp>
        <p:nvCxnSpPr>
          <p:cNvPr id="95" name="Connector: Elbow 94">
            <a:extLst>
              <a:ext uri="{FF2B5EF4-FFF2-40B4-BE49-F238E27FC236}">
                <a16:creationId xmlns:a16="http://schemas.microsoft.com/office/drawing/2014/main" id="{148E6238-6A5B-6F07-B9BD-9DE3D70AE8C7}"/>
              </a:ext>
            </a:extLst>
          </p:cNvPr>
          <p:cNvCxnSpPr>
            <a:cxnSpLocks/>
            <a:stCxn id="26" idx="1"/>
            <a:endCxn id="23" idx="3"/>
          </p:cNvCxnSpPr>
          <p:nvPr/>
        </p:nvCxnSpPr>
        <p:spPr>
          <a:xfrm rot="10800000" flipV="1">
            <a:off x="9900458" y="5579758"/>
            <a:ext cx="445808" cy="225506"/>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98" name="Connector: Elbow 97">
            <a:extLst>
              <a:ext uri="{FF2B5EF4-FFF2-40B4-BE49-F238E27FC236}">
                <a16:creationId xmlns:a16="http://schemas.microsoft.com/office/drawing/2014/main" id="{10CC3B61-EC7E-8DCB-E676-C8DA7A4F080C}"/>
              </a:ext>
            </a:extLst>
          </p:cNvPr>
          <p:cNvCxnSpPr>
            <a:cxnSpLocks/>
            <a:stCxn id="27" idx="1"/>
            <a:endCxn id="23" idx="3"/>
          </p:cNvCxnSpPr>
          <p:nvPr/>
        </p:nvCxnSpPr>
        <p:spPr>
          <a:xfrm rot="10800000">
            <a:off x="9900459" y="5805265"/>
            <a:ext cx="456537" cy="378325"/>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102" name="Connector: Elbow 101">
            <a:extLst>
              <a:ext uri="{FF2B5EF4-FFF2-40B4-BE49-F238E27FC236}">
                <a16:creationId xmlns:a16="http://schemas.microsoft.com/office/drawing/2014/main" id="{E3D628D5-8924-07CC-7688-E76F67C7780C}"/>
              </a:ext>
            </a:extLst>
          </p:cNvPr>
          <p:cNvCxnSpPr>
            <a:cxnSpLocks/>
            <a:stCxn id="24" idx="1"/>
            <a:endCxn id="21" idx="3"/>
          </p:cNvCxnSpPr>
          <p:nvPr/>
        </p:nvCxnSpPr>
        <p:spPr>
          <a:xfrm rot="10800000" flipV="1">
            <a:off x="9900458" y="4190463"/>
            <a:ext cx="516022" cy="2368"/>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cxnSp>
        <p:nvCxnSpPr>
          <p:cNvPr id="105" name="Connector: Elbow 104">
            <a:extLst>
              <a:ext uri="{FF2B5EF4-FFF2-40B4-BE49-F238E27FC236}">
                <a16:creationId xmlns:a16="http://schemas.microsoft.com/office/drawing/2014/main" id="{33C2692E-A208-F2D5-6C13-54A4FB7A69CE}"/>
              </a:ext>
            </a:extLst>
          </p:cNvPr>
          <p:cNvCxnSpPr>
            <a:cxnSpLocks/>
            <a:stCxn id="25" idx="1"/>
            <a:endCxn id="22" idx="3"/>
          </p:cNvCxnSpPr>
          <p:nvPr/>
        </p:nvCxnSpPr>
        <p:spPr>
          <a:xfrm rot="10800000" flipV="1">
            <a:off x="9905434" y="4899176"/>
            <a:ext cx="511046" cy="1008"/>
          </a:xfrm>
          <a:prstGeom prst="bentConnector3">
            <a:avLst>
              <a:gd name="adj1" fmla="val 50000"/>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157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par>
                                <p:cTn id="71" presetID="10" presetClass="entr" presetSubtype="0" fill="hold" nodeType="with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par>
                                <p:cTn id="80" presetID="10" presetClass="entr" presetSubtype="0" fill="hold"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500"/>
                                        <p:tgtEl>
                                          <p:spTgt spid="39"/>
                                        </p:tgtEl>
                                      </p:cBhvr>
                                    </p:animEffect>
                                  </p:childTnLst>
                                </p:cTn>
                              </p:par>
                              <p:par>
                                <p:cTn id="83" presetID="10" presetClass="entr" presetSubtype="0" fill="hold" nodeType="withEffect">
                                  <p:stCondLst>
                                    <p:cond delay="0"/>
                                  </p:stCondLst>
                                  <p:childTnLst>
                                    <p:set>
                                      <p:cBhvr>
                                        <p:cTn id="84" dur="1" fill="hold">
                                          <p:stCondLst>
                                            <p:cond delay="0"/>
                                          </p:stCondLst>
                                        </p:cTn>
                                        <p:tgtEl>
                                          <p:spTgt spid="43"/>
                                        </p:tgtEl>
                                        <p:attrNameLst>
                                          <p:attrName>style.visibility</p:attrName>
                                        </p:attrNameLst>
                                      </p:cBhvr>
                                      <p:to>
                                        <p:strVal val="visible"/>
                                      </p:to>
                                    </p:set>
                                    <p:animEffect transition="in" filter="fade">
                                      <p:cBhvr>
                                        <p:cTn id="85" dur="500"/>
                                        <p:tgtEl>
                                          <p:spTgt spid="43"/>
                                        </p:tgtEl>
                                      </p:cBhvr>
                                    </p:animEffect>
                                  </p:childTnLst>
                                </p:cTn>
                              </p:par>
                              <p:par>
                                <p:cTn id="86" presetID="10" presetClass="entr" presetSubtype="0" fill="hold" nodeType="withEffect">
                                  <p:stCondLst>
                                    <p:cond delay="0"/>
                                  </p:stCondLst>
                                  <p:childTnLst>
                                    <p:set>
                                      <p:cBhvr>
                                        <p:cTn id="87" dur="1" fill="hold">
                                          <p:stCondLst>
                                            <p:cond delay="0"/>
                                          </p:stCondLst>
                                        </p:cTn>
                                        <p:tgtEl>
                                          <p:spTgt spid="47"/>
                                        </p:tgtEl>
                                        <p:attrNameLst>
                                          <p:attrName>style.visibility</p:attrName>
                                        </p:attrNameLst>
                                      </p:cBhvr>
                                      <p:to>
                                        <p:strVal val="visible"/>
                                      </p:to>
                                    </p:set>
                                    <p:animEffect transition="in" filter="fade">
                                      <p:cBhvr>
                                        <p:cTn id="88" dur="500"/>
                                        <p:tgtEl>
                                          <p:spTgt spid="47"/>
                                        </p:tgtEl>
                                      </p:cBhvr>
                                    </p:animEffect>
                                  </p:childTnLst>
                                </p:cTn>
                              </p:par>
                              <p:par>
                                <p:cTn id="89" presetID="10"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animEffect transition="in" filter="fade">
                                      <p:cBhvr>
                                        <p:cTn id="91" dur="500"/>
                                        <p:tgtEl>
                                          <p:spTgt spid="50"/>
                                        </p:tgtEl>
                                      </p:cBhvr>
                                    </p:animEffect>
                                  </p:childTnLst>
                                </p:cTn>
                              </p:par>
                              <p:par>
                                <p:cTn id="92" presetID="10" presetClass="entr" presetSubtype="0" fill="hold" nodeType="withEffect">
                                  <p:stCondLst>
                                    <p:cond delay="0"/>
                                  </p:stCondLst>
                                  <p:childTnLst>
                                    <p:set>
                                      <p:cBhvr>
                                        <p:cTn id="93" dur="1" fill="hold">
                                          <p:stCondLst>
                                            <p:cond delay="0"/>
                                          </p:stCondLst>
                                        </p:cTn>
                                        <p:tgtEl>
                                          <p:spTgt spid="53"/>
                                        </p:tgtEl>
                                        <p:attrNameLst>
                                          <p:attrName>style.visibility</p:attrName>
                                        </p:attrNameLst>
                                      </p:cBhvr>
                                      <p:to>
                                        <p:strVal val="visible"/>
                                      </p:to>
                                    </p:set>
                                    <p:animEffect transition="in" filter="fade">
                                      <p:cBhvr>
                                        <p:cTn id="94" dur="500"/>
                                        <p:tgtEl>
                                          <p:spTgt spid="53"/>
                                        </p:tgtEl>
                                      </p:cBhvr>
                                    </p:animEffect>
                                  </p:childTnLst>
                                </p:cTn>
                              </p:par>
                              <p:par>
                                <p:cTn id="95" presetID="10" presetClass="entr" presetSubtype="0" fill="hold" nodeType="withEffect">
                                  <p:stCondLst>
                                    <p:cond delay="0"/>
                                  </p:stCondLst>
                                  <p:childTnLst>
                                    <p:set>
                                      <p:cBhvr>
                                        <p:cTn id="96" dur="1" fill="hold">
                                          <p:stCondLst>
                                            <p:cond delay="0"/>
                                          </p:stCondLst>
                                        </p:cTn>
                                        <p:tgtEl>
                                          <p:spTgt spid="56"/>
                                        </p:tgtEl>
                                        <p:attrNameLst>
                                          <p:attrName>style.visibility</p:attrName>
                                        </p:attrNameLst>
                                      </p:cBhvr>
                                      <p:to>
                                        <p:strVal val="visible"/>
                                      </p:to>
                                    </p:set>
                                    <p:animEffect transition="in" filter="fade">
                                      <p:cBhvr>
                                        <p:cTn id="97" dur="500"/>
                                        <p:tgtEl>
                                          <p:spTgt spid="56"/>
                                        </p:tgtEl>
                                      </p:cBhvr>
                                    </p:animEffect>
                                  </p:childTnLst>
                                </p:cTn>
                              </p:par>
                              <p:par>
                                <p:cTn id="98" presetID="10" presetClass="entr" presetSubtype="0" fill="hold" nodeType="withEffect">
                                  <p:stCondLst>
                                    <p:cond delay="0"/>
                                  </p:stCondLst>
                                  <p:childTnLst>
                                    <p:set>
                                      <p:cBhvr>
                                        <p:cTn id="99" dur="1" fill="hold">
                                          <p:stCondLst>
                                            <p:cond delay="0"/>
                                          </p:stCondLst>
                                        </p:cTn>
                                        <p:tgtEl>
                                          <p:spTgt spid="59"/>
                                        </p:tgtEl>
                                        <p:attrNameLst>
                                          <p:attrName>style.visibility</p:attrName>
                                        </p:attrNameLst>
                                      </p:cBhvr>
                                      <p:to>
                                        <p:strVal val="visible"/>
                                      </p:to>
                                    </p:set>
                                    <p:animEffect transition="in" filter="fade">
                                      <p:cBhvr>
                                        <p:cTn id="100" dur="500"/>
                                        <p:tgtEl>
                                          <p:spTgt spid="59"/>
                                        </p:tgtEl>
                                      </p:cBhvr>
                                    </p:animEffect>
                                  </p:childTnLst>
                                </p:cTn>
                              </p:par>
                              <p:par>
                                <p:cTn id="101" presetID="10" presetClass="entr" presetSubtype="0" fill="hold" nodeType="with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fade">
                                      <p:cBhvr>
                                        <p:cTn id="103" dur="500"/>
                                        <p:tgtEl>
                                          <p:spTgt spid="62"/>
                                        </p:tgtEl>
                                      </p:cBhvr>
                                    </p:animEffect>
                                  </p:childTnLst>
                                </p:cTn>
                              </p:par>
                              <p:par>
                                <p:cTn id="104" presetID="10" presetClass="entr" presetSubtype="0" fill="hold" nodeType="withEffect">
                                  <p:stCondLst>
                                    <p:cond delay="0"/>
                                  </p:stCondLst>
                                  <p:childTnLst>
                                    <p:set>
                                      <p:cBhvr>
                                        <p:cTn id="105" dur="1" fill="hold">
                                          <p:stCondLst>
                                            <p:cond delay="0"/>
                                          </p:stCondLst>
                                        </p:cTn>
                                        <p:tgtEl>
                                          <p:spTgt spid="66"/>
                                        </p:tgtEl>
                                        <p:attrNameLst>
                                          <p:attrName>style.visibility</p:attrName>
                                        </p:attrNameLst>
                                      </p:cBhvr>
                                      <p:to>
                                        <p:strVal val="visible"/>
                                      </p:to>
                                    </p:set>
                                    <p:animEffect transition="in" filter="fade">
                                      <p:cBhvr>
                                        <p:cTn id="106" dur="500"/>
                                        <p:tgtEl>
                                          <p:spTgt spid="66"/>
                                        </p:tgtEl>
                                      </p:cBhvr>
                                    </p:animEffect>
                                  </p:childTnLst>
                                </p:cTn>
                              </p:par>
                              <p:par>
                                <p:cTn id="107" presetID="10" presetClass="entr" presetSubtype="0" fill="hold" nodeType="withEffect">
                                  <p:stCondLst>
                                    <p:cond delay="0"/>
                                  </p:stCondLst>
                                  <p:childTnLst>
                                    <p:set>
                                      <p:cBhvr>
                                        <p:cTn id="108" dur="1" fill="hold">
                                          <p:stCondLst>
                                            <p:cond delay="0"/>
                                          </p:stCondLst>
                                        </p:cTn>
                                        <p:tgtEl>
                                          <p:spTgt spid="69"/>
                                        </p:tgtEl>
                                        <p:attrNameLst>
                                          <p:attrName>style.visibility</p:attrName>
                                        </p:attrNameLst>
                                      </p:cBhvr>
                                      <p:to>
                                        <p:strVal val="visible"/>
                                      </p:to>
                                    </p:set>
                                    <p:animEffect transition="in" filter="fade">
                                      <p:cBhvr>
                                        <p:cTn id="109" dur="500"/>
                                        <p:tgtEl>
                                          <p:spTgt spid="69"/>
                                        </p:tgtEl>
                                      </p:cBhvr>
                                    </p:animEffect>
                                  </p:childTnLst>
                                </p:cTn>
                              </p:par>
                              <p:par>
                                <p:cTn id="110" presetID="10" presetClass="entr" presetSubtype="0" fill="hold" nodeType="with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fade">
                                      <p:cBhvr>
                                        <p:cTn id="112" dur="500"/>
                                        <p:tgtEl>
                                          <p:spTgt spid="72"/>
                                        </p:tgtEl>
                                      </p:cBhvr>
                                    </p:animEffect>
                                  </p:childTnLst>
                                </p:cTn>
                              </p:par>
                              <p:par>
                                <p:cTn id="113" presetID="10" presetClass="entr" presetSubtype="0" fill="hold" nodeType="withEffect">
                                  <p:stCondLst>
                                    <p:cond delay="0"/>
                                  </p:stCondLst>
                                  <p:childTnLst>
                                    <p:set>
                                      <p:cBhvr>
                                        <p:cTn id="114" dur="1" fill="hold">
                                          <p:stCondLst>
                                            <p:cond delay="0"/>
                                          </p:stCondLst>
                                        </p:cTn>
                                        <p:tgtEl>
                                          <p:spTgt spid="75"/>
                                        </p:tgtEl>
                                        <p:attrNameLst>
                                          <p:attrName>style.visibility</p:attrName>
                                        </p:attrNameLst>
                                      </p:cBhvr>
                                      <p:to>
                                        <p:strVal val="visible"/>
                                      </p:to>
                                    </p:set>
                                    <p:animEffect transition="in" filter="fade">
                                      <p:cBhvr>
                                        <p:cTn id="115" dur="500"/>
                                        <p:tgtEl>
                                          <p:spTgt spid="75"/>
                                        </p:tgtEl>
                                      </p:cBhvr>
                                    </p:animEffect>
                                  </p:childTnLst>
                                </p:cTn>
                              </p:par>
                              <p:par>
                                <p:cTn id="116" presetID="10" presetClass="entr" presetSubtype="0" fill="hold" nodeType="withEffect">
                                  <p:stCondLst>
                                    <p:cond delay="0"/>
                                  </p:stCondLst>
                                  <p:childTnLst>
                                    <p:set>
                                      <p:cBhvr>
                                        <p:cTn id="117" dur="1" fill="hold">
                                          <p:stCondLst>
                                            <p:cond delay="0"/>
                                          </p:stCondLst>
                                        </p:cTn>
                                        <p:tgtEl>
                                          <p:spTgt spid="79"/>
                                        </p:tgtEl>
                                        <p:attrNameLst>
                                          <p:attrName>style.visibility</p:attrName>
                                        </p:attrNameLst>
                                      </p:cBhvr>
                                      <p:to>
                                        <p:strVal val="visible"/>
                                      </p:to>
                                    </p:set>
                                    <p:animEffect transition="in" filter="fade">
                                      <p:cBhvr>
                                        <p:cTn id="118" dur="500"/>
                                        <p:tgtEl>
                                          <p:spTgt spid="79"/>
                                        </p:tgtEl>
                                      </p:cBhvr>
                                    </p:animEffect>
                                  </p:childTnLst>
                                </p:cTn>
                              </p:par>
                              <p:par>
                                <p:cTn id="119" presetID="10" presetClass="entr" presetSubtype="0" fill="hold" nodeType="withEffect">
                                  <p:stCondLst>
                                    <p:cond delay="0"/>
                                  </p:stCondLst>
                                  <p:childTnLst>
                                    <p:set>
                                      <p:cBhvr>
                                        <p:cTn id="120" dur="1" fill="hold">
                                          <p:stCondLst>
                                            <p:cond delay="0"/>
                                          </p:stCondLst>
                                        </p:cTn>
                                        <p:tgtEl>
                                          <p:spTgt spid="83"/>
                                        </p:tgtEl>
                                        <p:attrNameLst>
                                          <p:attrName>style.visibility</p:attrName>
                                        </p:attrNameLst>
                                      </p:cBhvr>
                                      <p:to>
                                        <p:strVal val="visible"/>
                                      </p:to>
                                    </p:set>
                                    <p:animEffect transition="in" filter="fade">
                                      <p:cBhvr>
                                        <p:cTn id="121" dur="500"/>
                                        <p:tgtEl>
                                          <p:spTgt spid="83"/>
                                        </p:tgtEl>
                                      </p:cBhvr>
                                    </p:animEffect>
                                  </p:childTnLst>
                                </p:cTn>
                              </p:par>
                              <p:par>
                                <p:cTn id="122" presetID="10" presetClass="entr" presetSubtype="0" fill="hold" nodeType="withEffect">
                                  <p:stCondLst>
                                    <p:cond delay="0"/>
                                  </p:stCondLst>
                                  <p:childTnLst>
                                    <p:set>
                                      <p:cBhvr>
                                        <p:cTn id="123" dur="1" fill="hold">
                                          <p:stCondLst>
                                            <p:cond delay="0"/>
                                          </p:stCondLst>
                                        </p:cTn>
                                        <p:tgtEl>
                                          <p:spTgt spid="87"/>
                                        </p:tgtEl>
                                        <p:attrNameLst>
                                          <p:attrName>style.visibility</p:attrName>
                                        </p:attrNameLst>
                                      </p:cBhvr>
                                      <p:to>
                                        <p:strVal val="visible"/>
                                      </p:to>
                                    </p:set>
                                    <p:animEffect transition="in" filter="fade">
                                      <p:cBhvr>
                                        <p:cTn id="124" dur="500"/>
                                        <p:tgtEl>
                                          <p:spTgt spid="87"/>
                                        </p:tgtEl>
                                      </p:cBhvr>
                                    </p:animEffect>
                                  </p:childTnLst>
                                </p:cTn>
                              </p:par>
                              <p:par>
                                <p:cTn id="125" presetID="10" presetClass="entr" presetSubtype="0" fill="hold" nodeType="withEffect">
                                  <p:stCondLst>
                                    <p:cond delay="0"/>
                                  </p:stCondLst>
                                  <p:childTnLst>
                                    <p:set>
                                      <p:cBhvr>
                                        <p:cTn id="126" dur="1" fill="hold">
                                          <p:stCondLst>
                                            <p:cond delay="0"/>
                                          </p:stCondLst>
                                        </p:cTn>
                                        <p:tgtEl>
                                          <p:spTgt spid="91"/>
                                        </p:tgtEl>
                                        <p:attrNameLst>
                                          <p:attrName>style.visibility</p:attrName>
                                        </p:attrNameLst>
                                      </p:cBhvr>
                                      <p:to>
                                        <p:strVal val="visible"/>
                                      </p:to>
                                    </p:set>
                                    <p:animEffect transition="in" filter="fade">
                                      <p:cBhvr>
                                        <p:cTn id="127" dur="500"/>
                                        <p:tgtEl>
                                          <p:spTgt spid="91"/>
                                        </p:tgtEl>
                                      </p:cBhvr>
                                    </p:animEffect>
                                  </p:childTnLst>
                                </p:cTn>
                              </p:par>
                              <p:par>
                                <p:cTn id="128" presetID="10" presetClass="entr" presetSubtype="0" fill="hold" nodeType="withEffect">
                                  <p:stCondLst>
                                    <p:cond delay="0"/>
                                  </p:stCondLst>
                                  <p:childTnLst>
                                    <p:set>
                                      <p:cBhvr>
                                        <p:cTn id="129" dur="1" fill="hold">
                                          <p:stCondLst>
                                            <p:cond delay="0"/>
                                          </p:stCondLst>
                                        </p:cTn>
                                        <p:tgtEl>
                                          <p:spTgt spid="95"/>
                                        </p:tgtEl>
                                        <p:attrNameLst>
                                          <p:attrName>style.visibility</p:attrName>
                                        </p:attrNameLst>
                                      </p:cBhvr>
                                      <p:to>
                                        <p:strVal val="visible"/>
                                      </p:to>
                                    </p:set>
                                    <p:animEffect transition="in" filter="fade">
                                      <p:cBhvr>
                                        <p:cTn id="130" dur="500"/>
                                        <p:tgtEl>
                                          <p:spTgt spid="95"/>
                                        </p:tgtEl>
                                      </p:cBhvr>
                                    </p:animEffect>
                                  </p:childTnLst>
                                </p:cTn>
                              </p:par>
                              <p:par>
                                <p:cTn id="131" presetID="10" presetClass="entr" presetSubtype="0" fill="hold" nodeType="withEffect">
                                  <p:stCondLst>
                                    <p:cond delay="0"/>
                                  </p:stCondLst>
                                  <p:childTnLst>
                                    <p:set>
                                      <p:cBhvr>
                                        <p:cTn id="132" dur="1" fill="hold">
                                          <p:stCondLst>
                                            <p:cond delay="0"/>
                                          </p:stCondLst>
                                        </p:cTn>
                                        <p:tgtEl>
                                          <p:spTgt spid="98"/>
                                        </p:tgtEl>
                                        <p:attrNameLst>
                                          <p:attrName>style.visibility</p:attrName>
                                        </p:attrNameLst>
                                      </p:cBhvr>
                                      <p:to>
                                        <p:strVal val="visible"/>
                                      </p:to>
                                    </p:set>
                                    <p:animEffect transition="in" filter="fade">
                                      <p:cBhvr>
                                        <p:cTn id="133" dur="500"/>
                                        <p:tgtEl>
                                          <p:spTgt spid="98"/>
                                        </p:tgtEl>
                                      </p:cBhvr>
                                    </p:animEffect>
                                  </p:childTnLst>
                                </p:cTn>
                              </p:par>
                              <p:par>
                                <p:cTn id="134" presetID="10" presetClass="entr" presetSubtype="0" fill="hold" nodeType="withEffect">
                                  <p:stCondLst>
                                    <p:cond delay="0"/>
                                  </p:stCondLst>
                                  <p:childTnLst>
                                    <p:set>
                                      <p:cBhvr>
                                        <p:cTn id="135" dur="1" fill="hold">
                                          <p:stCondLst>
                                            <p:cond delay="0"/>
                                          </p:stCondLst>
                                        </p:cTn>
                                        <p:tgtEl>
                                          <p:spTgt spid="102"/>
                                        </p:tgtEl>
                                        <p:attrNameLst>
                                          <p:attrName>style.visibility</p:attrName>
                                        </p:attrNameLst>
                                      </p:cBhvr>
                                      <p:to>
                                        <p:strVal val="visible"/>
                                      </p:to>
                                    </p:set>
                                    <p:animEffect transition="in" filter="fade">
                                      <p:cBhvr>
                                        <p:cTn id="136" dur="500"/>
                                        <p:tgtEl>
                                          <p:spTgt spid="102"/>
                                        </p:tgtEl>
                                      </p:cBhvr>
                                    </p:animEffect>
                                  </p:childTnLst>
                                </p:cTn>
                              </p:par>
                              <p:par>
                                <p:cTn id="137" presetID="10" presetClass="entr" presetSubtype="0" fill="hold" nodeType="withEffect">
                                  <p:stCondLst>
                                    <p:cond delay="0"/>
                                  </p:stCondLst>
                                  <p:childTnLst>
                                    <p:set>
                                      <p:cBhvr>
                                        <p:cTn id="138" dur="1" fill="hold">
                                          <p:stCondLst>
                                            <p:cond delay="0"/>
                                          </p:stCondLst>
                                        </p:cTn>
                                        <p:tgtEl>
                                          <p:spTgt spid="105"/>
                                        </p:tgtEl>
                                        <p:attrNameLst>
                                          <p:attrName>style.visibility</p:attrName>
                                        </p:attrNameLst>
                                      </p:cBhvr>
                                      <p:to>
                                        <p:strVal val="visible"/>
                                      </p:to>
                                    </p:set>
                                    <p:animEffect transition="in" filter="fade">
                                      <p:cBhvr>
                                        <p:cTn id="139"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F80B2-555D-2B86-7314-F2D150607C07}"/>
              </a:ext>
            </a:extLst>
          </p:cNvPr>
          <p:cNvSpPr>
            <a:spLocks noGrp="1"/>
          </p:cNvSpPr>
          <p:nvPr>
            <p:ph type="title"/>
          </p:nvPr>
        </p:nvSpPr>
        <p:spPr/>
        <p:txBody>
          <a:bodyPr/>
          <a:lstStyle/>
          <a:p>
            <a:r>
              <a:rPr lang="en-US" dirty="0"/>
              <a:t>Concept 4 / 4</a:t>
            </a:r>
          </a:p>
        </p:txBody>
      </p:sp>
      <p:sp>
        <p:nvSpPr>
          <p:cNvPr id="3" name="Slide Number Placeholder 2">
            <a:extLst>
              <a:ext uri="{FF2B5EF4-FFF2-40B4-BE49-F238E27FC236}">
                <a16:creationId xmlns:a16="http://schemas.microsoft.com/office/drawing/2014/main" id="{9EA6DAD5-4B62-AA98-20FF-BEDC6362D3FE}"/>
              </a:ext>
            </a:extLst>
          </p:cNvPr>
          <p:cNvSpPr>
            <a:spLocks noGrp="1"/>
          </p:cNvSpPr>
          <p:nvPr>
            <p:ph type="sldNum" sz="quarter" idx="12"/>
          </p:nvPr>
        </p:nvSpPr>
        <p:spPr/>
        <p:txBody>
          <a:bodyPr/>
          <a:lstStyle/>
          <a:p>
            <a:fld id="{4FAB73BC-B049-4115-A692-8D63A059BFB8}" type="slidenum">
              <a:rPr lang="en-US" smtClean="0"/>
              <a:t>16</a:t>
            </a:fld>
            <a:endParaRPr lang="en-US" dirty="0"/>
          </a:p>
        </p:txBody>
      </p:sp>
      <p:sp>
        <p:nvSpPr>
          <p:cNvPr id="4" name="Rectangle 3">
            <a:extLst>
              <a:ext uri="{FF2B5EF4-FFF2-40B4-BE49-F238E27FC236}">
                <a16:creationId xmlns:a16="http://schemas.microsoft.com/office/drawing/2014/main" id="{6267D12A-015D-44FB-E2C7-8B2B9593E2C7}"/>
              </a:ext>
            </a:extLst>
          </p:cNvPr>
          <p:cNvSpPr/>
          <p:nvPr/>
        </p:nvSpPr>
        <p:spPr>
          <a:xfrm>
            <a:off x="923390" y="1315081"/>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public transport</a:t>
            </a:r>
          </a:p>
        </p:txBody>
      </p:sp>
      <p:sp>
        <p:nvSpPr>
          <p:cNvPr id="5" name="Rectangle 4">
            <a:extLst>
              <a:ext uri="{FF2B5EF4-FFF2-40B4-BE49-F238E27FC236}">
                <a16:creationId xmlns:a16="http://schemas.microsoft.com/office/drawing/2014/main" id="{711B7717-0FB1-989D-9D1A-A02D0ADB2D49}"/>
              </a:ext>
            </a:extLst>
          </p:cNvPr>
          <p:cNvSpPr/>
          <p:nvPr/>
        </p:nvSpPr>
        <p:spPr>
          <a:xfrm>
            <a:off x="923390" y="4669845"/>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city</a:t>
            </a:r>
          </a:p>
        </p:txBody>
      </p:sp>
      <p:sp>
        <p:nvSpPr>
          <p:cNvPr id="6" name="Rectangle 5">
            <a:extLst>
              <a:ext uri="{FF2B5EF4-FFF2-40B4-BE49-F238E27FC236}">
                <a16:creationId xmlns:a16="http://schemas.microsoft.com/office/drawing/2014/main" id="{D1D0637D-002C-3B16-B8E9-966247C63D39}"/>
              </a:ext>
            </a:extLst>
          </p:cNvPr>
          <p:cNvSpPr/>
          <p:nvPr/>
        </p:nvSpPr>
        <p:spPr>
          <a:xfrm>
            <a:off x="2423592" y="519409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Gotham</a:t>
            </a:r>
          </a:p>
        </p:txBody>
      </p:sp>
      <p:sp>
        <p:nvSpPr>
          <p:cNvPr id="7" name="Rectangle 6">
            <a:extLst>
              <a:ext uri="{FF2B5EF4-FFF2-40B4-BE49-F238E27FC236}">
                <a16:creationId xmlns:a16="http://schemas.microsoft.com/office/drawing/2014/main" id="{9A32FEE3-8AE6-3FA3-AE41-1D77ED1D116A}"/>
              </a:ext>
            </a:extLst>
          </p:cNvPr>
          <p:cNvSpPr/>
          <p:nvPr/>
        </p:nvSpPr>
        <p:spPr>
          <a:xfrm>
            <a:off x="2423592" y="5718343"/>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Metropolis</a:t>
            </a:r>
          </a:p>
        </p:txBody>
      </p:sp>
      <p:sp>
        <p:nvSpPr>
          <p:cNvPr id="8" name="Rectangle 7">
            <a:extLst>
              <a:ext uri="{FF2B5EF4-FFF2-40B4-BE49-F238E27FC236}">
                <a16:creationId xmlns:a16="http://schemas.microsoft.com/office/drawing/2014/main" id="{D2EF94B8-504A-DBAB-251C-1B59AE5C11BA}"/>
              </a:ext>
            </a:extLst>
          </p:cNvPr>
          <p:cNvSpPr/>
          <p:nvPr/>
        </p:nvSpPr>
        <p:spPr>
          <a:xfrm>
            <a:off x="2423592" y="1850825"/>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 stop</a:t>
            </a:r>
          </a:p>
        </p:txBody>
      </p:sp>
      <p:sp>
        <p:nvSpPr>
          <p:cNvPr id="9" name="Rectangle 8">
            <a:extLst>
              <a:ext uri="{FF2B5EF4-FFF2-40B4-BE49-F238E27FC236}">
                <a16:creationId xmlns:a16="http://schemas.microsoft.com/office/drawing/2014/main" id="{B6688515-E7EE-5A03-5F07-58EF15153872}"/>
              </a:ext>
            </a:extLst>
          </p:cNvPr>
          <p:cNvSpPr/>
          <p:nvPr/>
        </p:nvSpPr>
        <p:spPr>
          <a:xfrm>
            <a:off x="2423592" y="2386569"/>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vehicle</a:t>
            </a:r>
          </a:p>
        </p:txBody>
      </p:sp>
      <p:sp>
        <p:nvSpPr>
          <p:cNvPr id="10" name="Rectangle 9">
            <a:extLst>
              <a:ext uri="{FF2B5EF4-FFF2-40B4-BE49-F238E27FC236}">
                <a16:creationId xmlns:a16="http://schemas.microsoft.com/office/drawing/2014/main" id="{2A19301E-8A33-F1E4-ECE4-4F7F40DABB32}"/>
              </a:ext>
            </a:extLst>
          </p:cNvPr>
          <p:cNvSpPr/>
          <p:nvPr/>
        </p:nvSpPr>
        <p:spPr>
          <a:xfrm>
            <a:off x="4091742" y="2912100"/>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a:t>
            </a:r>
          </a:p>
        </p:txBody>
      </p:sp>
      <p:sp>
        <p:nvSpPr>
          <p:cNvPr id="11" name="Rectangle 10">
            <a:extLst>
              <a:ext uri="{FF2B5EF4-FFF2-40B4-BE49-F238E27FC236}">
                <a16:creationId xmlns:a16="http://schemas.microsoft.com/office/drawing/2014/main" id="{B633D56A-DF5C-1942-8FB6-1D0BEA1F016D}"/>
              </a:ext>
            </a:extLst>
          </p:cNvPr>
          <p:cNvSpPr/>
          <p:nvPr/>
        </p:nvSpPr>
        <p:spPr>
          <a:xfrm>
            <a:off x="4091742" y="344784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tram</a:t>
            </a:r>
          </a:p>
        </p:txBody>
      </p:sp>
      <p:sp>
        <p:nvSpPr>
          <p:cNvPr id="12" name="Rectangle 11">
            <a:extLst>
              <a:ext uri="{FF2B5EF4-FFF2-40B4-BE49-F238E27FC236}">
                <a16:creationId xmlns:a16="http://schemas.microsoft.com/office/drawing/2014/main" id="{4B3A0F0E-F377-D634-24DF-CFAEC02F473F}"/>
              </a:ext>
            </a:extLst>
          </p:cNvPr>
          <p:cNvSpPr/>
          <p:nvPr/>
        </p:nvSpPr>
        <p:spPr>
          <a:xfrm>
            <a:off x="4091742" y="4018802"/>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priority seat</a:t>
            </a:r>
          </a:p>
        </p:txBody>
      </p:sp>
      <p:cxnSp>
        <p:nvCxnSpPr>
          <p:cNvPr id="13" name="Connector: Elbow 12">
            <a:extLst>
              <a:ext uri="{FF2B5EF4-FFF2-40B4-BE49-F238E27FC236}">
                <a16:creationId xmlns:a16="http://schemas.microsoft.com/office/drawing/2014/main" id="{178D0C4A-C5B8-ECB1-ED96-B43D744BA464}"/>
              </a:ext>
            </a:extLst>
          </p:cNvPr>
          <p:cNvCxnSpPr>
            <a:cxnSpLocks/>
            <a:stCxn id="4" idx="2"/>
            <a:endCxn id="8" idx="1"/>
          </p:cNvCxnSpPr>
          <p:nvPr/>
        </p:nvCxnSpPr>
        <p:spPr>
          <a:xfrm rot="16200000" flipH="1">
            <a:off x="2161703" y="1804960"/>
            <a:ext cx="319720"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4" name="Connector: Elbow 13">
            <a:extLst>
              <a:ext uri="{FF2B5EF4-FFF2-40B4-BE49-F238E27FC236}">
                <a16:creationId xmlns:a16="http://schemas.microsoft.com/office/drawing/2014/main" id="{EDDF54B2-8CFB-AFCC-2853-7828FBAFD7B2}"/>
              </a:ext>
            </a:extLst>
          </p:cNvPr>
          <p:cNvCxnSpPr>
            <a:cxnSpLocks/>
            <a:stCxn id="4" idx="2"/>
            <a:endCxn id="9" idx="1"/>
          </p:cNvCxnSpPr>
          <p:nvPr/>
        </p:nvCxnSpPr>
        <p:spPr>
          <a:xfrm rot="16200000" flipH="1">
            <a:off x="1893831" y="2072832"/>
            <a:ext cx="855464"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F275F261-28C0-3798-B4A3-83E6C2D125C1}"/>
              </a:ext>
            </a:extLst>
          </p:cNvPr>
          <p:cNvCxnSpPr>
            <a:cxnSpLocks/>
            <a:stCxn id="5" idx="2"/>
            <a:endCxn id="6" idx="1"/>
          </p:cNvCxnSpPr>
          <p:nvPr/>
        </p:nvCxnSpPr>
        <p:spPr>
          <a:xfrm rot="16200000" flipH="1">
            <a:off x="2167451" y="5153976"/>
            <a:ext cx="308225"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6" name="Connector: Elbow 15">
            <a:extLst>
              <a:ext uri="{FF2B5EF4-FFF2-40B4-BE49-F238E27FC236}">
                <a16:creationId xmlns:a16="http://schemas.microsoft.com/office/drawing/2014/main" id="{5E70DC58-3562-7101-208C-6595863E8042}"/>
              </a:ext>
            </a:extLst>
          </p:cNvPr>
          <p:cNvCxnSpPr>
            <a:cxnSpLocks/>
            <a:stCxn id="5" idx="2"/>
            <a:endCxn id="7" idx="1"/>
          </p:cNvCxnSpPr>
          <p:nvPr/>
        </p:nvCxnSpPr>
        <p:spPr>
          <a:xfrm rot="16200000" flipH="1">
            <a:off x="1905326" y="5416101"/>
            <a:ext cx="832474" cy="20405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7" name="Connector: Elbow 16">
            <a:extLst>
              <a:ext uri="{FF2B5EF4-FFF2-40B4-BE49-F238E27FC236}">
                <a16:creationId xmlns:a16="http://schemas.microsoft.com/office/drawing/2014/main" id="{E1248CDB-3463-04F1-13B0-C14E2AC2DB53}"/>
              </a:ext>
            </a:extLst>
          </p:cNvPr>
          <p:cNvCxnSpPr>
            <a:cxnSpLocks/>
            <a:stCxn id="9" idx="2"/>
            <a:endCxn id="10" idx="1"/>
          </p:cNvCxnSpPr>
          <p:nvPr/>
        </p:nvCxnSpPr>
        <p:spPr>
          <a:xfrm rot="16200000" flipH="1">
            <a:off x="3750986" y="2787367"/>
            <a:ext cx="309507"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8" name="Connector: Elbow 17">
            <a:extLst>
              <a:ext uri="{FF2B5EF4-FFF2-40B4-BE49-F238E27FC236}">
                <a16:creationId xmlns:a16="http://schemas.microsoft.com/office/drawing/2014/main" id="{58CC4C12-A886-7A3C-37EC-8C651BCE0712}"/>
              </a:ext>
            </a:extLst>
          </p:cNvPr>
          <p:cNvCxnSpPr>
            <a:cxnSpLocks/>
            <a:stCxn id="9" idx="2"/>
            <a:endCxn id="11" idx="1"/>
          </p:cNvCxnSpPr>
          <p:nvPr/>
        </p:nvCxnSpPr>
        <p:spPr>
          <a:xfrm rot="16200000" flipH="1">
            <a:off x="3483114" y="3055239"/>
            <a:ext cx="845251"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9" name="Connector: Elbow 18">
            <a:extLst>
              <a:ext uri="{FF2B5EF4-FFF2-40B4-BE49-F238E27FC236}">
                <a16:creationId xmlns:a16="http://schemas.microsoft.com/office/drawing/2014/main" id="{EBE10034-CB3C-8A5B-DA84-3363364A2776}"/>
              </a:ext>
            </a:extLst>
          </p:cNvPr>
          <p:cNvCxnSpPr>
            <a:cxnSpLocks/>
            <a:stCxn id="9" idx="2"/>
            <a:endCxn id="12" idx="1"/>
          </p:cNvCxnSpPr>
          <p:nvPr/>
        </p:nvCxnSpPr>
        <p:spPr>
          <a:xfrm rot="16200000" flipH="1">
            <a:off x="3197635" y="3340718"/>
            <a:ext cx="1416209" cy="372006"/>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AA09A4D4-3771-2DC6-A492-F349C958C393}"/>
              </a:ext>
            </a:extLst>
          </p:cNvPr>
          <p:cNvCxnSpPr>
            <a:cxnSpLocks/>
            <a:stCxn id="4" idx="1"/>
            <a:endCxn id="5" idx="1"/>
          </p:cNvCxnSpPr>
          <p:nvPr/>
        </p:nvCxnSpPr>
        <p:spPr>
          <a:xfrm rot="10800000" flipV="1">
            <a:off x="923390" y="1531105"/>
            <a:ext cx="12700" cy="3354764"/>
          </a:xfrm>
          <a:prstGeom prst="bentConnector3">
            <a:avLst>
              <a:gd name="adj1" fmla="val 1800000"/>
            </a:avLst>
          </a:prstGeom>
          <a:ln w="19050">
            <a:prstDash val="sysDash"/>
          </a:ln>
        </p:spPr>
        <p:style>
          <a:lnRef idx="1">
            <a:schemeClr val="dk1"/>
          </a:lnRef>
          <a:fillRef idx="0">
            <a:schemeClr val="dk1"/>
          </a:fillRef>
          <a:effectRef idx="0">
            <a:schemeClr val="dk1"/>
          </a:effectRef>
          <a:fontRef idx="minor">
            <a:schemeClr val="tx1"/>
          </a:fontRef>
        </p:style>
      </p:cxnSp>
      <p:sp>
        <p:nvSpPr>
          <p:cNvPr id="21" name="Rectangle 20">
            <a:extLst>
              <a:ext uri="{FF2B5EF4-FFF2-40B4-BE49-F238E27FC236}">
                <a16:creationId xmlns:a16="http://schemas.microsoft.com/office/drawing/2014/main" id="{08663A28-26CD-FA6F-75C7-AA3B55D06856}"/>
              </a:ext>
            </a:extLst>
          </p:cNvPr>
          <p:cNvSpPr/>
          <p:nvPr/>
        </p:nvSpPr>
        <p:spPr>
          <a:xfrm>
            <a:off x="119336" y="3054711"/>
            <a:ext cx="1186034" cy="28943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
        <p:nvSpPr>
          <p:cNvPr id="22" name="Rectangle 21">
            <a:extLst>
              <a:ext uri="{FF2B5EF4-FFF2-40B4-BE49-F238E27FC236}">
                <a16:creationId xmlns:a16="http://schemas.microsoft.com/office/drawing/2014/main" id="{22110486-D64D-7EC5-EF83-87FB3B71DB98}"/>
              </a:ext>
            </a:extLst>
          </p:cNvPr>
          <p:cNvSpPr/>
          <p:nvPr/>
        </p:nvSpPr>
        <p:spPr>
          <a:xfrm>
            <a:off x="984795" y="1931754"/>
            <a:ext cx="1186034" cy="55428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 transitive</a:t>
            </a:r>
          </a:p>
        </p:txBody>
      </p:sp>
      <p:sp>
        <p:nvSpPr>
          <p:cNvPr id="23" name="Rectangle 22">
            <a:extLst>
              <a:ext uri="{FF2B5EF4-FFF2-40B4-BE49-F238E27FC236}">
                <a16:creationId xmlns:a16="http://schemas.microsoft.com/office/drawing/2014/main" id="{A758EA9B-01FC-D934-C6FD-0E11C762E16D}"/>
              </a:ext>
            </a:extLst>
          </p:cNvPr>
          <p:cNvSpPr/>
          <p:nvPr/>
        </p:nvSpPr>
        <p:spPr>
          <a:xfrm>
            <a:off x="839416" y="5393811"/>
            <a:ext cx="1325063" cy="339445"/>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instantiates</a:t>
            </a:r>
          </a:p>
        </p:txBody>
      </p:sp>
      <p:sp>
        <p:nvSpPr>
          <p:cNvPr id="24" name="Rectangle 23">
            <a:extLst>
              <a:ext uri="{FF2B5EF4-FFF2-40B4-BE49-F238E27FC236}">
                <a16:creationId xmlns:a16="http://schemas.microsoft.com/office/drawing/2014/main" id="{7BEC2704-832F-8DD1-4B00-DF36BC9008E4}"/>
              </a:ext>
            </a:extLst>
          </p:cNvPr>
          <p:cNvSpPr/>
          <p:nvPr/>
        </p:nvSpPr>
        <p:spPr>
          <a:xfrm>
            <a:off x="2294154" y="4038482"/>
            <a:ext cx="1325063" cy="339445"/>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is part of</a:t>
            </a:r>
          </a:p>
        </p:txBody>
      </p:sp>
      <p:sp>
        <p:nvSpPr>
          <p:cNvPr id="25" name="Rectangle 24">
            <a:extLst>
              <a:ext uri="{FF2B5EF4-FFF2-40B4-BE49-F238E27FC236}">
                <a16:creationId xmlns:a16="http://schemas.microsoft.com/office/drawing/2014/main" id="{822A0008-C95A-D0AA-DB6A-B5D3AE702BF6}"/>
              </a:ext>
            </a:extLst>
          </p:cNvPr>
          <p:cNvSpPr/>
          <p:nvPr/>
        </p:nvSpPr>
        <p:spPr>
          <a:xfrm>
            <a:off x="2294154" y="2971252"/>
            <a:ext cx="1325063" cy="339445"/>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26" name="Rectangle 25">
            <a:extLst>
              <a:ext uri="{FF2B5EF4-FFF2-40B4-BE49-F238E27FC236}">
                <a16:creationId xmlns:a16="http://schemas.microsoft.com/office/drawing/2014/main" id="{5AAAD66A-B214-F61E-EBB8-3866F1A40FAD}"/>
              </a:ext>
            </a:extLst>
          </p:cNvPr>
          <p:cNvSpPr/>
          <p:nvPr/>
        </p:nvSpPr>
        <p:spPr>
          <a:xfrm>
            <a:off x="2279577" y="3481104"/>
            <a:ext cx="1325063" cy="339445"/>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27" name="Rectangle 26">
            <a:extLst>
              <a:ext uri="{FF2B5EF4-FFF2-40B4-BE49-F238E27FC236}">
                <a16:creationId xmlns:a16="http://schemas.microsoft.com/office/drawing/2014/main" id="{61FC7D53-5176-D274-AEB1-90817E1764D4}"/>
              </a:ext>
            </a:extLst>
          </p:cNvPr>
          <p:cNvSpPr/>
          <p:nvPr/>
        </p:nvSpPr>
        <p:spPr>
          <a:xfrm>
            <a:off x="9215712" y="1840504"/>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bus line</a:t>
            </a:r>
          </a:p>
        </p:txBody>
      </p:sp>
      <p:cxnSp>
        <p:nvCxnSpPr>
          <p:cNvPr id="28" name="Connector: Elbow 27">
            <a:extLst>
              <a:ext uri="{FF2B5EF4-FFF2-40B4-BE49-F238E27FC236}">
                <a16:creationId xmlns:a16="http://schemas.microsoft.com/office/drawing/2014/main" id="{C282AF81-D462-7A3C-F211-0BBAEEEB4852}"/>
              </a:ext>
            </a:extLst>
          </p:cNvPr>
          <p:cNvCxnSpPr>
            <a:cxnSpLocks/>
            <a:stCxn id="8" idx="3"/>
            <a:endCxn id="32" idx="1"/>
          </p:cNvCxnSpPr>
          <p:nvPr/>
        </p:nvCxnSpPr>
        <p:spPr>
          <a:xfrm>
            <a:off x="5015880" y="2066849"/>
            <a:ext cx="3096344" cy="1098093"/>
          </a:xfrm>
          <a:prstGeom prst="bentConnector3">
            <a:avLst>
              <a:gd name="adj1" fmla="val 76356"/>
            </a:avLst>
          </a:prstGeom>
          <a:ln w="19050">
            <a:prstDash val="sysDash"/>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CD25D573-CC1A-CD52-A07C-C0622201EF26}"/>
              </a:ext>
            </a:extLst>
          </p:cNvPr>
          <p:cNvSpPr/>
          <p:nvPr/>
        </p:nvSpPr>
        <p:spPr>
          <a:xfrm>
            <a:off x="8112224" y="2948918"/>
            <a:ext cx="202771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starting bus stop</a:t>
            </a:r>
          </a:p>
        </p:txBody>
      </p:sp>
      <p:sp>
        <p:nvSpPr>
          <p:cNvPr id="33" name="Rectangle 32">
            <a:extLst>
              <a:ext uri="{FF2B5EF4-FFF2-40B4-BE49-F238E27FC236}">
                <a16:creationId xmlns:a16="http://schemas.microsoft.com/office/drawing/2014/main" id="{055FA9BA-6BB0-7B3B-1813-D8F9DAA7A28A}"/>
              </a:ext>
            </a:extLst>
          </p:cNvPr>
          <p:cNvSpPr/>
          <p:nvPr/>
        </p:nvSpPr>
        <p:spPr>
          <a:xfrm>
            <a:off x="8119691" y="4126841"/>
            <a:ext cx="202771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next bus stop</a:t>
            </a:r>
          </a:p>
        </p:txBody>
      </p:sp>
      <p:sp>
        <p:nvSpPr>
          <p:cNvPr id="34" name="Rectangle 33">
            <a:extLst>
              <a:ext uri="{FF2B5EF4-FFF2-40B4-BE49-F238E27FC236}">
                <a16:creationId xmlns:a16="http://schemas.microsoft.com/office/drawing/2014/main" id="{177B2A84-C082-AA5E-7C09-AD4A4C790EC2}"/>
              </a:ext>
            </a:extLst>
          </p:cNvPr>
          <p:cNvSpPr/>
          <p:nvPr/>
        </p:nvSpPr>
        <p:spPr>
          <a:xfrm>
            <a:off x="8112224" y="5301208"/>
            <a:ext cx="202771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final bus stop</a:t>
            </a:r>
          </a:p>
        </p:txBody>
      </p:sp>
      <p:cxnSp>
        <p:nvCxnSpPr>
          <p:cNvPr id="35" name="Connector: Elbow 34">
            <a:extLst>
              <a:ext uri="{FF2B5EF4-FFF2-40B4-BE49-F238E27FC236}">
                <a16:creationId xmlns:a16="http://schemas.microsoft.com/office/drawing/2014/main" id="{71FF3961-6730-7EF9-74BD-EE40141560C2}"/>
              </a:ext>
            </a:extLst>
          </p:cNvPr>
          <p:cNvCxnSpPr>
            <a:cxnSpLocks/>
            <a:stCxn id="27" idx="2"/>
            <a:endCxn id="32" idx="3"/>
          </p:cNvCxnSpPr>
          <p:nvPr/>
        </p:nvCxnSpPr>
        <p:spPr>
          <a:xfrm rot="5400000">
            <a:off x="9879704" y="2532790"/>
            <a:ext cx="892390" cy="371915"/>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38" name="Connector: Elbow 37">
            <a:extLst>
              <a:ext uri="{FF2B5EF4-FFF2-40B4-BE49-F238E27FC236}">
                <a16:creationId xmlns:a16="http://schemas.microsoft.com/office/drawing/2014/main" id="{FE5E50AC-7B05-924A-8087-0464FD5111EF}"/>
              </a:ext>
            </a:extLst>
          </p:cNvPr>
          <p:cNvCxnSpPr>
            <a:cxnSpLocks/>
            <a:stCxn id="27" idx="2"/>
            <a:endCxn id="33" idx="3"/>
          </p:cNvCxnSpPr>
          <p:nvPr/>
        </p:nvCxnSpPr>
        <p:spPr>
          <a:xfrm rot="5400000">
            <a:off x="9294476" y="3125484"/>
            <a:ext cx="2070313" cy="36444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42" name="Connector: Elbow 41">
            <a:extLst>
              <a:ext uri="{FF2B5EF4-FFF2-40B4-BE49-F238E27FC236}">
                <a16:creationId xmlns:a16="http://schemas.microsoft.com/office/drawing/2014/main" id="{68F8CC2A-99B1-0310-79A0-74AE61A4B05A}"/>
              </a:ext>
            </a:extLst>
          </p:cNvPr>
          <p:cNvCxnSpPr>
            <a:cxnSpLocks/>
            <a:stCxn id="27" idx="2"/>
            <a:endCxn id="34" idx="3"/>
          </p:cNvCxnSpPr>
          <p:nvPr/>
        </p:nvCxnSpPr>
        <p:spPr>
          <a:xfrm rot="5400000">
            <a:off x="8703559" y="3708935"/>
            <a:ext cx="3244680" cy="371915"/>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E24476F2-8E78-99AC-A097-B2D05251CB78}"/>
              </a:ext>
            </a:extLst>
          </p:cNvPr>
          <p:cNvCxnSpPr>
            <a:cxnSpLocks/>
            <a:stCxn id="32" idx="2"/>
            <a:endCxn id="33" idx="0"/>
          </p:cNvCxnSpPr>
          <p:nvPr/>
        </p:nvCxnSpPr>
        <p:spPr>
          <a:xfrm>
            <a:off x="9126083" y="3380966"/>
            <a:ext cx="7467" cy="74587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a:extLst>
              <a:ext uri="{FF2B5EF4-FFF2-40B4-BE49-F238E27FC236}">
                <a16:creationId xmlns:a16="http://schemas.microsoft.com/office/drawing/2014/main" id="{A7BC6B8F-0AD8-05E6-6165-F7459DAB9095}"/>
              </a:ext>
            </a:extLst>
          </p:cNvPr>
          <p:cNvCxnSpPr>
            <a:cxnSpLocks/>
            <a:stCxn id="34" idx="0"/>
            <a:endCxn id="33" idx="2"/>
          </p:cNvCxnSpPr>
          <p:nvPr/>
        </p:nvCxnSpPr>
        <p:spPr>
          <a:xfrm flipV="1">
            <a:off x="9126083" y="4558889"/>
            <a:ext cx="7467" cy="742319"/>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2" name="Rectangle 51">
            <a:extLst>
              <a:ext uri="{FF2B5EF4-FFF2-40B4-BE49-F238E27FC236}">
                <a16:creationId xmlns:a16="http://schemas.microsoft.com/office/drawing/2014/main" id="{380DCFFB-CC46-9451-4D16-482572187C89}"/>
              </a:ext>
            </a:extLst>
          </p:cNvPr>
          <p:cNvSpPr/>
          <p:nvPr/>
        </p:nvSpPr>
        <p:spPr>
          <a:xfrm>
            <a:off x="9922527" y="2510197"/>
            <a:ext cx="1186034" cy="28943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is part of</a:t>
            </a:r>
          </a:p>
        </p:txBody>
      </p:sp>
      <p:sp>
        <p:nvSpPr>
          <p:cNvPr id="53" name="Rectangle 52">
            <a:extLst>
              <a:ext uri="{FF2B5EF4-FFF2-40B4-BE49-F238E27FC236}">
                <a16:creationId xmlns:a16="http://schemas.microsoft.com/office/drawing/2014/main" id="{5D9798A0-CADC-BAE8-E979-2A62A69F6351}"/>
              </a:ext>
            </a:extLst>
          </p:cNvPr>
          <p:cNvSpPr/>
          <p:nvPr/>
        </p:nvSpPr>
        <p:spPr>
          <a:xfrm>
            <a:off x="8533065" y="3589696"/>
            <a:ext cx="1186034" cy="28943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precedes</a:t>
            </a:r>
          </a:p>
        </p:txBody>
      </p:sp>
      <p:sp>
        <p:nvSpPr>
          <p:cNvPr id="54" name="Rectangle 53">
            <a:extLst>
              <a:ext uri="{FF2B5EF4-FFF2-40B4-BE49-F238E27FC236}">
                <a16:creationId xmlns:a16="http://schemas.microsoft.com/office/drawing/2014/main" id="{21FE0884-C548-3187-8127-53D6102D26BB}"/>
              </a:ext>
            </a:extLst>
          </p:cNvPr>
          <p:cNvSpPr/>
          <p:nvPr/>
        </p:nvSpPr>
        <p:spPr>
          <a:xfrm>
            <a:off x="8540532" y="4806597"/>
            <a:ext cx="1186034" cy="28943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follows</a:t>
            </a:r>
          </a:p>
        </p:txBody>
      </p:sp>
      <p:cxnSp>
        <p:nvCxnSpPr>
          <p:cNvPr id="70" name="Connector: Elbow 69">
            <a:extLst>
              <a:ext uri="{FF2B5EF4-FFF2-40B4-BE49-F238E27FC236}">
                <a16:creationId xmlns:a16="http://schemas.microsoft.com/office/drawing/2014/main" id="{FBF95644-3FFD-587A-12C7-6D104719EC6F}"/>
              </a:ext>
            </a:extLst>
          </p:cNvPr>
          <p:cNvCxnSpPr>
            <a:cxnSpLocks/>
            <a:stCxn id="8" idx="3"/>
            <a:endCxn id="33" idx="1"/>
          </p:cNvCxnSpPr>
          <p:nvPr/>
        </p:nvCxnSpPr>
        <p:spPr>
          <a:xfrm>
            <a:off x="5015880" y="2066849"/>
            <a:ext cx="3103811" cy="2276016"/>
          </a:xfrm>
          <a:prstGeom prst="bentConnector3">
            <a:avLst>
              <a:gd name="adj1" fmla="val 76293"/>
            </a:avLst>
          </a:prstGeom>
          <a:ln w="19050">
            <a:prstDash val="sysDash"/>
          </a:ln>
        </p:spPr>
        <p:style>
          <a:lnRef idx="1">
            <a:schemeClr val="dk1"/>
          </a:lnRef>
          <a:fillRef idx="0">
            <a:schemeClr val="dk1"/>
          </a:fillRef>
          <a:effectRef idx="0">
            <a:schemeClr val="dk1"/>
          </a:effectRef>
          <a:fontRef idx="minor">
            <a:schemeClr val="tx1"/>
          </a:fontRef>
        </p:style>
      </p:cxnSp>
      <p:cxnSp>
        <p:nvCxnSpPr>
          <p:cNvPr id="78" name="Connector: Elbow 77">
            <a:extLst>
              <a:ext uri="{FF2B5EF4-FFF2-40B4-BE49-F238E27FC236}">
                <a16:creationId xmlns:a16="http://schemas.microsoft.com/office/drawing/2014/main" id="{31440E54-AD37-F475-DE98-3E6732B26A9F}"/>
              </a:ext>
            </a:extLst>
          </p:cNvPr>
          <p:cNvCxnSpPr>
            <a:cxnSpLocks/>
            <a:stCxn id="8" idx="3"/>
            <a:endCxn id="34" idx="1"/>
          </p:cNvCxnSpPr>
          <p:nvPr/>
        </p:nvCxnSpPr>
        <p:spPr>
          <a:xfrm>
            <a:off x="5015880" y="2066849"/>
            <a:ext cx="3096344" cy="3450383"/>
          </a:xfrm>
          <a:prstGeom prst="bentConnector3">
            <a:avLst>
              <a:gd name="adj1" fmla="val 76356"/>
            </a:avLst>
          </a:prstGeom>
          <a:ln w="19050">
            <a:prstDash val="sysDash"/>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CA6A119F-3435-84AB-CACB-EBEAA68CD5FB}"/>
              </a:ext>
            </a:extLst>
          </p:cNvPr>
          <p:cNvSpPr/>
          <p:nvPr/>
        </p:nvSpPr>
        <p:spPr>
          <a:xfrm>
            <a:off x="6710384" y="1931754"/>
            <a:ext cx="1186034" cy="28943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Tree>
    <p:extLst>
      <p:ext uri="{BB962C8B-B14F-4D97-AF65-F5344CB8AC3E}">
        <p14:creationId xmlns:p14="http://schemas.microsoft.com/office/powerpoint/2010/main" val="428325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par>
                                <p:cTn id="40" presetID="10"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par>
                                <p:cTn id="43" presetID="10"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10" presetClass="entr" presetSubtype="0" fill="hold"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cTn>
                              </p:par>
                              <p:par>
                                <p:cTn id="49" presetID="10" presetClass="entr" presetSubtype="0" fill="hold" nodeType="withEffect">
                                  <p:stCondLst>
                                    <p:cond delay="0"/>
                                  </p:stCondLst>
                                  <p:childTnLst>
                                    <p:set>
                                      <p:cBhvr>
                                        <p:cTn id="50" dur="1" fill="hold">
                                          <p:stCondLst>
                                            <p:cond delay="0"/>
                                          </p:stCondLst>
                                        </p:cTn>
                                        <p:tgtEl>
                                          <p:spTgt spid="47"/>
                                        </p:tgtEl>
                                        <p:attrNameLst>
                                          <p:attrName>style.visibility</p:attrName>
                                        </p:attrNameLst>
                                      </p:cBhvr>
                                      <p:to>
                                        <p:strVal val="visible"/>
                                      </p:to>
                                    </p:set>
                                    <p:animEffect transition="in" filter="fade">
                                      <p:cBhvr>
                                        <p:cTn id="51" dur="500"/>
                                        <p:tgtEl>
                                          <p:spTgt spid="47"/>
                                        </p:tgtEl>
                                      </p:cBhvr>
                                    </p:animEffect>
                                  </p:childTnLst>
                                </p:cTn>
                              </p:par>
                              <p:par>
                                <p:cTn id="52" presetID="10" presetClass="entr" presetSubtype="0" fill="hold" nodeType="withEffect">
                                  <p:stCondLst>
                                    <p:cond delay="0"/>
                                  </p:stCondLst>
                                  <p:childTnLst>
                                    <p:set>
                                      <p:cBhvr>
                                        <p:cTn id="53" dur="1" fill="hold">
                                          <p:stCondLst>
                                            <p:cond delay="0"/>
                                          </p:stCondLst>
                                        </p:cTn>
                                        <p:tgtEl>
                                          <p:spTgt spid="48"/>
                                        </p:tgtEl>
                                        <p:attrNameLst>
                                          <p:attrName>style.visibility</p:attrName>
                                        </p:attrNameLst>
                                      </p:cBhvr>
                                      <p:to>
                                        <p:strVal val="visible"/>
                                      </p:to>
                                    </p:set>
                                    <p:animEffect transition="in" filter="fade">
                                      <p:cBhvr>
                                        <p:cTn id="54" dur="500"/>
                                        <p:tgtEl>
                                          <p:spTgt spid="48"/>
                                        </p:tgtEl>
                                      </p:cBhvr>
                                    </p:animEffect>
                                  </p:childTnLst>
                                </p:cTn>
                              </p:par>
                              <p:par>
                                <p:cTn id="55" presetID="10" presetClass="entr" presetSubtype="0" fill="hold" nodeType="withEffect">
                                  <p:stCondLst>
                                    <p:cond delay="0"/>
                                  </p:stCondLst>
                                  <p:childTnLst>
                                    <p:set>
                                      <p:cBhvr>
                                        <p:cTn id="56" dur="1" fill="hold">
                                          <p:stCondLst>
                                            <p:cond delay="0"/>
                                          </p:stCondLst>
                                        </p:cTn>
                                        <p:tgtEl>
                                          <p:spTgt spid="70"/>
                                        </p:tgtEl>
                                        <p:attrNameLst>
                                          <p:attrName>style.visibility</p:attrName>
                                        </p:attrNameLst>
                                      </p:cBhvr>
                                      <p:to>
                                        <p:strVal val="visible"/>
                                      </p:to>
                                    </p:set>
                                    <p:animEffect transition="in" filter="fade">
                                      <p:cBhvr>
                                        <p:cTn id="57" dur="500"/>
                                        <p:tgtEl>
                                          <p:spTgt spid="70"/>
                                        </p:tgtEl>
                                      </p:cBhvr>
                                    </p:animEffect>
                                  </p:childTnLst>
                                </p:cTn>
                              </p:par>
                              <p:par>
                                <p:cTn id="58" presetID="10" presetClass="entr" presetSubtype="0" fill="hold" nodeType="withEffect">
                                  <p:stCondLst>
                                    <p:cond delay="0"/>
                                  </p:stCondLst>
                                  <p:childTnLst>
                                    <p:set>
                                      <p:cBhvr>
                                        <p:cTn id="59" dur="1" fill="hold">
                                          <p:stCondLst>
                                            <p:cond delay="0"/>
                                          </p:stCondLst>
                                        </p:cTn>
                                        <p:tgtEl>
                                          <p:spTgt spid="78"/>
                                        </p:tgtEl>
                                        <p:attrNameLst>
                                          <p:attrName>style.visibility</p:attrName>
                                        </p:attrNameLst>
                                      </p:cBhvr>
                                      <p:to>
                                        <p:strVal val="visible"/>
                                      </p:to>
                                    </p:set>
                                    <p:animEffect transition="in" filter="fade">
                                      <p:cBhvr>
                                        <p:cTn id="60" dur="500"/>
                                        <p:tgtEl>
                                          <p:spTgt spid="7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fade">
                                      <p:cBhvr>
                                        <p:cTn id="65" dur="500"/>
                                        <p:tgtEl>
                                          <p:spTgt spid="5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3"/>
                                        </p:tgtEl>
                                        <p:attrNameLst>
                                          <p:attrName>style.visibility</p:attrName>
                                        </p:attrNameLst>
                                      </p:cBhvr>
                                      <p:to>
                                        <p:strVal val="visible"/>
                                      </p:to>
                                    </p:set>
                                    <p:animEffect transition="in" filter="fade">
                                      <p:cBhvr>
                                        <p:cTn id="68" dur="500"/>
                                        <p:tgtEl>
                                          <p:spTgt spid="53"/>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32" grpId="0" animBg="1"/>
      <p:bldP spid="33" grpId="0" animBg="1"/>
      <p:bldP spid="34" grpId="0" animBg="1"/>
      <p:bldP spid="52" grpId="0" animBg="1"/>
      <p:bldP spid="53" grpId="0" animBg="1"/>
      <p:bldP spid="54" grpId="0" animBg="1"/>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556ECE-0224-7FE8-DB95-36856AD4AF26}"/>
              </a:ext>
            </a:extLst>
          </p:cNvPr>
          <p:cNvSpPr>
            <a:spLocks noGrp="1"/>
          </p:cNvSpPr>
          <p:nvPr>
            <p:ph type="body" sz="quarter" idx="13"/>
          </p:nvPr>
        </p:nvSpPr>
        <p:spPr/>
        <p:txBody>
          <a:bodyPr/>
          <a:lstStyle/>
          <a:p>
            <a:r>
              <a:rPr lang="en-US" dirty="0"/>
              <a:t>Controlled Vocabulary</a:t>
            </a:r>
          </a:p>
        </p:txBody>
      </p:sp>
      <p:sp>
        <p:nvSpPr>
          <p:cNvPr id="4" name="Rectangle 3">
            <a:extLst>
              <a:ext uri="{FF2B5EF4-FFF2-40B4-BE49-F238E27FC236}">
                <a16:creationId xmlns:a16="http://schemas.microsoft.com/office/drawing/2014/main" id="{1BDE6F71-1123-2649-29AC-70B5AB3E8926}"/>
              </a:ext>
            </a:extLst>
          </p:cNvPr>
          <p:cNvSpPr/>
          <p:nvPr/>
        </p:nvSpPr>
        <p:spPr>
          <a:xfrm>
            <a:off x="621117" y="2924944"/>
            <a:ext cx="1944216" cy="720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Controlled List</a:t>
            </a:r>
          </a:p>
        </p:txBody>
      </p:sp>
      <p:sp>
        <p:nvSpPr>
          <p:cNvPr id="5" name="Rectangle 4">
            <a:extLst>
              <a:ext uri="{FF2B5EF4-FFF2-40B4-BE49-F238E27FC236}">
                <a16:creationId xmlns:a16="http://schemas.microsoft.com/office/drawing/2014/main" id="{125FE768-5F97-0585-6C95-EAE7DC5F1626}"/>
              </a:ext>
            </a:extLst>
          </p:cNvPr>
          <p:cNvSpPr/>
          <p:nvPr/>
        </p:nvSpPr>
        <p:spPr>
          <a:xfrm>
            <a:off x="2853291" y="2924944"/>
            <a:ext cx="1944216" cy="720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Taxonomy</a:t>
            </a:r>
          </a:p>
        </p:txBody>
      </p:sp>
      <p:sp>
        <p:nvSpPr>
          <p:cNvPr id="6" name="Rectangle 5">
            <a:extLst>
              <a:ext uri="{FF2B5EF4-FFF2-40B4-BE49-F238E27FC236}">
                <a16:creationId xmlns:a16="http://schemas.microsoft.com/office/drawing/2014/main" id="{DD5AAF7E-66A9-35B5-8700-2428381A2441}"/>
              </a:ext>
            </a:extLst>
          </p:cNvPr>
          <p:cNvSpPr/>
          <p:nvPr/>
        </p:nvSpPr>
        <p:spPr>
          <a:xfrm>
            <a:off x="5088036" y="2928565"/>
            <a:ext cx="1944216" cy="720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Thesaurus</a:t>
            </a:r>
          </a:p>
        </p:txBody>
      </p:sp>
      <p:sp>
        <p:nvSpPr>
          <p:cNvPr id="7" name="Rectangle 6">
            <a:extLst>
              <a:ext uri="{FF2B5EF4-FFF2-40B4-BE49-F238E27FC236}">
                <a16:creationId xmlns:a16="http://schemas.microsoft.com/office/drawing/2014/main" id="{A195207F-B4C5-5573-B874-27EC28C5953E}"/>
              </a:ext>
            </a:extLst>
          </p:cNvPr>
          <p:cNvSpPr/>
          <p:nvPr/>
        </p:nvSpPr>
        <p:spPr>
          <a:xfrm>
            <a:off x="7320210" y="2924944"/>
            <a:ext cx="1944216" cy="720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Classification</a:t>
            </a:r>
            <a:br>
              <a:rPr lang="en-US" dirty="0"/>
            </a:br>
            <a:r>
              <a:rPr lang="en-US" dirty="0"/>
              <a:t>Scheme</a:t>
            </a:r>
          </a:p>
        </p:txBody>
      </p:sp>
      <p:sp>
        <p:nvSpPr>
          <p:cNvPr id="8" name="Rectangle 7">
            <a:extLst>
              <a:ext uri="{FF2B5EF4-FFF2-40B4-BE49-F238E27FC236}">
                <a16:creationId xmlns:a16="http://schemas.microsoft.com/office/drawing/2014/main" id="{A107CE26-4A79-866E-CE4C-1CEFC28CB605}"/>
              </a:ext>
            </a:extLst>
          </p:cNvPr>
          <p:cNvSpPr/>
          <p:nvPr/>
        </p:nvSpPr>
        <p:spPr>
          <a:xfrm>
            <a:off x="9552384" y="2924944"/>
            <a:ext cx="1944216" cy="7204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Ontology</a:t>
            </a:r>
          </a:p>
        </p:txBody>
      </p:sp>
      <p:cxnSp>
        <p:nvCxnSpPr>
          <p:cNvPr id="10" name="Connector: Elbow 9">
            <a:extLst>
              <a:ext uri="{FF2B5EF4-FFF2-40B4-BE49-F238E27FC236}">
                <a16:creationId xmlns:a16="http://schemas.microsoft.com/office/drawing/2014/main" id="{E6523EFE-1356-31B2-A4B9-4E1BEB5726DD}"/>
              </a:ext>
            </a:extLst>
          </p:cNvPr>
          <p:cNvCxnSpPr>
            <a:cxnSpLocks/>
            <a:stCxn id="4" idx="0"/>
            <a:endCxn id="2" idx="2"/>
          </p:cNvCxnSpPr>
          <p:nvPr/>
        </p:nvCxnSpPr>
        <p:spPr>
          <a:xfrm rot="5400000" flipH="1" flipV="1">
            <a:off x="2962285" y="-173052"/>
            <a:ext cx="1728936" cy="4467057"/>
          </a:xfrm>
          <a:prstGeom prst="bentConnector3">
            <a:avLst/>
          </a:prstGeom>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727EE4CF-BD42-D854-015B-E074D16A1184}"/>
              </a:ext>
            </a:extLst>
          </p:cNvPr>
          <p:cNvCxnSpPr>
            <a:cxnSpLocks/>
            <a:stCxn id="5" idx="0"/>
            <a:endCxn id="2" idx="2"/>
          </p:cNvCxnSpPr>
          <p:nvPr/>
        </p:nvCxnSpPr>
        <p:spPr>
          <a:xfrm rot="5400000" flipH="1" flipV="1">
            <a:off x="4078372" y="943035"/>
            <a:ext cx="1728936" cy="2234883"/>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4" name="Connector: Elbow 13">
            <a:extLst>
              <a:ext uri="{FF2B5EF4-FFF2-40B4-BE49-F238E27FC236}">
                <a16:creationId xmlns:a16="http://schemas.microsoft.com/office/drawing/2014/main" id="{0B559BCD-BC35-CC16-1A05-4CFD005058F8}"/>
              </a:ext>
            </a:extLst>
          </p:cNvPr>
          <p:cNvCxnSpPr>
            <a:cxnSpLocks/>
            <a:stCxn id="6" idx="0"/>
            <a:endCxn id="2" idx="2"/>
          </p:cNvCxnSpPr>
          <p:nvPr/>
        </p:nvCxnSpPr>
        <p:spPr>
          <a:xfrm rot="5400000" flipH="1" flipV="1">
            <a:off x="5193935" y="2062218"/>
            <a:ext cx="1732557" cy="138"/>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7" name="Connector: Elbow 16">
            <a:extLst>
              <a:ext uri="{FF2B5EF4-FFF2-40B4-BE49-F238E27FC236}">
                <a16:creationId xmlns:a16="http://schemas.microsoft.com/office/drawing/2014/main" id="{5C63835B-C1AD-E32A-EA9C-C518921A49F6}"/>
              </a:ext>
            </a:extLst>
          </p:cNvPr>
          <p:cNvCxnSpPr>
            <a:cxnSpLocks/>
            <a:stCxn id="7" idx="0"/>
            <a:endCxn id="2" idx="2"/>
          </p:cNvCxnSpPr>
          <p:nvPr/>
        </p:nvCxnSpPr>
        <p:spPr>
          <a:xfrm rot="16200000" flipV="1">
            <a:off x="6311832" y="944458"/>
            <a:ext cx="1728936" cy="2232036"/>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0894394F-6A6A-D998-404B-0230C9D4A066}"/>
              </a:ext>
            </a:extLst>
          </p:cNvPr>
          <p:cNvCxnSpPr>
            <a:cxnSpLocks/>
            <a:stCxn id="8" idx="0"/>
            <a:endCxn id="2" idx="2"/>
          </p:cNvCxnSpPr>
          <p:nvPr/>
        </p:nvCxnSpPr>
        <p:spPr>
          <a:xfrm rot="16200000" flipV="1">
            <a:off x="7427919" y="-171629"/>
            <a:ext cx="1728936" cy="446421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23825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2C82C-A4C0-14AC-1A5D-3B162A47C5AC}"/>
              </a:ext>
            </a:extLst>
          </p:cNvPr>
          <p:cNvSpPr>
            <a:spLocks noGrp="1"/>
          </p:cNvSpPr>
          <p:nvPr>
            <p:ph type="title"/>
          </p:nvPr>
        </p:nvSpPr>
        <p:spPr/>
        <p:txBody>
          <a:bodyPr>
            <a:normAutofit/>
          </a:bodyPr>
          <a:lstStyle/>
          <a:p>
            <a:r>
              <a:rPr lang="en-US" dirty="0"/>
              <a:t>Controlled List 1 / 2</a:t>
            </a:r>
          </a:p>
        </p:txBody>
      </p:sp>
      <p:sp>
        <p:nvSpPr>
          <p:cNvPr id="3" name="Content Placeholder 2">
            <a:extLst>
              <a:ext uri="{FF2B5EF4-FFF2-40B4-BE49-F238E27FC236}">
                <a16:creationId xmlns:a16="http://schemas.microsoft.com/office/drawing/2014/main" id="{4B6A62E1-4B35-70D7-CAF4-1D84D4B7F47E}"/>
              </a:ext>
            </a:extLst>
          </p:cNvPr>
          <p:cNvSpPr>
            <a:spLocks noGrp="1"/>
          </p:cNvSpPr>
          <p:nvPr>
            <p:ph idx="1"/>
          </p:nvPr>
        </p:nvSpPr>
        <p:spPr>
          <a:xfrm>
            <a:off x="335360" y="1268760"/>
            <a:ext cx="11449272" cy="3384376"/>
          </a:xfrm>
        </p:spPr>
        <p:txBody>
          <a:bodyPr/>
          <a:lstStyle/>
          <a:p>
            <a:pPr marL="0" indent="0">
              <a:buNone/>
            </a:pPr>
            <a:r>
              <a:rPr lang="en-US" dirty="0"/>
              <a:t>A controlled list is a simple list of concepts without any relations between the concepts. In a controlled list:</a:t>
            </a:r>
          </a:p>
          <a:p>
            <a:r>
              <a:rPr lang="en-US" dirty="0"/>
              <a:t>Each concept is unique.</a:t>
            </a:r>
          </a:p>
          <a:p>
            <a:r>
              <a:rPr lang="en-US" dirty="0"/>
              <a:t>Each concept has typically only one term or more terms which are only equivalents in different languages.</a:t>
            </a:r>
          </a:p>
          <a:p>
            <a:r>
              <a:rPr lang="en-US" dirty="0"/>
              <a:t>Concepts do not overlap in their meaning.</a:t>
            </a:r>
          </a:p>
        </p:txBody>
      </p:sp>
      <p:sp>
        <p:nvSpPr>
          <p:cNvPr id="4" name="Slide Number Placeholder 3">
            <a:extLst>
              <a:ext uri="{FF2B5EF4-FFF2-40B4-BE49-F238E27FC236}">
                <a16:creationId xmlns:a16="http://schemas.microsoft.com/office/drawing/2014/main" id="{EC4C5DF3-F88A-9B2C-DD51-78E213CF81BE}"/>
              </a:ext>
            </a:extLst>
          </p:cNvPr>
          <p:cNvSpPr>
            <a:spLocks noGrp="1"/>
          </p:cNvSpPr>
          <p:nvPr>
            <p:ph type="sldNum" sz="quarter" idx="12"/>
          </p:nvPr>
        </p:nvSpPr>
        <p:spPr/>
        <p:txBody>
          <a:bodyPr/>
          <a:lstStyle/>
          <a:p>
            <a:fld id="{6113E31D-E2AB-40D1-8B51-AFA5AFEF393A}" type="slidenum">
              <a:rPr lang="en-US" smtClean="0"/>
              <a:t>18</a:t>
            </a:fld>
            <a:endParaRPr lang="en-US" dirty="0"/>
          </a:p>
        </p:txBody>
      </p:sp>
      <p:sp>
        <p:nvSpPr>
          <p:cNvPr id="5" name="Rectangle 4">
            <a:extLst>
              <a:ext uri="{FF2B5EF4-FFF2-40B4-BE49-F238E27FC236}">
                <a16:creationId xmlns:a16="http://schemas.microsoft.com/office/drawing/2014/main" id="{D6BC2707-AF28-EC76-9639-980CD0B498A6}"/>
              </a:ext>
            </a:extLst>
          </p:cNvPr>
          <p:cNvSpPr/>
          <p:nvPr/>
        </p:nvSpPr>
        <p:spPr>
          <a:xfrm>
            <a:off x="371975" y="4898116"/>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6" name="Rectangle 5">
            <a:extLst>
              <a:ext uri="{FF2B5EF4-FFF2-40B4-BE49-F238E27FC236}">
                <a16:creationId xmlns:a16="http://schemas.microsoft.com/office/drawing/2014/main" id="{AB09F367-6594-E5B8-1B49-B072038242F5}"/>
              </a:ext>
            </a:extLst>
          </p:cNvPr>
          <p:cNvSpPr/>
          <p:nvPr/>
        </p:nvSpPr>
        <p:spPr>
          <a:xfrm>
            <a:off x="4392654" y="4898116"/>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7" name="Rectangle 6">
            <a:extLst>
              <a:ext uri="{FF2B5EF4-FFF2-40B4-BE49-F238E27FC236}">
                <a16:creationId xmlns:a16="http://schemas.microsoft.com/office/drawing/2014/main" id="{C893529F-C1EB-8AFD-E51F-DF10673B0D6F}"/>
              </a:ext>
            </a:extLst>
          </p:cNvPr>
          <p:cNvSpPr/>
          <p:nvPr/>
        </p:nvSpPr>
        <p:spPr>
          <a:xfrm>
            <a:off x="8760296" y="4898116"/>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8" name="Straight Arrow Connector 7">
            <a:extLst>
              <a:ext uri="{FF2B5EF4-FFF2-40B4-BE49-F238E27FC236}">
                <a16:creationId xmlns:a16="http://schemas.microsoft.com/office/drawing/2014/main" id="{BBEA2F1C-C852-70ED-D1E2-F06638031A65}"/>
              </a:ext>
            </a:extLst>
          </p:cNvPr>
          <p:cNvCxnSpPr>
            <a:cxnSpLocks/>
            <a:stCxn id="6" idx="1"/>
            <a:endCxn id="5" idx="3"/>
          </p:cNvCxnSpPr>
          <p:nvPr/>
        </p:nvCxnSpPr>
        <p:spPr>
          <a:xfrm flipH="1">
            <a:off x="2964263" y="5114140"/>
            <a:ext cx="1428391"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B38D68FF-8CB6-7019-D025-4F09A4F44EFD}"/>
              </a:ext>
            </a:extLst>
          </p:cNvPr>
          <p:cNvCxnSpPr>
            <a:cxnSpLocks/>
            <a:stCxn id="7" idx="1"/>
            <a:endCxn id="6" idx="3"/>
          </p:cNvCxnSpPr>
          <p:nvPr/>
        </p:nvCxnSpPr>
        <p:spPr>
          <a:xfrm flipH="1">
            <a:off x="6984942" y="5114140"/>
            <a:ext cx="1775354"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464F96BE-493D-5331-055F-B46DCC5DE6AB}"/>
              </a:ext>
            </a:extLst>
          </p:cNvPr>
          <p:cNvSpPr txBox="1"/>
          <p:nvPr/>
        </p:nvSpPr>
        <p:spPr>
          <a:xfrm>
            <a:off x="8122056" y="4797152"/>
            <a:ext cx="670531" cy="369332"/>
          </a:xfrm>
          <a:prstGeom prst="rect">
            <a:avLst/>
          </a:prstGeom>
          <a:noFill/>
        </p:spPr>
        <p:txBody>
          <a:bodyPr wrap="square" rtlCol="0">
            <a:spAutoFit/>
          </a:bodyPr>
          <a:lstStyle/>
          <a:p>
            <a:pPr algn="r"/>
            <a:r>
              <a:rPr lang="en-US" dirty="0"/>
              <a:t>1..1</a:t>
            </a:r>
          </a:p>
        </p:txBody>
      </p:sp>
    </p:spTree>
    <p:extLst>
      <p:ext uri="{BB962C8B-B14F-4D97-AF65-F5344CB8AC3E}">
        <p14:creationId xmlns:p14="http://schemas.microsoft.com/office/powerpoint/2010/main" val="6776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1AC76-902C-08B4-14B1-E673CF603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C01AF-0246-A5D4-D7EE-425FF7D6611B}"/>
              </a:ext>
            </a:extLst>
          </p:cNvPr>
          <p:cNvSpPr>
            <a:spLocks noGrp="1"/>
          </p:cNvSpPr>
          <p:nvPr>
            <p:ph type="title"/>
          </p:nvPr>
        </p:nvSpPr>
        <p:spPr>
          <a:xfrm>
            <a:off x="360000" y="180000"/>
            <a:ext cx="11448000" cy="766800"/>
          </a:xfrm>
        </p:spPr>
        <p:txBody>
          <a:bodyPr anchor="b">
            <a:normAutofit/>
          </a:bodyPr>
          <a:lstStyle/>
          <a:p>
            <a:r>
              <a:rPr lang="en-US" dirty="0"/>
              <a:t>Controlled List 2 / 2</a:t>
            </a:r>
          </a:p>
        </p:txBody>
      </p:sp>
      <p:sp>
        <p:nvSpPr>
          <p:cNvPr id="3" name="Content Placeholder 2">
            <a:extLst>
              <a:ext uri="{FF2B5EF4-FFF2-40B4-BE49-F238E27FC236}">
                <a16:creationId xmlns:a16="http://schemas.microsoft.com/office/drawing/2014/main" id="{96723982-FF41-DF8F-D5A2-DDF41FF18568}"/>
              </a:ext>
            </a:extLst>
          </p:cNvPr>
          <p:cNvSpPr>
            <a:spLocks noGrp="1"/>
          </p:cNvSpPr>
          <p:nvPr>
            <p:ph sz="half" idx="1"/>
          </p:nvPr>
        </p:nvSpPr>
        <p:spPr>
          <a:xfrm>
            <a:off x="335360" y="1260583"/>
            <a:ext cx="5699679" cy="5048736"/>
          </a:xfrm>
        </p:spPr>
        <p:txBody>
          <a:bodyPr>
            <a:normAutofit/>
          </a:bodyPr>
          <a:lstStyle/>
          <a:p>
            <a:pPr marL="0" indent="0">
              <a:buNone/>
            </a:pPr>
            <a:r>
              <a:rPr lang="en-US" dirty="0"/>
              <a:t>For example, </a:t>
            </a:r>
            <a:r>
              <a:rPr lang="en-US" u="sng" dirty="0">
                <a:hlinkClick r:id="rId3"/>
              </a:rPr>
              <a:t>Subject matter authority table</a:t>
            </a:r>
            <a:r>
              <a:rPr lang="en-US" dirty="0"/>
              <a:t>. It defines concepts used for the indexation of notices published on </a:t>
            </a:r>
            <a:r>
              <a:rPr lang="en-US" u="sng" dirty="0">
                <a:hlinkClick r:id="rId4"/>
              </a:rPr>
              <a:t>EUR-Lex</a:t>
            </a:r>
            <a:r>
              <a:rPr lang="en-US" dirty="0"/>
              <a:t> - EU portal providing access to European Union Law. Each concept represents a subject matter which can be used to characterize a notice.</a:t>
            </a:r>
          </a:p>
        </p:txBody>
      </p:sp>
      <p:pic>
        <p:nvPicPr>
          <p:cNvPr id="1026" name="Picture 2">
            <a:extLst>
              <a:ext uri="{FF2B5EF4-FFF2-40B4-BE49-F238E27FC236}">
                <a16:creationId xmlns:a16="http://schemas.microsoft.com/office/drawing/2014/main" id="{2E05B603-DAE7-971E-E286-7483A45374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647303" y="1260583"/>
            <a:ext cx="4707946" cy="5048736"/>
          </a:xfrm>
          <a:prstGeom prst="rect">
            <a:avLst/>
          </a:prstGeom>
          <a:solidFill>
            <a:srgbClr val="FFFFFF"/>
          </a:solidFill>
        </p:spPr>
      </p:pic>
      <p:sp>
        <p:nvSpPr>
          <p:cNvPr id="4" name="Slide Number Placeholder 3">
            <a:extLst>
              <a:ext uri="{FF2B5EF4-FFF2-40B4-BE49-F238E27FC236}">
                <a16:creationId xmlns:a16="http://schemas.microsoft.com/office/drawing/2014/main" id="{097ED833-27AF-3F80-21BE-4331F8033EDE}"/>
              </a:ext>
            </a:extLst>
          </p:cNvPr>
          <p:cNvSpPr>
            <a:spLocks noGrp="1"/>
          </p:cNvSpPr>
          <p:nvPr>
            <p:ph type="sldNum" sz="quarter" idx="12"/>
          </p:nvPr>
        </p:nvSpPr>
        <p:spPr>
          <a:xfrm>
            <a:off x="9900458" y="6571397"/>
            <a:ext cx="1312025" cy="253513"/>
          </a:xfrm>
        </p:spPr>
        <p:txBody>
          <a:bodyPr anchor="ctr">
            <a:normAutofit/>
          </a:bodyPr>
          <a:lstStyle/>
          <a:p>
            <a:pPr>
              <a:spcAft>
                <a:spcPts val="600"/>
              </a:spcAft>
            </a:pPr>
            <a:fld id="{6113E31D-E2AB-40D1-8B51-AFA5AFEF393A}" type="slidenum">
              <a:rPr lang="en-US" smtClean="0"/>
              <a:pPr>
                <a:spcAft>
                  <a:spcPts val="600"/>
                </a:spcAft>
              </a:pPr>
              <a:t>19</a:t>
            </a:fld>
            <a:endParaRPr lang="en-US"/>
          </a:p>
        </p:txBody>
      </p:sp>
      <p:sp>
        <p:nvSpPr>
          <p:cNvPr id="6" name="Freeform: Shape 5">
            <a:extLst>
              <a:ext uri="{FF2B5EF4-FFF2-40B4-BE49-F238E27FC236}">
                <a16:creationId xmlns:a16="http://schemas.microsoft.com/office/drawing/2014/main" id="{19BED52E-F8FF-12F1-7EA9-7AAB62543E56}"/>
              </a:ext>
            </a:extLst>
          </p:cNvPr>
          <p:cNvSpPr/>
          <p:nvPr/>
        </p:nvSpPr>
        <p:spPr>
          <a:xfrm>
            <a:off x="6693694" y="6004829"/>
            <a:ext cx="1128712" cy="412640"/>
          </a:xfrm>
          <a:custGeom>
            <a:avLst/>
            <a:gdLst>
              <a:gd name="csX0" fmla="*/ 90487 w 1128712"/>
              <a:gd name="csY0" fmla="*/ 38784 h 412640"/>
              <a:gd name="csX1" fmla="*/ 114300 w 1128712"/>
              <a:gd name="csY1" fmla="*/ 36402 h 412640"/>
              <a:gd name="csX2" fmla="*/ 147637 w 1128712"/>
              <a:gd name="csY2" fmla="*/ 34021 h 412640"/>
              <a:gd name="csX3" fmla="*/ 159544 w 1128712"/>
              <a:gd name="csY3" fmla="*/ 29259 h 412640"/>
              <a:gd name="csX4" fmla="*/ 171450 w 1128712"/>
              <a:gd name="csY4" fmla="*/ 26877 h 412640"/>
              <a:gd name="csX5" fmla="*/ 183356 w 1128712"/>
              <a:gd name="csY5" fmla="*/ 19734 h 412640"/>
              <a:gd name="csX6" fmla="*/ 216694 w 1128712"/>
              <a:gd name="csY6" fmla="*/ 12590 h 412640"/>
              <a:gd name="csX7" fmla="*/ 419100 w 1128712"/>
              <a:gd name="csY7" fmla="*/ 14971 h 412640"/>
              <a:gd name="csX8" fmla="*/ 490537 w 1128712"/>
              <a:gd name="csY8" fmla="*/ 17352 h 412640"/>
              <a:gd name="csX9" fmla="*/ 740569 w 1128712"/>
              <a:gd name="csY9" fmla="*/ 14971 h 412640"/>
              <a:gd name="csX10" fmla="*/ 833437 w 1128712"/>
              <a:gd name="csY10" fmla="*/ 17352 h 412640"/>
              <a:gd name="csX11" fmla="*/ 912019 w 1128712"/>
              <a:gd name="csY11" fmla="*/ 22115 h 412640"/>
              <a:gd name="csX12" fmla="*/ 959644 w 1128712"/>
              <a:gd name="csY12" fmla="*/ 31640 h 412640"/>
              <a:gd name="csX13" fmla="*/ 1000125 w 1128712"/>
              <a:gd name="csY13" fmla="*/ 45927 h 412640"/>
              <a:gd name="csX14" fmla="*/ 1045369 w 1128712"/>
              <a:gd name="csY14" fmla="*/ 76884 h 412640"/>
              <a:gd name="csX15" fmla="*/ 1078706 w 1128712"/>
              <a:gd name="csY15" fmla="*/ 114984 h 412640"/>
              <a:gd name="csX16" fmla="*/ 1090612 w 1128712"/>
              <a:gd name="csY16" fmla="*/ 129271 h 412640"/>
              <a:gd name="csX17" fmla="*/ 1107281 w 1128712"/>
              <a:gd name="csY17" fmla="*/ 143559 h 412640"/>
              <a:gd name="csX18" fmla="*/ 1123950 w 1128712"/>
              <a:gd name="csY18" fmla="*/ 176896 h 412640"/>
              <a:gd name="csX19" fmla="*/ 1128712 w 1128712"/>
              <a:gd name="csY19" fmla="*/ 200709 h 412640"/>
              <a:gd name="csX20" fmla="*/ 1123950 w 1128712"/>
              <a:gd name="csY20" fmla="*/ 234046 h 412640"/>
              <a:gd name="csX21" fmla="*/ 1114425 w 1128712"/>
              <a:gd name="csY21" fmla="*/ 248334 h 412640"/>
              <a:gd name="csX22" fmla="*/ 1104900 w 1128712"/>
              <a:gd name="csY22" fmla="*/ 265002 h 412640"/>
              <a:gd name="csX23" fmla="*/ 1097756 w 1128712"/>
              <a:gd name="csY23" fmla="*/ 274527 h 412640"/>
              <a:gd name="csX24" fmla="*/ 1088231 w 1128712"/>
              <a:gd name="csY24" fmla="*/ 291196 h 412640"/>
              <a:gd name="csX25" fmla="*/ 1078706 w 1128712"/>
              <a:gd name="csY25" fmla="*/ 300721 h 412640"/>
              <a:gd name="csX26" fmla="*/ 1064419 w 1128712"/>
              <a:gd name="csY26" fmla="*/ 319771 h 412640"/>
              <a:gd name="csX27" fmla="*/ 1052512 w 1128712"/>
              <a:gd name="csY27" fmla="*/ 329296 h 412640"/>
              <a:gd name="csX28" fmla="*/ 1002506 w 1128712"/>
              <a:gd name="csY28" fmla="*/ 357871 h 412640"/>
              <a:gd name="csX29" fmla="*/ 976312 w 1128712"/>
              <a:gd name="csY29" fmla="*/ 369777 h 412640"/>
              <a:gd name="csX30" fmla="*/ 942975 w 1128712"/>
              <a:gd name="csY30" fmla="*/ 376921 h 412640"/>
              <a:gd name="csX31" fmla="*/ 878681 w 1128712"/>
              <a:gd name="csY31" fmla="*/ 398352 h 412640"/>
              <a:gd name="csX32" fmla="*/ 838200 w 1128712"/>
              <a:gd name="csY32" fmla="*/ 403115 h 412640"/>
              <a:gd name="csX33" fmla="*/ 802481 w 1128712"/>
              <a:gd name="csY33" fmla="*/ 407877 h 412640"/>
              <a:gd name="csX34" fmla="*/ 726281 w 1128712"/>
              <a:gd name="csY34" fmla="*/ 412640 h 412640"/>
              <a:gd name="csX35" fmla="*/ 547687 w 1128712"/>
              <a:gd name="csY35" fmla="*/ 410259 h 412640"/>
              <a:gd name="csX36" fmla="*/ 459581 w 1128712"/>
              <a:gd name="csY36" fmla="*/ 398352 h 412640"/>
              <a:gd name="csX37" fmla="*/ 340519 w 1128712"/>
              <a:gd name="csY37" fmla="*/ 386446 h 412640"/>
              <a:gd name="csX38" fmla="*/ 278606 w 1128712"/>
              <a:gd name="csY38" fmla="*/ 376921 h 412640"/>
              <a:gd name="csX39" fmla="*/ 247650 w 1128712"/>
              <a:gd name="csY39" fmla="*/ 367396 h 412640"/>
              <a:gd name="csX40" fmla="*/ 195262 w 1128712"/>
              <a:gd name="csY40" fmla="*/ 353109 h 412640"/>
              <a:gd name="csX41" fmla="*/ 176212 w 1128712"/>
              <a:gd name="csY41" fmla="*/ 348346 h 412640"/>
              <a:gd name="csX42" fmla="*/ 157162 w 1128712"/>
              <a:gd name="csY42" fmla="*/ 343584 h 412640"/>
              <a:gd name="csX43" fmla="*/ 92869 w 1128712"/>
              <a:gd name="csY43" fmla="*/ 305484 h 412640"/>
              <a:gd name="csX44" fmla="*/ 59531 w 1128712"/>
              <a:gd name="csY44" fmla="*/ 284052 h 412640"/>
              <a:gd name="csX45" fmla="*/ 47625 w 1128712"/>
              <a:gd name="csY45" fmla="*/ 272146 h 412640"/>
              <a:gd name="csX46" fmla="*/ 40481 w 1128712"/>
              <a:gd name="csY46" fmla="*/ 257859 h 412640"/>
              <a:gd name="csX47" fmla="*/ 33337 w 1128712"/>
              <a:gd name="csY47" fmla="*/ 248334 h 412640"/>
              <a:gd name="csX48" fmla="*/ 23812 w 1128712"/>
              <a:gd name="csY48" fmla="*/ 231665 h 412640"/>
              <a:gd name="csX49" fmla="*/ 7144 w 1128712"/>
              <a:gd name="csY49" fmla="*/ 191184 h 412640"/>
              <a:gd name="csX50" fmla="*/ 4762 w 1128712"/>
              <a:gd name="csY50" fmla="*/ 179277 h 412640"/>
              <a:gd name="csX51" fmla="*/ 0 w 1128712"/>
              <a:gd name="csY51" fmla="*/ 162609 h 412640"/>
              <a:gd name="csX52" fmla="*/ 2381 w 1128712"/>
              <a:gd name="csY52" fmla="*/ 119746 h 412640"/>
              <a:gd name="csX53" fmla="*/ 11906 w 1128712"/>
              <a:gd name="csY53" fmla="*/ 107840 h 412640"/>
              <a:gd name="csX54" fmla="*/ 19050 w 1128712"/>
              <a:gd name="csY54" fmla="*/ 93552 h 412640"/>
              <a:gd name="csX55" fmla="*/ 40481 w 1128712"/>
              <a:gd name="csY55" fmla="*/ 79265 h 412640"/>
              <a:gd name="csX56" fmla="*/ 78581 w 1128712"/>
              <a:gd name="csY56" fmla="*/ 55452 h 412640"/>
              <a:gd name="csX57" fmla="*/ 88106 w 1128712"/>
              <a:gd name="csY57" fmla="*/ 48309 h 412640"/>
              <a:gd name="csX58" fmla="*/ 104775 w 1128712"/>
              <a:gd name="csY58" fmla="*/ 38784 h 412640"/>
              <a:gd name="csX59" fmla="*/ 114300 w 1128712"/>
              <a:gd name="csY59" fmla="*/ 31640 h 412640"/>
              <a:gd name="csX60" fmla="*/ 150019 w 1128712"/>
              <a:gd name="csY60" fmla="*/ 22115 h 412640"/>
              <a:gd name="csX61" fmla="*/ 164306 w 1128712"/>
              <a:gd name="csY61" fmla="*/ 14971 h 412640"/>
              <a:gd name="csX62" fmla="*/ 178594 w 1128712"/>
              <a:gd name="csY62" fmla="*/ 12590 h 412640"/>
              <a:gd name="csX63" fmla="*/ 235744 w 1128712"/>
              <a:gd name="csY63" fmla="*/ 5446 h 412640"/>
              <a:gd name="csX64" fmla="*/ 321469 w 1128712"/>
              <a:gd name="csY64" fmla="*/ 3065 h 4126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Lst>
            <a:rect l="l" t="t" r="r" b="b"/>
            <a:pathLst>
              <a:path w="1128712" h="412640">
                <a:moveTo>
                  <a:pt x="90487" y="38784"/>
                </a:moveTo>
                <a:lnTo>
                  <a:pt x="114300" y="36402"/>
                </a:lnTo>
                <a:cubicBezTo>
                  <a:pt x="125402" y="35477"/>
                  <a:pt x="136633" y="35758"/>
                  <a:pt x="147637" y="34021"/>
                </a:cubicBezTo>
                <a:cubicBezTo>
                  <a:pt x="151859" y="33354"/>
                  <a:pt x="155450" y="30487"/>
                  <a:pt x="159544" y="29259"/>
                </a:cubicBezTo>
                <a:cubicBezTo>
                  <a:pt x="163421" y="28096"/>
                  <a:pt x="167481" y="27671"/>
                  <a:pt x="171450" y="26877"/>
                </a:cubicBezTo>
                <a:cubicBezTo>
                  <a:pt x="175419" y="24496"/>
                  <a:pt x="179036" y="21395"/>
                  <a:pt x="183356" y="19734"/>
                </a:cubicBezTo>
                <a:cubicBezTo>
                  <a:pt x="192435" y="16242"/>
                  <a:pt x="206760" y="14245"/>
                  <a:pt x="216694" y="12590"/>
                </a:cubicBezTo>
                <a:lnTo>
                  <a:pt x="419100" y="14971"/>
                </a:lnTo>
                <a:cubicBezTo>
                  <a:pt x="442922" y="15385"/>
                  <a:pt x="466711" y="17352"/>
                  <a:pt x="490537" y="17352"/>
                </a:cubicBezTo>
                <a:lnTo>
                  <a:pt x="740569" y="14971"/>
                </a:lnTo>
                <a:lnTo>
                  <a:pt x="833437" y="17352"/>
                </a:lnTo>
                <a:cubicBezTo>
                  <a:pt x="859656" y="18445"/>
                  <a:pt x="885885" y="19739"/>
                  <a:pt x="912019" y="22115"/>
                </a:cubicBezTo>
                <a:cubicBezTo>
                  <a:pt x="919964" y="22837"/>
                  <a:pt x="950536" y="29363"/>
                  <a:pt x="959644" y="31640"/>
                </a:cubicBezTo>
                <a:cubicBezTo>
                  <a:pt x="975485" y="35601"/>
                  <a:pt x="986856" y="37435"/>
                  <a:pt x="1000125" y="45927"/>
                </a:cubicBezTo>
                <a:cubicBezTo>
                  <a:pt x="1015516" y="55777"/>
                  <a:pt x="1033336" y="63132"/>
                  <a:pt x="1045369" y="76884"/>
                </a:cubicBezTo>
                <a:lnTo>
                  <a:pt x="1078706" y="114984"/>
                </a:lnTo>
                <a:cubicBezTo>
                  <a:pt x="1082758" y="119676"/>
                  <a:pt x="1085905" y="125237"/>
                  <a:pt x="1090612" y="129271"/>
                </a:cubicBezTo>
                <a:lnTo>
                  <a:pt x="1107281" y="143559"/>
                </a:lnTo>
                <a:cubicBezTo>
                  <a:pt x="1112837" y="154671"/>
                  <a:pt x="1121908" y="164641"/>
                  <a:pt x="1123950" y="176896"/>
                </a:cubicBezTo>
                <a:cubicBezTo>
                  <a:pt x="1126869" y="194412"/>
                  <a:pt x="1125160" y="186500"/>
                  <a:pt x="1128712" y="200709"/>
                </a:cubicBezTo>
                <a:cubicBezTo>
                  <a:pt x="1127125" y="211821"/>
                  <a:pt x="1127175" y="223294"/>
                  <a:pt x="1123950" y="234046"/>
                </a:cubicBezTo>
                <a:cubicBezTo>
                  <a:pt x="1122305" y="239529"/>
                  <a:pt x="1117425" y="243459"/>
                  <a:pt x="1114425" y="248334"/>
                </a:cubicBezTo>
                <a:cubicBezTo>
                  <a:pt x="1111071" y="253784"/>
                  <a:pt x="1108336" y="259603"/>
                  <a:pt x="1104900" y="265002"/>
                </a:cubicBezTo>
                <a:cubicBezTo>
                  <a:pt x="1102769" y="268350"/>
                  <a:pt x="1099887" y="271179"/>
                  <a:pt x="1097756" y="274527"/>
                </a:cubicBezTo>
                <a:cubicBezTo>
                  <a:pt x="1094320" y="279926"/>
                  <a:pt x="1091995" y="286020"/>
                  <a:pt x="1088231" y="291196"/>
                </a:cubicBezTo>
                <a:cubicBezTo>
                  <a:pt x="1085590" y="294827"/>
                  <a:pt x="1081580" y="297272"/>
                  <a:pt x="1078706" y="300721"/>
                </a:cubicBezTo>
                <a:cubicBezTo>
                  <a:pt x="1073625" y="306819"/>
                  <a:pt x="1069783" y="313920"/>
                  <a:pt x="1064419" y="319771"/>
                </a:cubicBezTo>
                <a:cubicBezTo>
                  <a:pt x="1060984" y="323518"/>
                  <a:pt x="1056632" y="326320"/>
                  <a:pt x="1052512" y="329296"/>
                </a:cubicBezTo>
                <a:cubicBezTo>
                  <a:pt x="1010894" y="359353"/>
                  <a:pt x="1036055" y="343745"/>
                  <a:pt x="1002506" y="357871"/>
                </a:cubicBezTo>
                <a:cubicBezTo>
                  <a:pt x="993667" y="361593"/>
                  <a:pt x="985447" y="366854"/>
                  <a:pt x="976312" y="369777"/>
                </a:cubicBezTo>
                <a:cubicBezTo>
                  <a:pt x="965488" y="373241"/>
                  <a:pt x="953902" y="373799"/>
                  <a:pt x="942975" y="376921"/>
                </a:cubicBezTo>
                <a:cubicBezTo>
                  <a:pt x="921219" y="383137"/>
                  <a:pt x="901016" y="393885"/>
                  <a:pt x="878681" y="398352"/>
                </a:cubicBezTo>
                <a:cubicBezTo>
                  <a:pt x="865358" y="401017"/>
                  <a:pt x="851682" y="401430"/>
                  <a:pt x="838200" y="403115"/>
                </a:cubicBezTo>
                <a:cubicBezTo>
                  <a:pt x="826281" y="404605"/>
                  <a:pt x="814429" y="406641"/>
                  <a:pt x="802481" y="407877"/>
                </a:cubicBezTo>
                <a:cubicBezTo>
                  <a:pt x="786675" y="409512"/>
                  <a:pt x="739416" y="411910"/>
                  <a:pt x="726281" y="412640"/>
                </a:cubicBezTo>
                <a:lnTo>
                  <a:pt x="547687" y="410259"/>
                </a:lnTo>
                <a:cubicBezTo>
                  <a:pt x="513587" y="409171"/>
                  <a:pt x="492999" y="403031"/>
                  <a:pt x="459581" y="398352"/>
                </a:cubicBezTo>
                <a:cubicBezTo>
                  <a:pt x="385240" y="387944"/>
                  <a:pt x="399963" y="389748"/>
                  <a:pt x="340519" y="386446"/>
                </a:cubicBezTo>
                <a:cubicBezTo>
                  <a:pt x="326061" y="384519"/>
                  <a:pt x="294410" y="380872"/>
                  <a:pt x="278606" y="376921"/>
                </a:cubicBezTo>
                <a:cubicBezTo>
                  <a:pt x="268132" y="374302"/>
                  <a:pt x="258031" y="370362"/>
                  <a:pt x="247650" y="367396"/>
                </a:cubicBezTo>
                <a:cubicBezTo>
                  <a:pt x="230246" y="362424"/>
                  <a:pt x="212751" y="357773"/>
                  <a:pt x="195262" y="353109"/>
                </a:cubicBezTo>
                <a:cubicBezTo>
                  <a:pt x="188938" y="351422"/>
                  <a:pt x="182562" y="349934"/>
                  <a:pt x="176212" y="348346"/>
                </a:cubicBezTo>
                <a:lnTo>
                  <a:pt x="157162" y="343584"/>
                </a:lnTo>
                <a:cubicBezTo>
                  <a:pt x="66767" y="293363"/>
                  <a:pt x="148926" y="340519"/>
                  <a:pt x="92869" y="305484"/>
                </a:cubicBezTo>
                <a:cubicBezTo>
                  <a:pt x="76174" y="295050"/>
                  <a:pt x="75109" y="297034"/>
                  <a:pt x="59531" y="284052"/>
                </a:cubicBezTo>
                <a:cubicBezTo>
                  <a:pt x="55219" y="280459"/>
                  <a:pt x="50926" y="276685"/>
                  <a:pt x="47625" y="272146"/>
                </a:cubicBezTo>
                <a:cubicBezTo>
                  <a:pt x="44493" y="267840"/>
                  <a:pt x="43221" y="262425"/>
                  <a:pt x="40481" y="257859"/>
                </a:cubicBezTo>
                <a:cubicBezTo>
                  <a:pt x="38439" y="254456"/>
                  <a:pt x="35468" y="251682"/>
                  <a:pt x="33337" y="248334"/>
                </a:cubicBezTo>
                <a:cubicBezTo>
                  <a:pt x="29901" y="242935"/>
                  <a:pt x="26987" y="237221"/>
                  <a:pt x="23812" y="231665"/>
                </a:cubicBezTo>
                <a:cubicBezTo>
                  <a:pt x="19101" y="198687"/>
                  <a:pt x="26002" y="231594"/>
                  <a:pt x="7144" y="191184"/>
                </a:cubicBezTo>
                <a:cubicBezTo>
                  <a:pt x="5432" y="187516"/>
                  <a:pt x="5744" y="183204"/>
                  <a:pt x="4762" y="179277"/>
                </a:cubicBezTo>
                <a:cubicBezTo>
                  <a:pt x="3361" y="173671"/>
                  <a:pt x="1587" y="168165"/>
                  <a:pt x="0" y="162609"/>
                </a:cubicBezTo>
                <a:cubicBezTo>
                  <a:pt x="794" y="148321"/>
                  <a:pt x="-659" y="133729"/>
                  <a:pt x="2381" y="119746"/>
                </a:cubicBezTo>
                <a:cubicBezTo>
                  <a:pt x="3461" y="114780"/>
                  <a:pt x="9177" y="112128"/>
                  <a:pt x="11906" y="107840"/>
                </a:cubicBezTo>
                <a:cubicBezTo>
                  <a:pt x="14765" y="103348"/>
                  <a:pt x="15781" y="97755"/>
                  <a:pt x="19050" y="93552"/>
                </a:cubicBezTo>
                <a:cubicBezTo>
                  <a:pt x="22723" y="88829"/>
                  <a:pt x="36315" y="82390"/>
                  <a:pt x="40481" y="79265"/>
                </a:cubicBezTo>
                <a:cubicBezTo>
                  <a:pt x="86224" y="44956"/>
                  <a:pt x="25745" y="83901"/>
                  <a:pt x="78581" y="55452"/>
                </a:cubicBezTo>
                <a:cubicBezTo>
                  <a:pt x="82075" y="53571"/>
                  <a:pt x="84758" y="50440"/>
                  <a:pt x="88106" y="48309"/>
                </a:cubicBezTo>
                <a:cubicBezTo>
                  <a:pt x="93505" y="44873"/>
                  <a:pt x="99376" y="42220"/>
                  <a:pt x="104775" y="38784"/>
                </a:cubicBezTo>
                <a:cubicBezTo>
                  <a:pt x="108123" y="36653"/>
                  <a:pt x="110687" y="33282"/>
                  <a:pt x="114300" y="31640"/>
                </a:cubicBezTo>
                <a:cubicBezTo>
                  <a:pt x="118314" y="29815"/>
                  <a:pt x="146825" y="22913"/>
                  <a:pt x="150019" y="22115"/>
                </a:cubicBezTo>
                <a:cubicBezTo>
                  <a:pt x="154781" y="19734"/>
                  <a:pt x="159255" y="16655"/>
                  <a:pt x="164306" y="14971"/>
                </a:cubicBezTo>
                <a:cubicBezTo>
                  <a:pt x="168887" y="13444"/>
                  <a:pt x="173848" y="13480"/>
                  <a:pt x="178594" y="12590"/>
                </a:cubicBezTo>
                <a:cubicBezTo>
                  <a:pt x="217077" y="5374"/>
                  <a:pt x="189176" y="8772"/>
                  <a:pt x="235744" y="5446"/>
                </a:cubicBezTo>
                <a:cubicBezTo>
                  <a:pt x="267737" y="-5218"/>
                  <a:pt x="240377" y="3065"/>
                  <a:pt x="321469" y="3065"/>
                </a:cubicBezTo>
              </a:path>
            </a:pathLst>
          </a:cu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1369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42F40-8AF1-4948-2DFD-A11E83C1D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18B51C-4C13-5D2B-A89A-09174C304453}"/>
              </a:ext>
            </a:extLst>
          </p:cNvPr>
          <p:cNvSpPr>
            <a:spLocks noGrp="1"/>
          </p:cNvSpPr>
          <p:nvPr>
            <p:ph type="title"/>
          </p:nvPr>
        </p:nvSpPr>
        <p:spPr/>
        <p:txBody>
          <a:bodyPr/>
          <a:lstStyle/>
          <a:p>
            <a:r>
              <a:rPr lang="en-US" dirty="0"/>
              <a:t>Domain metadata</a:t>
            </a:r>
          </a:p>
        </p:txBody>
      </p:sp>
      <p:sp>
        <p:nvSpPr>
          <p:cNvPr id="4" name="Content Placeholder 3">
            <a:extLst>
              <a:ext uri="{FF2B5EF4-FFF2-40B4-BE49-F238E27FC236}">
                <a16:creationId xmlns:a16="http://schemas.microsoft.com/office/drawing/2014/main" id="{E27A4BEE-DA02-23EE-C6FC-03FDAB4B3088}"/>
              </a:ext>
            </a:extLst>
          </p:cNvPr>
          <p:cNvSpPr>
            <a:spLocks noGrp="1"/>
          </p:cNvSpPr>
          <p:nvPr>
            <p:ph sz="half" idx="2"/>
          </p:nvPr>
        </p:nvSpPr>
        <p:spPr>
          <a:xfrm>
            <a:off x="6217920" y="2492896"/>
            <a:ext cx="5566712" cy="3816422"/>
          </a:xfrm>
        </p:spPr>
        <p:txBody>
          <a:bodyPr/>
          <a:lstStyle/>
          <a:p>
            <a:pPr marL="0" indent="0">
              <a:buNone/>
            </a:pPr>
            <a:r>
              <a:rPr lang="en-US" dirty="0"/>
              <a:t>Relevant properties in DCAT:</a:t>
            </a:r>
          </a:p>
          <a:p>
            <a:r>
              <a:rPr lang="en-US" dirty="0"/>
              <a:t>title (</a:t>
            </a:r>
            <a:r>
              <a:rPr lang="en-US" dirty="0" err="1"/>
              <a:t>dct:title</a:t>
            </a:r>
            <a:r>
              <a:rPr lang="en-US" dirty="0"/>
              <a:t>)</a:t>
            </a:r>
          </a:p>
          <a:p>
            <a:r>
              <a:rPr lang="en-US" dirty="0"/>
              <a:t>description (</a:t>
            </a:r>
            <a:r>
              <a:rPr lang="en-US" dirty="0" err="1"/>
              <a:t>dct:description</a:t>
            </a:r>
            <a:r>
              <a:rPr lang="en-US" dirty="0"/>
              <a:t>)</a:t>
            </a:r>
          </a:p>
          <a:p>
            <a:r>
              <a:rPr lang="en-US" dirty="0"/>
              <a:t>keywords</a:t>
            </a:r>
          </a:p>
          <a:p>
            <a:r>
              <a:rPr lang="en-US" dirty="0"/>
              <a:t>themes</a:t>
            </a:r>
          </a:p>
          <a:p>
            <a:r>
              <a:rPr lang="en-US" dirty="0"/>
              <a:t>temporal resolution</a:t>
            </a:r>
          </a:p>
          <a:p>
            <a:r>
              <a:rPr lang="en-US" dirty="0"/>
              <a:t>spatial resolution</a:t>
            </a:r>
          </a:p>
          <a:p>
            <a:r>
              <a:rPr lang="en-US" dirty="0"/>
              <a:t>...</a:t>
            </a:r>
          </a:p>
        </p:txBody>
      </p:sp>
      <p:sp>
        <p:nvSpPr>
          <p:cNvPr id="5" name="Slide Number Placeholder 4">
            <a:extLst>
              <a:ext uri="{FF2B5EF4-FFF2-40B4-BE49-F238E27FC236}">
                <a16:creationId xmlns:a16="http://schemas.microsoft.com/office/drawing/2014/main" id="{F5371C94-6040-7259-1A2D-29E8DCAA9020}"/>
              </a:ext>
            </a:extLst>
          </p:cNvPr>
          <p:cNvSpPr>
            <a:spLocks noGrp="1"/>
          </p:cNvSpPr>
          <p:nvPr>
            <p:ph type="sldNum" sz="quarter" idx="12"/>
          </p:nvPr>
        </p:nvSpPr>
        <p:spPr/>
        <p:txBody>
          <a:bodyPr/>
          <a:lstStyle/>
          <a:p>
            <a:fld id="{4FAB73BC-B049-4115-A692-8D63A059BFB8}" type="slidenum">
              <a:rPr lang="en-US" smtClean="0"/>
              <a:t>2</a:t>
            </a:fld>
            <a:endParaRPr lang="en-US" dirty="0"/>
          </a:p>
        </p:txBody>
      </p:sp>
      <p:pic>
        <p:nvPicPr>
          <p:cNvPr id="6146" name="Picture 2">
            <a:extLst>
              <a:ext uri="{FF2B5EF4-FFF2-40B4-BE49-F238E27FC236}">
                <a16:creationId xmlns:a16="http://schemas.microsoft.com/office/drawing/2014/main" id="{3BB9F31F-B9A2-118F-69F2-B6F00A0F615C}"/>
              </a:ext>
            </a:extLst>
          </p:cNvPr>
          <p:cNvPicPr>
            <a:picLocks noGrp="1" noChangeAspect="1" noChangeArrowheads="1"/>
          </p:cNvPicPr>
          <p:nvPr>
            <p:ph sz="half" idx="1"/>
          </p:nvPr>
        </p:nvPicPr>
        <p:blipFill>
          <a:blip r:embed="rId2">
            <a:alphaModFix/>
            <a:extLst>
              <a:ext uri="{28A0092B-C50C-407E-A947-70E740481C1C}">
                <a14:useLocalDpi xmlns:a14="http://schemas.microsoft.com/office/drawing/2010/main" val="0"/>
              </a:ext>
            </a:extLst>
          </a:blip>
          <a:srcRect/>
          <a:stretch>
            <a:fillRect/>
          </a:stretch>
        </p:blipFill>
        <p:spPr bwMode="auto">
          <a:xfrm>
            <a:off x="359424" y="1155566"/>
            <a:ext cx="4296416" cy="531674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1AEDD72-6FE5-A788-EA23-46BA515BF305}"/>
              </a:ext>
            </a:extLst>
          </p:cNvPr>
          <p:cNvSpPr/>
          <p:nvPr/>
        </p:nvSpPr>
        <p:spPr>
          <a:xfrm>
            <a:off x="3035869" y="2094757"/>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1651D4-70AB-08F5-B1A7-C5B1B75363BF}"/>
              </a:ext>
            </a:extLst>
          </p:cNvPr>
          <p:cNvSpPr/>
          <p:nvPr/>
        </p:nvSpPr>
        <p:spPr>
          <a:xfrm>
            <a:off x="3035850" y="2817218"/>
            <a:ext cx="669600" cy="8391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1F45F7B-E6C6-F1DB-2BA2-27BF55426F9A}"/>
              </a:ext>
            </a:extLst>
          </p:cNvPr>
          <p:cNvSpPr/>
          <p:nvPr/>
        </p:nvSpPr>
        <p:spPr>
          <a:xfrm>
            <a:off x="6217920" y="1222199"/>
            <a:ext cx="5566712" cy="864096"/>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US" sz="2200" dirty="0"/>
              <a:t>Domain metadata describe the meaning (semantics) of the dataset.</a:t>
            </a:r>
          </a:p>
        </p:txBody>
      </p:sp>
    </p:spTree>
    <p:extLst>
      <p:ext uri="{BB962C8B-B14F-4D97-AF65-F5344CB8AC3E}">
        <p14:creationId xmlns:p14="http://schemas.microsoft.com/office/powerpoint/2010/main" val="194811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C53F-9434-1546-D10F-D305B54B803D}"/>
              </a:ext>
            </a:extLst>
          </p:cNvPr>
          <p:cNvSpPr>
            <a:spLocks noGrp="1"/>
          </p:cNvSpPr>
          <p:nvPr>
            <p:ph type="title"/>
          </p:nvPr>
        </p:nvSpPr>
        <p:spPr/>
        <p:txBody>
          <a:bodyPr/>
          <a:lstStyle/>
          <a:p>
            <a:r>
              <a:rPr lang="en-US" dirty="0"/>
              <a:t>Taxonomy 1 / 2</a:t>
            </a:r>
          </a:p>
        </p:txBody>
      </p:sp>
      <p:sp>
        <p:nvSpPr>
          <p:cNvPr id="3" name="Content Placeholder 2">
            <a:extLst>
              <a:ext uri="{FF2B5EF4-FFF2-40B4-BE49-F238E27FC236}">
                <a16:creationId xmlns:a16="http://schemas.microsoft.com/office/drawing/2014/main" id="{613C515C-640B-64DA-9450-AFE504788EA7}"/>
              </a:ext>
            </a:extLst>
          </p:cNvPr>
          <p:cNvSpPr>
            <a:spLocks noGrp="1"/>
          </p:cNvSpPr>
          <p:nvPr>
            <p:ph idx="1"/>
          </p:nvPr>
        </p:nvSpPr>
        <p:spPr>
          <a:xfrm>
            <a:off x="335360" y="1268760"/>
            <a:ext cx="11449272" cy="3312368"/>
          </a:xfrm>
        </p:spPr>
        <p:txBody>
          <a:bodyPr/>
          <a:lstStyle/>
          <a:p>
            <a:pPr marL="0" indent="0">
              <a:buNone/>
            </a:pPr>
            <a:r>
              <a:rPr lang="en-US" dirty="0"/>
              <a:t>A taxonomy is a controlled vocabulary which organizes concepts into a hierarchical structure. In a taxonomy:</a:t>
            </a:r>
          </a:p>
          <a:p>
            <a:r>
              <a:rPr lang="en-US" dirty="0">
                <a:solidFill>
                  <a:schemeClr val="tx1"/>
                </a:solidFill>
              </a:rPr>
              <a:t>Each concept is unique.</a:t>
            </a:r>
          </a:p>
          <a:p>
            <a:r>
              <a:rPr lang="en-US" dirty="0">
                <a:solidFill>
                  <a:schemeClr val="tx1"/>
                </a:solidFill>
              </a:rPr>
              <a:t>Each concept has typically only one term or more terms which are only equivalents in different languages.</a:t>
            </a:r>
          </a:p>
          <a:p>
            <a:r>
              <a:rPr lang="en-US" dirty="0"/>
              <a:t>Concepts may overlap in their meaning.</a:t>
            </a:r>
          </a:p>
          <a:p>
            <a:r>
              <a:rPr lang="en-US" dirty="0"/>
              <a:t>Hierarchical relationships may be of different types:</a:t>
            </a:r>
            <a:br>
              <a:rPr lang="en-US" dirty="0"/>
            </a:br>
            <a:r>
              <a:rPr lang="en-US" dirty="0"/>
              <a:t>broader/narrower, parent/child, whole/part, generic/specific, instance of/instantiates</a:t>
            </a:r>
          </a:p>
          <a:p>
            <a:endParaRPr lang="en-US" dirty="0"/>
          </a:p>
        </p:txBody>
      </p:sp>
      <p:sp>
        <p:nvSpPr>
          <p:cNvPr id="4" name="Slide Number Placeholder 3">
            <a:extLst>
              <a:ext uri="{FF2B5EF4-FFF2-40B4-BE49-F238E27FC236}">
                <a16:creationId xmlns:a16="http://schemas.microsoft.com/office/drawing/2014/main" id="{B30E6708-1049-3376-9CE6-B97B69436515}"/>
              </a:ext>
            </a:extLst>
          </p:cNvPr>
          <p:cNvSpPr>
            <a:spLocks noGrp="1"/>
          </p:cNvSpPr>
          <p:nvPr>
            <p:ph type="sldNum" sz="quarter" idx="12"/>
          </p:nvPr>
        </p:nvSpPr>
        <p:spPr/>
        <p:txBody>
          <a:bodyPr/>
          <a:lstStyle/>
          <a:p>
            <a:fld id="{6113E31D-E2AB-40D1-8B51-AFA5AFEF393A}" type="slidenum">
              <a:rPr lang="en-US" smtClean="0"/>
              <a:t>20</a:t>
            </a:fld>
            <a:endParaRPr lang="en-US" dirty="0"/>
          </a:p>
        </p:txBody>
      </p:sp>
      <p:sp>
        <p:nvSpPr>
          <p:cNvPr id="5" name="Rectangle 4">
            <a:extLst>
              <a:ext uri="{FF2B5EF4-FFF2-40B4-BE49-F238E27FC236}">
                <a16:creationId xmlns:a16="http://schemas.microsoft.com/office/drawing/2014/main" id="{5A9561A0-738F-6968-1390-15F7AD5FD145}"/>
              </a:ext>
            </a:extLst>
          </p:cNvPr>
          <p:cNvSpPr/>
          <p:nvPr/>
        </p:nvSpPr>
        <p:spPr>
          <a:xfrm>
            <a:off x="371975" y="5042132"/>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6" name="Rectangle 5">
            <a:extLst>
              <a:ext uri="{FF2B5EF4-FFF2-40B4-BE49-F238E27FC236}">
                <a16:creationId xmlns:a16="http://schemas.microsoft.com/office/drawing/2014/main" id="{93FAD2D0-49D7-BBAB-472A-BB981B1B341C}"/>
              </a:ext>
            </a:extLst>
          </p:cNvPr>
          <p:cNvSpPr/>
          <p:nvPr/>
        </p:nvSpPr>
        <p:spPr>
          <a:xfrm>
            <a:off x="4392654" y="5042132"/>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7" name="Rectangle 6">
            <a:extLst>
              <a:ext uri="{FF2B5EF4-FFF2-40B4-BE49-F238E27FC236}">
                <a16:creationId xmlns:a16="http://schemas.microsoft.com/office/drawing/2014/main" id="{F06137AF-1DD3-BEA1-537C-857559A780D4}"/>
              </a:ext>
            </a:extLst>
          </p:cNvPr>
          <p:cNvSpPr/>
          <p:nvPr/>
        </p:nvSpPr>
        <p:spPr>
          <a:xfrm>
            <a:off x="8760296" y="5042132"/>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8" name="Straight Arrow Connector 7">
            <a:extLst>
              <a:ext uri="{FF2B5EF4-FFF2-40B4-BE49-F238E27FC236}">
                <a16:creationId xmlns:a16="http://schemas.microsoft.com/office/drawing/2014/main" id="{BB34927B-E0FA-5D81-3B96-78AD031B987A}"/>
              </a:ext>
            </a:extLst>
          </p:cNvPr>
          <p:cNvCxnSpPr>
            <a:cxnSpLocks/>
            <a:stCxn id="6" idx="1"/>
            <a:endCxn id="5" idx="3"/>
          </p:cNvCxnSpPr>
          <p:nvPr/>
        </p:nvCxnSpPr>
        <p:spPr>
          <a:xfrm flipH="1">
            <a:off x="2964263" y="5258156"/>
            <a:ext cx="1428391"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07B31943-8A7B-B472-BC28-6D5C2E766A3A}"/>
              </a:ext>
            </a:extLst>
          </p:cNvPr>
          <p:cNvCxnSpPr>
            <a:cxnSpLocks/>
            <a:stCxn id="7" idx="1"/>
            <a:endCxn id="6" idx="3"/>
          </p:cNvCxnSpPr>
          <p:nvPr/>
        </p:nvCxnSpPr>
        <p:spPr>
          <a:xfrm flipH="1">
            <a:off x="6984942" y="5258156"/>
            <a:ext cx="1775354"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852E3269-1CE6-06FA-138D-5A1A3D71465F}"/>
              </a:ext>
            </a:extLst>
          </p:cNvPr>
          <p:cNvSpPr txBox="1"/>
          <p:nvPr/>
        </p:nvSpPr>
        <p:spPr>
          <a:xfrm>
            <a:off x="8122056" y="4941168"/>
            <a:ext cx="670531" cy="369332"/>
          </a:xfrm>
          <a:prstGeom prst="rect">
            <a:avLst/>
          </a:prstGeom>
          <a:noFill/>
        </p:spPr>
        <p:txBody>
          <a:bodyPr wrap="square" rtlCol="0">
            <a:spAutoFit/>
          </a:bodyPr>
          <a:lstStyle/>
          <a:p>
            <a:pPr algn="r"/>
            <a:r>
              <a:rPr lang="en-US" dirty="0"/>
              <a:t>1..1</a:t>
            </a:r>
          </a:p>
        </p:txBody>
      </p:sp>
      <p:cxnSp>
        <p:nvCxnSpPr>
          <p:cNvPr id="13" name="Connector: Elbow 12">
            <a:extLst>
              <a:ext uri="{FF2B5EF4-FFF2-40B4-BE49-F238E27FC236}">
                <a16:creationId xmlns:a16="http://schemas.microsoft.com/office/drawing/2014/main" id="{111851A6-5DF0-E1FA-65AC-B51E620B359F}"/>
              </a:ext>
            </a:extLst>
          </p:cNvPr>
          <p:cNvCxnSpPr>
            <a:cxnSpLocks/>
            <a:stCxn id="6" idx="3"/>
            <a:endCxn id="6" idx="1"/>
          </p:cNvCxnSpPr>
          <p:nvPr/>
        </p:nvCxnSpPr>
        <p:spPr>
          <a:xfrm flipH="1">
            <a:off x="4392654" y="5258156"/>
            <a:ext cx="2592288" cy="12700"/>
          </a:xfrm>
          <a:prstGeom prst="bentConnector5">
            <a:avLst>
              <a:gd name="adj1" fmla="val -8818"/>
              <a:gd name="adj2" fmla="val 2804197"/>
              <a:gd name="adj3" fmla="val 108818"/>
            </a:avLst>
          </a:prstGeom>
          <a:ln w="19050"/>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E71DFEB4-5C34-A175-797C-1E548257F413}"/>
              </a:ext>
            </a:extLst>
          </p:cNvPr>
          <p:cNvSpPr/>
          <p:nvPr/>
        </p:nvSpPr>
        <p:spPr>
          <a:xfrm>
            <a:off x="4705532" y="5661248"/>
            <a:ext cx="1966532"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semantic relation</a:t>
            </a:r>
          </a:p>
        </p:txBody>
      </p:sp>
    </p:spTree>
    <p:extLst>
      <p:ext uri="{BB962C8B-B14F-4D97-AF65-F5344CB8AC3E}">
        <p14:creationId xmlns:p14="http://schemas.microsoft.com/office/powerpoint/2010/main" val="3543519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08E0B-4148-5A12-608F-A6A3C6386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FBA71-E75D-F068-6BD8-B43FEC4FDA75}"/>
              </a:ext>
            </a:extLst>
          </p:cNvPr>
          <p:cNvSpPr>
            <a:spLocks noGrp="1"/>
          </p:cNvSpPr>
          <p:nvPr>
            <p:ph type="title"/>
          </p:nvPr>
        </p:nvSpPr>
        <p:spPr/>
        <p:txBody>
          <a:bodyPr/>
          <a:lstStyle/>
          <a:p>
            <a:r>
              <a:rPr lang="en-US" dirty="0"/>
              <a:t>Taxonomy 2 / 2</a:t>
            </a:r>
          </a:p>
        </p:txBody>
      </p:sp>
      <p:sp>
        <p:nvSpPr>
          <p:cNvPr id="3" name="Content Placeholder 2">
            <a:extLst>
              <a:ext uri="{FF2B5EF4-FFF2-40B4-BE49-F238E27FC236}">
                <a16:creationId xmlns:a16="http://schemas.microsoft.com/office/drawing/2014/main" id="{22ED6AC8-BE11-9E6E-4692-DC7F528F1F45}"/>
              </a:ext>
            </a:extLst>
          </p:cNvPr>
          <p:cNvSpPr>
            <a:spLocks noGrp="1"/>
          </p:cNvSpPr>
          <p:nvPr>
            <p:ph idx="1"/>
          </p:nvPr>
        </p:nvSpPr>
        <p:spPr>
          <a:xfrm>
            <a:off x="335359" y="1268759"/>
            <a:ext cx="5627063" cy="4968553"/>
          </a:xfrm>
        </p:spPr>
        <p:txBody>
          <a:bodyPr/>
          <a:lstStyle/>
          <a:p>
            <a:pPr marL="0" indent="0">
              <a:buNone/>
            </a:pPr>
            <a:r>
              <a:rPr lang="en-US" dirty="0"/>
              <a:t>For example, </a:t>
            </a:r>
            <a:r>
              <a:rPr lang="en-US" u="sng" dirty="0">
                <a:hlinkClick r:id="rId3"/>
              </a:rPr>
              <a:t>The National Center for Biotechnology Information (NCBI) Taxonomy</a:t>
            </a:r>
            <a:r>
              <a:rPr lang="en-US" u="sng" dirty="0"/>
              <a:t>, </a:t>
            </a:r>
            <a:r>
              <a:rPr lang="en-US" u="sng" dirty="0">
                <a:hlinkClick r:id="rId4"/>
              </a:rPr>
              <a:t>Common Procurement Vocabulary (CPV)</a:t>
            </a:r>
            <a:r>
              <a:rPr lang="en-US" dirty="0"/>
              <a:t>. It is a scientific classification of animals and plants. It defines concepts representing classes of animals and plants with specializes hierarchical relationships.</a:t>
            </a:r>
          </a:p>
          <a:p>
            <a:pPr marL="0" indent="0">
              <a:buNone/>
            </a:pPr>
            <a:endParaRPr lang="en-US" dirty="0"/>
          </a:p>
          <a:p>
            <a:pPr marL="0" indent="0">
              <a:buNone/>
            </a:pPr>
            <a:r>
              <a:rPr lang="en-US" dirty="0"/>
              <a:t>Another example is </a:t>
            </a:r>
            <a:r>
              <a:rPr lang="en-US" u="sng" dirty="0">
                <a:hlinkClick r:id="rId4"/>
              </a:rPr>
              <a:t>Common Procurement Vocabulary (CPV)</a:t>
            </a:r>
            <a:r>
              <a:rPr lang="en-US" dirty="0"/>
              <a:t>. It is a taxonomy of public procurement aimed at standardizing the references used by contracting authorities and entities to describe the subject of procurement contracts.</a:t>
            </a:r>
          </a:p>
        </p:txBody>
      </p:sp>
      <p:sp>
        <p:nvSpPr>
          <p:cNvPr id="4" name="Slide Number Placeholder 3">
            <a:extLst>
              <a:ext uri="{FF2B5EF4-FFF2-40B4-BE49-F238E27FC236}">
                <a16:creationId xmlns:a16="http://schemas.microsoft.com/office/drawing/2014/main" id="{594990DA-C2FF-6DF8-0E8B-37430FF585B2}"/>
              </a:ext>
            </a:extLst>
          </p:cNvPr>
          <p:cNvSpPr>
            <a:spLocks noGrp="1"/>
          </p:cNvSpPr>
          <p:nvPr>
            <p:ph type="sldNum" sz="quarter" idx="12"/>
          </p:nvPr>
        </p:nvSpPr>
        <p:spPr/>
        <p:txBody>
          <a:bodyPr/>
          <a:lstStyle/>
          <a:p>
            <a:fld id="{6113E31D-E2AB-40D1-8B51-AFA5AFEF393A}" type="slidenum">
              <a:rPr lang="en-US" smtClean="0"/>
              <a:t>21</a:t>
            </a:fld>
            <a:endParaRPr lang="en-US" dirty="0"/>
          </a:p>
        </p:txBody>
      </p:sp>
      <p:sp>
        <p:nvSpPr>
          <p:cNvPr id="5" name="Rectangle 4">
            <a:extLst>
              <a:ext uri="{FF2B5EF4-FFF2-40B4-BE49-F238E27FC236}">
                <a16:creationId xmlns:a16="http://schemas.microsoft.com/office/drawing/2014/main" id="{5A632169-1650-B191-F1C7-0212426DB6A0}"/>
              </a:ext>
            </a:extLst>
          </p:cNvPr>
          <p:cNvSpPr/>
          <p:nvPr/>
        </p:nvSpPr>
        <p:spPr>
          <a:xfrm>
            <a:off x="6672064" y="1484784"/>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Mammalia</a:t>
            </a:r>
          </a:p>
        </p:txBody>
      </p:sp>
      <p:sp>
        <p:nvSpPr>
          <p:cNvPr id="6" name="Rectangle 5">
            <a:extLst>
              <a:ext uri="{FF2B5EF4-FFF2-40B4-BE49-F238E27FC236}">
                <a16:creationId xmlns:a16="http://schemas.microsoft.com/office/drawing/2014/main" id="{F844E657-F345-E5D2-409F-815CDC66200B}"/>
              </a:ext>
            </a:extLst>
          </p:cNvPr>
          <p:cNvSpPr/>
          <p:nvPr/>
        </p:nvSpPr>
        <p:spPr>
          <a:xfrm>
            <a:off x="8307366" y="2185622"/>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Prototheria</a:t>
            </a:r>
          </a:p>
        </p:txBody>
      </p:sp>
      <p:sp>
        <p:nvSpPr>
          <p:cNvPr id="7" name="Rectangle 6">
            <a:extLst>
              <a:ext uri="{FF2B5EF4-FFF2-40B4-BE49-F238E27FC236}">
                <a16:creationId xmlns:a16="http://schemas.microsoft.com/office/drawing/2014/main" id="{29B7197F-8B28-F616-F742-5E42D2F9F607}"/>
              </a:ext>
            </a:extLst>
          </p:cNvPr>
          <p:cNvSpPr/>
          <p:nvPr/>
        </p:nvSpPr>
        <p:spPr>
          <a:xfrm>
            <a:off x="9963551" y="2886460"/>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Monotremata</a:t>
            </a:r>
            <a:endParaRPr lang="en-US" dirty="0">
              <a:solidFill>
                <a:schemeClr val="accent6"/>
              </a:solidFill>
            </a:endParaRPr>
          </a:p>
        </p:txBody>
      </p:sp>
      <p:sp>
        <p:nvSpPr>
          <p:cNvPr id="8" name="Rectangle 7">
            <a:extLst>
              <a:ext uri="{FF2B5EF4-FFF2-40B4-BE49-F238E27FC236}">
                <a16:creationId xmlns:a16="http://schemas.microsoft.com/office/drawing/2014/main" id="{5516C964-13EE-9CD5-DAE4-B88F9371BB79}"/>
              </a:ext>
            </a:extLst>
          </p:cNvPr>
          <p:cNvSpPr/>
          <p:nvPr/>
        </p:nvSpPr>
        <p:spPr>
          <a:xfrm>
            <a:off x="8307366" y="3587298"/>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Theria</a:t>
            </a:r>
          </a:p>
        </p:txBody>
      </p:sp>
      <p:sp>
        <p:nvSpPr>
          <p:cNvPr id="9" name="Rectangle 8">
            <a:extLst>
              <a:ext uri="{FF2B5EF4-FFF2-40B4-BE49-F238E27FC236}">
                <a16:creationId xmlns:a16="http://schemas.microsoft.com/office/drawing/2014/main" id="{883ED95C-6B06-1E11-8D3A-634B07F9B532}"/>
              </a:ext>
            </a:extLst>
          </p:cNvPr>
          <p:cNvSpPr/>
          <p:nvPr/>
        </p:nvSpPr>
        <p:spPr>
          <a:xfrm>
            <a:off x="9963551" y="4288136"/>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Eutheria</a:t>
            </a:r>
            <a:endParaRPr lang="en-US" dirty="0">
              <a:solidFill>
                <a:schemeClr val="accent6"/>
              </a:solidFill>
            </a:endParaRPr>
          </a:p>
        </p:txBody>
      </p:sp>
      <p:sp>
        <p:nvSpPr>
          <p:cNvPr id="10" name="Rectangle 9">
            <a:extLst>
              <a:ext uri="{FF2B5EF4-FFF2-40B4-BE49-F238E27FC236}">
                <a16:creationId xmlns:a16="http://schemas.microsoft.com/office/drawing/2014/main" id="{EEA125B2-CC6B-53E2-B0D3-9DC2399D38F1}"/>
              </a:ext>
            </a:extLst>
          </p:cNvPr>
          <p:cNvSpPr/>
          <p:nvPr/>
        </p:nvSpPr>
        <p:spPr>
          <a:xfrm>
            <a:off x="9963551" y="4988973"/>
            <a:ext cx="1605057"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Metatheria</a:t>
            </a:r>
          </a:p>
        </p:txBody>
      </p:sp>
      <p:cxnSp>
        <p:nvCxnSpPr>
          <p:cNvPr id="11" name="Connector: Elbow 10">
            <a:extLst>
              <a:ext uri="{FF2B5EF4-FFF2-40B4-BE49-F238E27FC236}">
                <a16:creationId xmlns:a16="http://schemas.microsoft.com/office/drawing/2014/main" id="{5A80B49F-483E-9F42-1B16-9E5765194B6F}"/>
              </a:ext>
            </a:extLst>
          </p:cNvPr>
          <p:cNvCxnSpPr>
            <a:cxnSpLocks/>
            <a:stCxn id="6" idx="1"/>
            <a:endCxn id="5" idx="2"/>
          </p:cNvCxnSpPr>
          <p:nvPr/>
        </p:nvCxnSpPr>
        <p:spPr>
          <a:xfrm rot="10800000">
            <a:off x="7474594" y="1916832"/>
            <a:ext cx="832773" cy="484814"/>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4" name="Connector: Elbow 13">
            <a:extLst>
              <a:ext uri="{FF2B5EF4-FFF2-40B4-BE49-F238E27FC236}">
                <a16:creationId xmlns:a16="http://schemas.microsoft.com/office/drawing/2014/main" id="{DF1C964B-86E0-D06B-C72D-BA37D4C41BCD}"/>
              </a:ext>
            </a:extLst>
          </p:cNvPr>
          <p:cNvCxnSpPr>
            <a:cxnSpLocks/>
            <a:stCxn id="8" idx="1"/>
            <a:endCxn id="5" idx="2"/>
          </p:cNvCxnSpPr>
          <p:nvPr/>
        </p:nvCxnSpPr>
        <p:spPr>
          <a:xfrm rot="10800000">
            <a:off x="7474594" y="1916832"/>
            <a:ext cx="832773" cy="1886490"/>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7" name="Connector: Elbow 16">
            <a:extLst>
              <a:ext uri="{FF2B5EF4-FFF2-40B4-BE49-F238E27FC236}">
                <a16:creationId xmlns:a16="http://schemas.microsoft.com/office/drawing/2014/main" id="{C126358C-0718-7E63-B9E3-94E9D095A666}"/>
              </a:ext>
            </a:extLst>
          </p:cNvPr>
          <p:cNvCxnSpPr>
            <a:cxnSpLocks/>
            <a:stCxn id="7" idx="1"/>
            <a:endCxn id="6" idx="2"/>
          </p:cNvCxnSpPr>
          <p:nvPr/>
        </p:nvCxnSpPr>
        <p:spPr>
          <a:xfrm rot="10800000">
            <a:off x="9109895" y="2617670"/>
            <a:ext cx="853656" cy="484814"/>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B530CED7-B8A2-AF17-D4DF-F9840E60429D}"/>
              </a:ext>
            </a:extLst>
          </p:cNvPr>
          <p:cNvCxnSpPr>
            <a:cxnSpLocks/>
            <a:stCxn id="9" idx="1"/>
            <a:endCxn id="8" idx="2"/>
          </p:cNvCxnSpPr>
          <p:nvPr/>
        </p:nvCxnSpPr>
        <p:spPr>
          <a:xfrm rot="10800000">
            <a:off x="9109895" y="4019346"/>
            <a:ext cx="853656" cy="484814"/>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23" name="Connector: Elbow 22">
            <a:extLst>
              <a:ext uri="{FF2B5EF4-FFF2-40B4-BE49-F238E27FC236}">
                <a16:creationId xmlns:a16="http://schemas.microsoft.com/office/drawing/2014/main" id="{83299FD7-5126-CAC0-5DB2-C7C462774C2C}"/>
              </a:ext>
            </a:extLst>
          </p:cNvPr>
          <p:cNvCxnSpPr>
            <a:cxnSpLocks/>
            <a:stCxn id="10" idx="1"/>
            <a:endCxn id="8" idx="2"/>
          </p:cNvCxnSpPr>
          <p:nvPr/>
        </p:nvCxnSpPr>
        <p:spPr>
          <a:xfrm rot="10800000">
            <a:off x="9109895" y="4019347"/>
            <a:ext cx="853656" cy="1185651"/>
          </a:xfrm>
          <a:prstGeom prst="bentConnector2">
            <a:avLst/>
          </a:prstGeom>
          <a:ln w="19050"/>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46C44E49-A74F-2AB6-5585-E518CF1776AF}"/>
              </a:ext>
            </a:extLst>
          </p:cNvPr>
          <p:cNvSpPr/>
          <p:nvPr/>
        </p:nvSpPr>
        <p:spPr>
          <a:xfrm>
            <a:off x="6888087" y="2250725"/>
            <a:ext cx="1296145" cy="26615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27" name="Rectangle 26">
            <a:extLst>
              <a:ext uri="{FF2B5EF4-FFF2-40B4-BE49-F238E27FC236}">
                <a16:creationId xmlns:a16="http://schemas.microsoft.com/office/drawing/2014/main" id="{2B89B47B-4027-5A15-BF46-1A7B0CD25554}"/>
              </a:ext>
            </a:extLst>
          </p:cNvPr>
          <p:cNvSpPr/>
          <p:nvPr/>
        </p:nvSpPr>
        <p:spPr>
          <a:xfrm>
            <a:off x="6888086" y="3652401"/>
            <a:ext cx="1296145" cy="26615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28" name="Rectangle 27">
            <a:extLst>
              <a:ext uri="{FF2B5EF4-FFF2-40B4-BE49-F238E27FC236}">
                <a16:creationId xmlns:a16="http://schemas.microsoft.com/office/drawing/2014/main" id="{EC3B44EE-3A9D-1A91-5072-FA6F2F640E0F}"/>
              </a:ext>
            </a:extLst>
          </p:cNvPr>
          <p:cNvSpPr/>
          <p:nvPr/>
        </p:nvSpPr>
        <p:spPr>
          <a:xfrm>
            <a:off x="8544272" y="2951563"/>
            <a:ext cx="1296145" cy="26615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29" name="Rectangle 28">
            <a:extLst>
              <a:ext uri="{FF2B5EF4-FFF2-40B4-BE49-F238E27FC236}">
                <a16:creationId xmlns:a16="http://schemas.microsoft.com/office/drawing/2014/main" id="{E99B194A-E66E-4778-B014-0E873BD0E66C}"/>
              </a:ext>
            </a:extLst>
          </p:cNvPr>
          <p:cNvSpPr/>
          <p:nvPr/>
        </p:nvSpPr>
        <p:spPr>
          <a:xfrm>
            <a:off x="8544271" y="4334541"/>
            <a:ext cx="1296145" cy="26615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
        <p:nvSpPr>
          <p:cNvPr id="30" name="Rectangle 29">
            <a:extLst>
              <a:ext uri="{FF2B5EF4-FFF2-40B4-BE49-F238E27FC236}">
                <a16:creationId xmlns:a16="http://schemas.microsoft.com/office/drawing/2014/main" id="{7107BA69-2820-9520-9161-DB1949EF8232}"/>
              </a:ext>
            </a:extLst>
          </p:cNvPr>
          <p:cNvSpPr/>
          <p:nvPr/>
        </p:nvSpPr>
        <p:spPr>
          <a:xfrm>
            <a:off x="8544270" y="5068575"/>
            <a:ext cx="1296145" cy="266157"/>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specializes</a:t>
            </a:r>
          </a:p>
        </p:txBody>
      </p:sp>
    </p:spTree>
    <p:extLst>
      <p:ext uri="{BB962C8B-B14F-4D97-AF65-F5344CB8AC3E}">
        <p14:creationId xmlns:p14="http://schemas.microsoft.com/office/powerpoint/2010/main" val="1547838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EFB71-929E-5AC0-379D-ADD8DB54A8D5}"/>
              </a:ext>
            </a:extLst>
          </p:cNvPr>
          <p:cNvSpPr>
            <a:spLocks noGrp="1"/>
          </p:cNvSpPr>
          <p:nvPr>
            <p:ph type="title"/>
          </p:nvPr>
        </p:nvSpPr>
        <p:spPr/>
        <p:txBody>
          <a:bodyPr/>
          <a:lstStyle/>
          <a:p>
            <a:r>
              <a:rPr lang="en-US" dirty="0"/>
              <a:t>Thesaurus 1 / 2</a:t>
            </a:r>
          </a:p>
        </p:txBody>
      </p:sp>
      <p:sp>
        <p:nvSpPr>
          <p:cNvPr id="3" name="Content Placeholder 2">
            <a:extLst>
              <a:ext uri="{FF2B5EF4-FFF2-40B4-BE49-F238E27FC236}">
                <a16:creationId xmlns:a16="http://schemas.microsoft.com/office/drawing/2014/main" id="{FFB24727-834C-561D-70A1-37E0331AE0B0}"/>
              </a:ext>
            </a:extLst>
          </p:cNvPr>
          <p:cNvSpPr>
            <a:spLocks noGrp="1"/>
          </p:cNvSpPr>
          <p:nvPr>
            <p:ph idx="1"/>
          </p:nvPr>
        </p:nvSpPr>
        <p:spPr>
          <a:xfrm>
            <a:off x="335360" y="1268760"/>
            <a:ext cx="11449272" cy="3577013"/>
          </a:xfrm>
        </p:spPr>
        <p:txBody>
          <a:bodyPr/>
          <a:lstStyle/>
          <a:p>
            <a:pPr marL="0" indent="0">
              <a:buNone/>
            </a:pPr>
            <a:r>
              <a:rPr lang="en-US" dirty="0"/>
              <a:t>A thesaurus is a controlled vocabulary which defines preferred and alternative (synonymous) terms and which interlinks concepts with hierarchical broader/narrower relationships and non-hierarchical associative relationships. In a thesaurus:</a:t>
            </a:r>
          </a:p>
          <a:p>
            <a:r>
              <a:rPr lang="en-US" dirty="0"/>
              <a:t>Each concept is unique.</a:t>
            </a:r>
          </a:p>
          <a:p>
            <a:r>
              <a:rPr lang="en-US" dirty="0"/>
              <a:t>Each concept has typically a preferred term and one or more alternative terms, each in different languages.</a:t>
            </a:r>
          </a:p>
          <a:p>
            <a:r>
              <a:rPr lang="en-US" dirty="0"/>
              <a:t>Concepts may overlap in their meaning.</a:t>
            </a:r>
          </a:p>
          <a:p>
            <a:r>
              <a:rPr lang="en-US" dirty="0"/>
              <a:t>Concept related with hierarchical broader/narrower relationships, non-hierarchical associative relationships.</a:t>
            </a:r>
          </a:p>
          <a:p>
            <a:pPr marL="0" indent="0">
              <a:buNone/>
            </a:pPr>
            <a:endParaRPr lang="en-US" dirty="0"/>
          </a:p>
        </p:txBody>
      </p:sp>
      <p:sp>
        <p:nvSpPr>
          <p:cNvPr id="4" name="Slide Number Placeholder 3">
            <a:extLst>
              <a:ext uri="{FF2B5EF4-FFF2-40B4-BE49-F238E27FC236}">
                <a16:creationId xmlns:a16="http://schemas.microsoft.com/office/drawing/2014/main" id="{82C0E01E-DE75-0515-1AE3-9657D29324E7}"/>
              </a:ext>
            </a:extLst>
          </p:cNvPr>
          <p:cNvSpPr>
            <a:spLocks noGrp="1"/>
          </p:cNvSpPr>
          <p:nvPr>
            <p:ph type="sldNum" sz="quarter" idx="12"/>
          </p:nvPr>
        </p:nvSpPr>
        <p:spPr/>
        <p:txBody>
          <a:bodyPr/>
          <a:lstStyle/>
          <a:p>
            <a:fld id="{6113E31D-E2AB-40D1-8B51-AFA5AFEF393A}" type="slidenum">
              <a:rPr lang="en-US" smtClean="0"/>
              <a:t>22</a:t>
            </a:fld>
            <a:endParaRPr lang="en-US" dirty="0"/>
          </a:p>
        </p:txBody>
      </p:sp>
      <p:sp>
        <p:nvSpPr>
          <p:cNvPr id="5" name="Rectangle 4">
            <a:extLst>
              <a:ext uri="{FF2B5EF4-FFF2-40B4-BE49-F238E27FC236}">
                <a16:creationId xmlns:a16="http://schemas.microsoft.com/office/drawing/2014/main" id="{693D13B3-FB04-A059-D2B9-792DB1D81157}"/>
              </a:ext>
            </a:extLst>
          </p:cNvPr>
          <p:cNvSpPr/>
          <p:nvPr/>
        </p:nvSpPr>
        <p:spPr>
          <a:xfrm>
            <a:off x="371975" y="5042132"/>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6" name="Rectangle 5">
            <a:extLst>
              <a:ext uri="{FF2B5EF4-FFF2-40B4-BE49-F238E27FC236}">
                <a16:creationId xmlns:a16="http://schemas.microsoft.com/office/drawing/2014/main" id="{D08B5384-F22E-BEC4-911B-4C40C64EC043}"/>
              </a:ext>
            </a:extLst>
          </p:cNvPr>
          <p:cNvSpPr/>
          <p:nvPr/>
        </p:nvSpPr>
        <p:spPr>
          <a:xfrm>
            <a:off x="4392654" y="5042132"/>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7" name="Rectangle 6">
            <a:extLst>
              <a:ext uri="{FF2B5EF4-FFF2-40B4-BE49-F238E27FC236}">
                <a16:creationId xmlns:a16="http://schemas.microsoft.com/office/drawing/2014/main" id="{E2325C39-DCAA-81F4-CE44-0DE932EC7C4F}"/>
              </a:ext>
            </a:extLst>
          </p:cNvPr>
          <p:cNvSpPr/>
          <p:nvPr/>
        </p:nvSpPr>
        <p:spPr>
          <a:xfrm>
            <a:off x="8760296" y="5042132"/>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8" name="Straight Arrow Connector 7">
            <a:extLst>
              <a:ext uri="{FF2B5EF4-FFF2-40B4-BE49-F238E27FC236}">
                <a16:creationId xmlns:a16="http://schemas.microsoft.com/office/drawing/2014/main" id="{D29513CA-59C2-870A-BCA4-35A5C1183F34}"/>
              </a:ext>
            </a:extLst>
          </p:cNvPr>
          <p:cNvCxnSpPr>
            <a:cxnSpLocks/>
            <a:stCxn id="6" idx="1"/>
            <a:endCxn id="5" idx="3"/>
          </p:cNvCxnSpPr>
          <p:nvPr/>
        </p:nvCxnSpPr>
        <p:spPr>
          <a:xfrm flipH="1">
            <a:off x="2964263" y="5258156"/>
            <a:ext cx="1428391"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0DEA4972-61AD-0BAA-8704-3851C6C4832A}"/>
              </a:ext>
            </a:extLst>
          </p:cNvPr>
          <p:cNvCxnSpPr>
            <a:cxnSpLocks/>
            <a:stCxn id="7" idx="1"/>
            <a:endCxn id="6" idx="3"/>
          </p:cNvCxnSpPr>
          <p:nvPr/>
        </p:nvCxnSpPr>
        <p:spPr>
          <a:xfrm flipH="1">
            <a:off x="6984942" y="5258156"/>
            <a:ext cx="1775354"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408B6267-45E7-0AA6-8937-77B9FCE07137}"/>
              </a:ext>
            </a:extLst>
          </p:cNvPr>
          <p:cNvSpPr txBox="1"/>
          <p:nvPr/>
        </p:nvSpPr>
        <p:spPr>
          <a:xfrm>
            <a:off x="8122056" y="4941168"/>
            <a:ext cx="670531" cy="369332"/>
          </a:xfrm>
          <a:prstGeom prst="rect">
            <a:avLst/>
          </a:prstGeom>
          <a:noFill/>
        </p:spPr>
        <p:txBody>
          <a:bodyPr wrap="square" rtlCol="0">
            <a:spAutoFit/>
          </a:bodyPr>
          <a:lstStyle/>
          <a:p>
            <a:pPr algn="r"/>
            <a:r>
              <a:rPr lang="en-US" dirty="0"/>
              <a:t>1..1</a:t>
            </a:r>
          </a:p>
        </p:txBody>
      </p:sp>
      <p:cxnSp>
        <p:nvCxnSpPr>
          <p:cNvPr id="11" name="Connector: Elbow 10">
            <a:extLst>
              <a:ext uri="{FF2B5EF4-FFF2-40B4-BE49-F238E27FC236}">
                <a16:creationId xmlns:a16="http://schemas.microsoft.com/office/drawing/2014/main" id="{C93EEEF3-71B2-CA9E-6C13-1670DA0BE9C0}"/>
              </a:ext>
            </a:extLst>
          </p:cNvPr>
          <p:cNvCxnSpPr>
            <a:cxnSpLocks/>
            <a:stCxn id="6" idx="3"/>
            <a:endCxn id="6" idx="1"/>
          </p:cNvCxnSpPr>
          <p:nvPr/>
        </p:nvCxnSpPr>
        <p:spPr>
          <a:xfrm flipH="1">
            <a:off x="4392654" y="5258156"/>
            <a:ext cx="2592288" cy="12700"/>
          </a:xfrm>
          <a:prstGeom prst="bentConnector5">
            <a:avLst>
              <a:gd name="adj1" fmla="val -8818"/>
              <a:gd name="adj2" fmla="val 2804197"/>
              <a:gd name="adj3" fmla="val 108818"/>
            </a:avLst>
          </a:prstGeom>
          <a:ln w="19050"/>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E38CAD05-9219-06ED-A02A-474055D7D367}"/>
              </a:ext>
            </a:extLst>
          </p:cNvPr>
          <p:cNvSpPr/>
          <p:nvPr/>
        </p:nvSpPr>
        <p:spPr>
          <a:xfrm>
            <a:off x="4228648" y="5677270"/>
            <a:ext cx="1390468"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13" name="Rectangle 12">
            <a:extLst>
              <a:ext uri="{FF2B5EF4-FFF2-40B4-BE49-F238E27FC236}">
                <a16:creationId xmlns:a16="http://schemas.microsoft.com/office/drawing/2014/main" id="{B9F6644E-9146-DC2D-57B3-D7986B2EDAB2}"/>
              </a:ext>
            </a:extLst>
          </p:cNvPr>
          <p:cNvSpPr/>
          <p:nvPr/>
        </p:nvSpPr>
        <p:spPr>
          <a:xfrm>
            <a:off x="5746324" y="5677269"/>
            <a:ext cx="1390468"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narrower</a:t>
            </a:r>
          </a:p>
        </p:txBody>
      </p:sp>
      <p:sp>
        <p:nvSpPr>
          <p:cNvPr id="14" name="Rectangle 13">
            <a:extLst>
              <a:ext uri="{FF2B5EF4-FFF2-40B4-BE49-F238E27FC236}">
                <a16:creationId xmlns:a16="http://schemas.microsoft.com/office/drawing/2014/main" id="{40240260-DA17-A3C9-FFAB-812A4164CA08}"/>
              </a:ext>
            </a:extLst>
          </p:cNvPr>
          <p:cNvSpPr/>
          <p:nvPr/>
        </p:nvSpPr>
        <p:spPr>
          <a:xfrm>
            <a:off x="4993564" y="6094137"/>
            <a:ext cx="1390468"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Tree>
    <p:extLst>
      <p:ext uri="{BB962C8B-B14F-4D97-AF65-F5344CB8AC3E}">
        <p14:creationId xmlns:p14="http://schemas.microsoft.com/office/powerpoint/2010/main" val="2820218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20771-7FDE-FD9B-7324-7AB5D5BD71A6}"/>
              </a:ext>
            </a:extLst>
          </p:cNvPr>
          <p:cNvSpPr>
            <a:spLocks noGrp="1"/>
          </p:cNvSpPr>
          <p:nvPr>
            <p:ph type="title"/>
          </p:nvPr>
        </p:nvSpPr>
        <p:spPr/>
        <p:txBody>
          <a:bodyPr/>
          <a:lstStyle/>
          <a:p>
            <a:r>
              <a:rPr lang="en-US" dirty="0"/>
              <a:t>Thesaurus 2 / 2</a:t>
            </a:r>
          </a:p>
        </p:txBody>
      </p:sp>
      <p:sp>
        <p:nvSpPr>
          <p:cNvPr id="3" name="Content Placeholder 2">
            <a:extLst>
              <a:ext uri="{FF2B5EF4-FFF2-40B4-BE49-F238E27FC236}">
                <a16:creationId xmlns:a16="http://schemas.microsoft.com/office/drawing/2014/main" id="{3F29D6CF-286B-DEAD-EB16-96D01F2FF886}"/>
              </a:ext>
            </a:extLst>
          </p:cNvPr>
          <p:cNvSpPr>
            <a:spLocks noGrp="1"/>
          </p:cNvSpPr>
          <p:nvPr>
            <p:ph idx="1"/>
          </p:nvPr>
        </p:nvSpPr>
        <p:spPr>
          <a:xfrm>
            <a:off x="335360" y="1268760"/>
            <a:ext cx="5760640" cy="2304256"/>
          </a:xfrm>
        </p:spPr>
        <p:txBody>
          <a:bodyPr/>
          <a:lstStyle/>
          <a:p>
            <a:pPr marL="0" indent="0">
              <a:buNone/>
            </a:pPr>
            <a:r>
              <a:rPr lang="en-US" dirty="0"/>
              <a:t>For example, </a:t>
            </a:r>
            <a:r>
              <a:rPr lang="en-US" u="sng" dirty="0" err="1">
                <a:hlinkClick r:id="rId3"/>
              </a:rPr>
              <a:t>EuroVoc</a:t>
            </a:r>
            <a:r>
              <a:rPr lang="en-US" dirty="0"/>
              <a:t>. It is a multilingual, multidisciplinary thesaurus covering the activities of the EU used for indexing (legal) documents. Its users include the European Union Institutions, the Publications Office of the EU, national and regional parliaments in Europe, national governments and private users around the world.</a:t>
            </a:r>
          </a:p>
          <a:p>
            <a:pPr marL="0" indent="0">
              <a:buNone/>
            </a:pPr>
            <a:endParaRPr lang="en-US" dirty="0"/>
          </a:p>
        </p:txBody>
      </p:sp>
      <p:sp>
        <p:nvSpPr>
          <p:cNvPr id="4" name="Slide Number Placeholder 3">
            <a:extLst>
              <a:ext uri="{FF2B5EF4-FFF2-40B4-BE49-F238E27FC236}">
                <a16:creationId xmlns:a16="http://schemas.microsoft.com/office/drawing/2014/main" id="{80C9D2B8-9D0C-D645-E59F-C4982D04A6D7}"/>
              </a:ext>
            </a:extLst>
          </p:cNvPr>
          <p:cNvSpPr>
            <a:spLocks noGrp="1"/>
          </p:cNvSpPr>
          <p:nvPr>
            <p:ph type="sldNum" sz="quarter" idx="12"/>
          </p:nvPr>
        </p:nvSpPr>
        <p:spPr/>
        <p:txBody>
          <a:bodyPr/>
          <a:lstStyle/>
          <a:p>
            <a:fld id="{6113E31D-E2AB-40D1-8B51-AFA5AFEF393A}" type="slidenum">
              <a:rPr lang="en-US" smtClean="0"/>
              <a:t>23</a:t>
            </a:fld>
            <a:endParaRPr lang="en-US" dirty="0"/>
          </a:p>
        </p:txBody>
      </p:sp>
    </p:spTree>
    <p:extLst>
      <p:ext uri="{BB962C8B-B14F-4D97-AF65-F5344CB8AC3E}">
        <p14:creationId xmlns:p14="http://schemas.microsoft.com/office/powerpoint/2010/main" val="3860475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18CA3-364C-A45B-0A03-AA88E1ABC8E7}"/>
              </a:ext>
            </a:extLst>
          </p:cNvPr>
          <p:cNvSpPr>
            <a:spLocks noGrp="1"/>
          </p:cNvSpPr>
          <p:nvPr>
            <p:ph type="title"/>
          </p:nvPr>
        </p:nvSpPr>
        <p:spPr/>
        <p:txBody>
          <a:bodyPr>
            <a:normAutofit/>
          </a:bodyPr>
          <a:lstStyle/>
          <a:p>
            <a:r>
              <a:rPr lang="en-US" dirty="0"/>
              <a:t>Classification Scheme 1 / 2</a:t>
            </a:r>
          </a:p>
        </p:txBody>
      </p:sp>
      <p:sp>
        <p:nvSpPr>
          <p:cNvPr id="3" name="Content Placeholder 2">
            <a:extLst>
              <a:ext uri="{FF2B5EF4-FFF2-40B4-BE49-F238E27FC236}">
                <a16:creationId xmlns:a16="http://schemas.microsoft.com/office/drawing/2014/main" id="{39B330FD-38E0-37DF-073D-00013D1866FB}"/>
              </a:ext>
            </a:extLst>
          </p:cNvPr>
          <p:cNvSpPr>
            <a:spLocks noGrp="1"/>
          </p:cNvSpPr>
          <p:nvPr>
            <p:ph idx="1"/>
          </p:nvPr>
        </p:nvSpPr>
        <p:spPr>
          <a:xfrm>
            <a:off x="335360" y="1268760"/>
            <a:ext cx="11449272" cy="3074304"/>
          </a:xfrm>
        </p:spPr>
        <p:txBody>
          <a:bodyPr/>
          <a:lstStyle/>
          <a:p>
            <a:pPr marL="0" indent="0">
              <a:buNone/>
            </a:pPr>
            <a:r>
              <a:rPr lang="en-US" dirty="0"/>
              <a:t>A classification scheme is a controlled vocabulary which defines concepts for an arrangement of division of objects into groups based on characteristics, which the objects have in common. A classification scheme:</a:t>
            </a:r>
          </a:p>
          <a:p>
            <a:r>
              <a:rPr lang="en-US" dirty="0"/>
              <a:t>It is similar to taxonomy.</a:t>
            </a:r>
          </a:p>
          <a:p>
            <a:r>
              <a:rPr lang="en-US" dirty="0"/>
              <a:t>It is used for classification of statistical observations, e.g. number of employees per economic activity.</a:t>
            </a:r>
          </a:p>
          <a:p>
            <a:r>
              <a:rPr lang="en-US" dirty="0"/>
              <a:t>It is structured to classification levels where hierarchical relationships are only between concepts from two adjacent levels.</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DFE0231-98BF-5653-3DB5-AF363D025768}"/>
              </a:ext>
            </a:extLst>
          </p:cNvPr>
          <p:cNvSpPr>
            <a:spLocks noGrp="1"/>
          </p:cNvSpPr>
          <p:nvPr>
            <p:ph type="sldNum" sz="quarter" idx="12"/>
          </p:nvPr>
        </p:nvSpPr>
        <p:spPr/>
        <p:txBody>
          <a:bodyPr/>
          <a:lstStyle/>
          <a:p>
            <a:fld id="{6113E31D-E2AB-40D1-8B51-AFA5AFEF393A}" type="slidenum">
              <a:rPr lang="en-US" smtClean="0"/>
              <a:t>24</a:t>
            </a:fld>
            <a:endParaRPr lang="en-US" dirty="0"/>
          </a:p>
        </p:txBody>
      </p:sp>
      <p:sp>
        <p:nvSpPr>
          <p:cNvPr id="5" name="Rectangle 4">
            <a:extLst>
              <a:ext uri="{FF2B5EF4-FFF2-40B4-BE49-F238E27FC236}">
                <a16:creationId xmlns:a16="http://schemas.microsoft.com/office/drawing/2014/main" id="{030C432A-03A0-042D-3999-44EED410D033}"/>
              </a:ext>
            </a:extLst>
          </p:cNvPr>
          <p:cNvSpPr/>
          <p:nvPr/>
        </p:nvSpPr>
        <p:spPr>
          <a:xfrm>
            <a:off x="371975" y="5042973"/>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Controlled vocabularies</a:t>
            </a:r>
          </a:p>
        </p:txBody>
      </p:sp>
      <p:sp>
        <p:nvSpPr>
          <p:cNvPr id="6" name="Rectangle 5">
            <a:extLst>
              <a:ext uri="{FF2B5EF4-FFF2-40B4-BE49-F238E27FC236}">
                <a16:creationId xmlns:a16="http://schemas.microsoft.com/office/drawing/2014/main" id="{D31AE424-8D62-5AA2-73CF-7329E90326CD}"/>
              </a:ext>
            </a:extLst>
          </p:cNvPr>
          <p:cNvSpPr/>
          <p:nvPr/>
        </p:nvSpPr>
        <p:spPr>
          <a:xfrm>
            <a:off x="4392654" y="5042973"/>
            <a:ext cx="2592288"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7" name="Rectangle 6">
            <a:extLst>
              <a:ext uri="{FF2B5EF4-FFF2-40B4-BE49-F238E27FC236}">
                <a16:creationId xmlns:a16="http://schemas.microsoft.com/office/drawing/2014/main" id="{5A45C467-C1EA-6446-BE0A-74982B7D356A}"/>
              </a:ext>
            </a:extLst>
          </p:cNvPr>
          <p:cNvSpPr/>
          <p:nvPr/>
        </p:nvSpPr>
        <p:spPr>
          <a:xfrm>
            <a:off x="8760296" y="5042973"/>
            <a:ext cx="2304256"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chemeClr val="accent2"/>
                </a:solidFill>
              </a:rPr>
              <a:t>Term</a:t>
            </a:r>
          </a:p>
        </p:txBody>
      </p:sp>
      <p:cxnSp>
        <p:nvCxnSpPr>
          <p:cNvPr id="8" name="Straight Arrow Connector 7">
            <a:extLst>
              <a:ext uri="{FF2B5EF4-FFF2-40B4-BE49-F238E27FC236}">
                <a16:creationId xmlns:a16="http://schemas.microsoft.com/office/drawing/2014/main" id="{74FBB695-5DFA-5790-079C-6C123C0D3F61}"/>
              </a:ext>
            </a:extLst>
          </p:cNvPr>
          <p:cNvCxnSpPr>
            <a:cxnSpLocks/>
            <a:stCxn id="6" idx="1"/>
            <a:endCxn id="5" idx="3"/>
          </p:cNvCxnSpPr>
          <p:nvPr/>
        </p:nvCxnSpPr>
        <p:spPr>
          <a:xfrm flipH="1">
            <a:off x="2964263" y="5258997"/>
            <a:ext cx="1428391" cy="0"/>
          </a:xfrm>
          <a:prstGeom prst="straightConnector1">
            <a:avLst/>
          </a:prstGeom>
          <a:ln w="19050">
            <a:headEnd type="none"/>
            <a:tailEnd type="diamond"/>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9F3C28E6-1E0E-F937-A69D-C18F3185575D}"/>
              </a:ext>
            </a:extLst>
          </p:cNvPr>
          <p:cNvCxnSpPr>
            <a:cxnSpLocks/>
            <a:stCxn id="7" idx="1"/>
            <a:endCxn id="6" idx="3"/>
          </p:cNvCxnSpPr>
          <p:nvPr/>
        </p:nvCxnSpPr>
        <p:spPr>
          <a:xfrm flipH="1">
            <a:off x="6984942" y="5258997"/>
            <a:ext cx="1775354" cy="0"/>
          </a:xfrm>
          <a:prstGeom prst="straightConnector1">
            <a:avLst/>
          </a:prstGeom>
          <a:ln w="19050">
            <a:headEnd type="none"/>
            <a:tailEnd type="non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A898CF69-2576-1F7E-9B36-D76747C25B05}"/>
              </a:ext>
            </a:extLst>
          </p:cNvPr>
          <p:cNvSpPr txBox="1"/>
          <p:nvPr/>
        </p:nvSpPr>
        <p:spPr>
          <a:xfrm>
            <a:off x="8122056" y="4942009"/>
            <a:ext cx="670531" cy="369332"/>
          </a:xfrm>
          <a:prstGeom prst="rect">
            <a:avLst/>
          </a:prstGeom>
          <a:noFill/>
        </p:spPr>
        <p:txBody>
          <a:bodyPr wrap="square" rtlCol="0">
            <a:spAutoFit/>
          </a:bodyPr>
          <a:lstStyle/>
          <a:p>
            <a:pPr algn="r"/>
            <a:r>
              <a:rPr lang="en-US" dirty="0"/>
              <a:t>1..1</a:t>
            </a:r>
          </a:p>
        </p:txBody>
      </p:sp>
      <p:cxnSp>
        <p:nvCxnSpPr>
          <p:cNvPr id="11" name="Connector: Elbow 10">
            <a:extLst>
              <a:ext uri="{FF2B5EF4-FFF2-40B4-BE49-F238E27FC236}">
                <a16:creationId xmlns:a16="http://schemas.microsoft.com/office/drawing/2014/main" id="{079A9B81-6855-81FE-8882-A460D8EDD592}"/>
              </a:ext>
            </a:extLst>
          </p:cNvPr>
          <p:cNvCxnSpPr>
            <a:cxnSpLocks/>
            <a:stCxn id="6" idx="3"/>
            <a:endCxn id="6" idx="1"/>
          </p:cNvCxnSpPr>
          <p:nvPr/>
        </p:nvCxnSpPr>
        <p:spPr>
          <a:xfrm flipH="1">
            <a:off x="4392654" y="5258997"/>
            <a:ext cx="2592288" cy="12700"/>
          </a:xfrm>
          <a:prstGeom prst="bentConnector5">
            <a:avLst>
              <a:gd name="adj1" fmla="val -8818"/>
              <a:gd name="adj2" fmla="val 2804197"/>
              <a:gd name="adj3" fmla="val 108818"/>
            </a:avLst>
          </a:prstGeom>
          <a:ln w="19050"/>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EF978AA8-F3DD-A48E-D093-A44299862375}"/>
              </a:ext>
            </a:extLst>
          </p:cNvPr>
          <p:cNvSpPr/>
          <p:nvPr/>
        </p:nvSpPr>
        <p:spPr>
          <a:xfrm>
            <a:off x="4705532" y="5662089"/>
            <a:ext cx="1966532"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semantic relation</a:t>
            </a:r>
          </a:p>
        </p:txBody>
      </p:sp>
      <p:sp>
        <p:nvSpPr>
          <p:cNvPr id="13" name="Rectangle 12">
            <a:extLst>
              <a:ext uri="{FF2B5EF4-FFF2-40B4-BE49-F238E27FC236}">
                <a16:creationId xmlns:a16="http://schemas.microsoft.com/office/drawing/2014/main" id="{BA7069AF-8B95-6212-4E5D-420F7A10C59D}"/>
              </a:ext>
            </a:extLst>
          </p:cNvPr>
          <p:cNvSpPr/>
          <p:nvPr/>
        </p:nvSpPr>
        <p:spPr>
          <a:xfrm>
            <a:off x="2382314" y="4509120"/>
            <a:ext cx="2592288"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Classification Level</a:t>
            </a:r>
          </a:p>
        </p:txBody>
      </p:sp>
      <p:cxnSp>
        <p:nvCxnSpPr>
          <p:cNvPr id="18" name="Connector: Elbow 17">
            <a:extLst>
              <a:ext uri="{FF2B5EF4-FFF2-40B4-BE49-F238E27FC236}">
                <a16:creationId xmlns:a16="http://schemas.microsoft.com/office/drawing/2014/main" id="{2A8E541E-C191-685C-64F3-19D8BBDD8A31}"/>
              </a:ext>
            </a:extLst>
          </p:cNvPr>
          <p:cNvCxnSpPr>
            <a:cxnSpLocks/>
            <a:stCxn id="6" idx="0"/>
            <a:endCxn id="13" idx="3"/>
          </p:cNvCxnSpPr>
          <p:nvPr/>
        </p:nvCxnSpPr>
        <p:spPr>
          <a:xfrm rot="16200000" flipV="1">
            <a:off x="5172786" y="4526961"/>
            <a:ext cx="317829" cy="714196"/>
          </a:xfrm>
          <a:prstGeom prst="bentConnector2">
            <a:avLst/>
          </a:prstGeom>
          <a:ln w="19050">
            <a:tailEnd type="diamond"/>
          </a:ln>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B2508DDF-09CD-CDE2-F98A-B84CCDB1267A}"/>
              </a:ext>
            </a:extLst>
          </p:cNvPr>
          <p:cNvCxnSpPr>
            <a:cxnSpLocks/>
            <a:stCxn id="13" idx="1"/>
            <a:endCxn id="5" idx="0"/>
          </p:cNvCxnSpPr>
          <p:nvPr/>
        </p:nvCxnSpPr>
        <p:spPr>
          <a:xfrm rot="10800000" flipV="1">
            <a:off x="1668120" y="4725143"/>
            <a:ext cx="714195" cy="317829"/>
          </a:xfrm>
          <a:prstGeom prst="bentConnector2">
            <a:avLst/>
          </a:prstGeom>
          <a:ln w="19050">
            <a:tailEnd type="diamon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15579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4F3B5-D355-5C30-3246-F71B12FA0F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FFAFC1-9FDF-D454-6DBF-94CDC445D29D}"/>
              </a:ext>
            </a:extLst>
          </p:cNvPr>
          <p:cNvSpPr>
            <a:spLocks noGrp="1"/>
          </p:cNvSpPr>
          <p:nvPr>
            <p:ph type="title"/>
          </p:nvPr>
        </p:nvSpPr>
        <p:spPr/>
        <p:txBody>
          <a:bodyPr/>
          <a:lstStyle/>
          <a:p>
            <a:r>
              <a:rPr lang="en-US" dirty="0"/>
              <a:t>Classification Scheme 2 / 2</a:t>
            </a:r>
          </a:p>
        </p:txBody>
      </p:sp>
      <p:sp>
        <p:nvSpPr>
          <p:cNvPr id="3" name="Content Placeholder 2">
            <a:extLst>
              <a:ext uri="{FF2B5EF4-FFF2-40B4-BE49-F238E27FC236}">
                <a16:creationId xmlns:a16="http://schemas.microsoft.com/office/drawing/2014/main" id="{068CEB7B-9ABC-8852-7461-FC8047C597E4}"/>
              </a:ext>
            </a:extLst>
          </p:cNvPr>
          <p:cNvSpPr>
            <a:spLocks noGrp="1"/>
          </p:cNvSpPr>
          <p:nvPr>
            <p:ph idx="1"/>
          </p:nvPr>
        </p:nvSpPr>
        <p:spPr>
          <a:xfrm>
            <a:off x="335360" y="1268760"/>
            <a:ext cx="11449272" cy="1266526"/>
          </a:xfrm>
        </p:spPr>
        <p:txBody>
          <a:bodyPr/>
          <a:lstStyle/>
          <a:p>
            <a:pPr fontAlgn="base"/>
            <a:r>
              <a:rPr lang="en-US" dirty="0"/>
              <a:t>For example, </a:t>
            </a:r>
            <a:r>
              <a:rPr lang="en-US" u="sng" dirty="0">
                <a:hlinkClick r:id="rId3"/>
              </a:rPr>
              <a:t>Statistical Classification of Economic Activities in the European Community (NACE)</a:t>
            </a:r>
            <a:r>
              <a:rPr lang="en-US" dirty="0"/>
              <a:t>. It is classification of economic activities in the European Union. It is a framework for collecting and presenting a large range of statistical data according to economic activity in the fields of economic statistics, e.g. production, employment and national accounts.</a:t>
            </a:r>
          </a:p>
          <a:p>
            <a:pPr marL="0" indent="0">
              <a:buNone/>
            </a:pPr>
            <a:endParaRPr lang="en-US" dirty="0"/>
          </a:p>
        </p:txBody>
      </p:sp>
      <p:sp>
        <p:nvSpPr>
          <p:cNvPr id="4" name="Slide Number Placeholder 3">
            <a:extLst>
              <a:ext uri="{FF2B5EF4-FFF2-40B4-BE49-F238E27FC236}">
                <a16:creationId xmlns:a16="http://schemas.microsoft.com/office/drawing/2014/main" id="{6FB0D0CE-65A4-094B-2BA3-C0DF59E47C45}"/>
              </a:ext>
            </a:extLst>
          </p:cNvPr>
          <p:cNvSpPr>
            <a:spLocks noGrp="1"/>
          </p:cNvSpPr>
          <p:nvPr>
            <p:ph type="sldNum" sz="quarter" idx="12"/>
          </p:nvPr>
        </p:nvSpPr>
        <p:spPr/>
        <p:txBody>
          <a:bodyPr/>
          <a:lstStyle/>
          <a:p>
            <a:fld id="{6113E31D-E2AB-40D1-8B51-AFA5AFEF393A}" type="slidenum">
              <a:rPr lang="en-US" smtClean="0"/>
              <a:t>25</a:t>
            </a:fld>
            <a:endParaRPr lang="en-US" dirty="0"/>
          </a:p>
        </p:txBody>
      </p:sp>
      <p:sp>
        <p:nvSpPr>
          <p:cNvPr id="6" name="TextBox 5">
            <a:extLst>
              <a:ext uri="{FF2B5EF4-FFF2-40B4-BE49-F238E27FC236}">
                <a16:creationId xmlns:a16="http://schemas.microsoft.com/office/drawing/2014/main" id="{0675253B-A943-E7FB-BC9C-DDCCDDFBB5D5}"/>
              </a:ext>
            </a:extLst>
          </p:cNvPr>
          <p:cNvSpPr txBox="1"/>
          <p:nvPr/>
        </p:nvSpPr>
        <p:spPr>
          <a:xfrm>
            <a:off x="394699" y="2996952"/>
            <a:ext cx="2762254" cy="646331"/>
          </a:xfrm>
          <a:prstGeom prst="rect">
            <a:avLst/>
          </a:prstGeom>
          <a:noFill/>
        </p:spPr>
        <p:txBody>
          <a:bodyPr wrap="square">
            <a:spAutoFit/>
          </a:bodyPr>
          <a:lstStyle/>
          <a:p>
            <a:r>
              <a:rPr lang="en-US" dirty="0"/>
              <a:t>A. Agriculture, forestry and fishing</a:t>
            </a:r>
          </a:p>
        </p:txBody>
      </p:sp>
      <p:sp>
        <p:nvSpPr>
          <p:cNvPr id="8" name="TextBox 7">
            <a:extLst>
              <a:ext uri="{FF2B5EF4-FFF2-40B4-BE49-F238E27FC236}">
                <a16:creationId xmlns:a16="http://schemas.microsoft.com/office/drawing/2014/main" id="{C717D293-8C49-7C89-3B93-467D9AAD842D}"/>
              </a:ext>
            </a:extLst>
          </p:cNvPr>
          <p:cNvSpPr txBox="1"/>
          <p:nvPr/>
        </p:nvSpPr>
        <p:spPr>
          <a:xfrm>
            <a:off x="3206444" y="3398512"/>
            <a:ext cx="2762253" cy="923330"/>
          </a:xfrm>
          <a:prstGeom prst="rect">
            <a:avLst/>
          </a:prstGeom>
          <a:noFill/>
        </p:spPr>
        <p:txBody>
          <a:bodyPr wrap="square">
            <a:spAutoFit/>
          </a:bodyPr>
          <a:lstStyle/>
          <a:p>
            <a:r>
              <a:rPr lang="en-US" dirty="0"/>
              <a:t>01 Crop and animal production, hunting and related service activities</a:t>
            </a:r>
          </a:p>
        </p:txBody>
      </p:sp>
      <p:sp>
        <p:nvSpPr>
          <p:cNvPr id="10" name="TextBox 9">
            <a:extLst>
              <a:ext uri="{FF2B5EF4-FFF2-40B4-BE49-F238E27FC236}">
                <a16:creationId xmlns:a16="http://schemas.microsoft.com/office/drawing/2014/main" id="{67BEA8CC-C975-DA32-0D4B-FFD3D837B7E6}"/>
              </a:ext>
            </a:extLst>
          </p:cNvPr>
          <p:cNvSpPr txBox="1"/>
          <p:nvPr/>
        </p:nvSpPr>
        <p:spPr>
          <a:xfrm>
            <a:off x="6017965" y="4241820"/>
            <a:ext cx="2749809" cy="646331"/>
          </a:xfrm>
          <a:prstGeom prst="rect">
            <a:avLst/>
          </a:prstGeom>
          <a:noFill/>
        </p:spPr>
        <p:txBody>
          <a:bodyPr wrap="square">
            <a:spAutoFit/>
          </a:bodyPr>
          <a:lstStyle/>
          <a:p>
            <a:r>
              <a:rPr lang="en-US" dirty="0"/>
              <a:t>01.1 Growing of non-perennial crops</a:t>
            </a:r>
          </a:p>
        </p:txBody>
      </p:sp>
      <p:sp>
        <p:nvSpPr>
          <p:cNvPr id="12" name="TextBox 11">
            <a:extLst>
              <a:ext uri="{FF2B5EF4-FFF2-40B4-BE49-F238E27FC236}">
                <a16:creationId xmlns:a16="http://schemas.microsoft.com/office/drawing/2014/main" id="{EC3828BC-9406-5CEA-48E8-51D662BAE2A1}"/>
              </a:ext>
            </a:extLst>
          </p:cNvPr>
          <p:cNvSpPr txBox="1"/>
          <p:nvPr/>
        </p:nvSpPr>
        <p:spPr>
          <a:xfrm>
            <a:off x="8818179" y="5083443"/>
            <a:ext cx="2813200" cy="923330"/>
          </a:xfrm>
          <a:prstGeom prst="rect">
            <a:avLst/>
          </a:prstGeom>
          <a:noFill/>
        </p:spPr>
        <p:txBody>
          <a:bodyPr wrap="square">
            <a:spAutoFit/>
          </a:bodyPr>
          <a:lstStyle/>
          <a:p>
            <a:r>
              <a:rPr lang="en-US" dirty="0"/>
              <a:t>01.11 Growing of cereals (except rice), leguminous crops and oil seeds</a:t>
            </a:r>
          </a:p>
        </p:txBody>
      </p:sp>
      <p:sp>
        <p:nvSpPr>
          <p:cNvPr id="13" name="TextBox 12">
            <a:extLst>
              <a:ext uri="{FF2B5EF4-FFF2-40B4-BE49-F238E27FC236}">
                <a16:creationId xmlns:a16="http://schemas.microsoft.com/office/drawing/2014/main" id="{71282D4D-CCFC-3719-6B54-55E3D199F513}"/>
              </a:ext>
            </a:extLst>
          </p:cNvPr>
          <p:cNvSpPr txBox="1"/>
          <p:nvPr/>
        </p:nvSpPr>
        <p:spPr>
          <a:xfrm>
            <a:off x="342839" y="2590208"/>
            <a:ext cx="2813201"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dirty="0"/>
              <a:t>Level 1</a:t>
            </a:r>
          </a:p>
        </p:txBody>
      </p:sp>
      <p:sp>
        <p:nvSpPr>
          <p:cNvPr id="14" name="TextBox 13">
            <a:extLst>
              <a:ext uri="{FF2B5EF4-FFF2-40B4-BE49-F238E27FC236}">
                <a16:creationId xmlns:a16="http://schemas.microsoft.com/office/drawing/2014/main" id="{2D41B4D2-D552-81BC-A9F6-097149C98453}"/>
              </a:ext>
            </a:extLst>
          </p:cNvPr>
          <p:cNvSpPr txBox="1"/>
          <p:nvPr/>
        </p:nvSpPr>
        <p:spPr>
          <a:xfrm>
            <a:off x="3156953" y="2590528"/>
            <a:ext cx="2813201"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dirty="0"/>
              <a:t>Level 2</a:t>
            </a:r>
          </a:p>
        </p:txBody>
      </p:sp>
      <p:sp>
        <p:nvSpPr>
          <p:cNvPr id="15" name="TextBox 14">
            <a:extLst>
              <a:ext uri="{FF2B5EF4-FFF2-40B4-BE49-F238E27FC236}">
                <a16:creationId xmlns:a16="http://schemas.microsoft.com/office/drawing/2014/main" id="{2BB7FFFB-072E-F141-D2E9-A415F7D2D2D7}"/>
              </a:ext>
            </a:extLst>
          </p:cNvPr>
          <p:cNvSpPr txBox="1"/>
          <p:nvPr/>
        </p:nvSpPr>
        <p:spPr>
          <a:xfrm>
            <a:off x="5968698" y="2591512"/>
            <a:ext cx="2813201"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dirty="0"/>
              <a:t>Level 3</a:t>
            </a:r>
          </a:p>
        </p:txBody>
      </p:sp>
      <p:sp>
        <p:nvSpPr>
          <p:cNvPr id="16" name="TextBox 15">
            <a:extLst>
              <a:ext uri="{FF2B5EF4-FFF2-40B4-BE49-F238E27FC236}">
                <a16:creationId xmlns:a16="http://schemas.microsoft.com/office/drawing/2014/main" id="{92E689CA-EB1F-1ED3-92CC-246BCD0BB3B4}"/>
              </a:ext>
            </a:extLst>
          </p:cNvPr>
          <p:cNvSpPr txBox="1"/>
          <p:nvPr/>
        </p:nvSpPr>
        <p:spPr>
          <a:xfrm>
            <a:off x="8767775" y="2590208"/>
            <a:ext cx="2813201"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dirty="0"/>
              <a:t>Level 4</a:t>
            </a:r>
          </a:p>
        </p:txBody>
      </p:sp>
      <p:cxnSp>
        <p:nvCxnSpPr>
          <p:cNvPr id="18" name="Connector: Elbow 17">
            <a:extLst>
              <a:ext uri="{FF2B5EF4-FFF2-40B4-BE49-F238E27FC236}">
                <a16:creationId xmlns:a16="http://schemas.microsoft.com/office/drawing/2014/main" id="{F96CC7DB-EAFB-226B-9CA1-0BAA0A46DAAA}"/>
              </a:ext>
            </a:extLst>
          </p:cNvPr>
          <p:cNvCxnSpPr>
            <a:cxnSpLocks/>
            <a:stCxn id="6" idx="2"/>
            <a:endCxn id="8" idx="1"/>
          </p:cNvCxnSpPr>
          <p:nvPr/>
        </p:nvCxnSpPr>
        <p:spPr>
          <a:xfrm rot="16200000" flipH="1">
            <a:off x="2382688" y="3036421"/>
            <a:ext cx="216894" cy="1430618"/>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19" name="Connector: Elbow 18">
            <a:extLst>
              <a:ext uri="{FF2B5EF4-FFF2-40B4-BE49-F238E27FC236}">
                <a16:creationId xmlns:a16="http://schemas.microsoft.com/office/drawing/2014/main" id="{F1000A74-2AE7-AD2F-2EE9-A9C188180CE0}"/>
              </a:ext>
            </a:extLst>
          </p:cNvPr>
          <p:cNvCxnSpPr>
            <a:cxnSpLocks/>
            <a:stCxn id="8" idx="2"/>
            <a:endCxn id="10" idx="1"/>
          </p:cNvCxnSpPr>
          <p:nvPr/>
        </p:nvCxnSpPr>
        <p:spPr>
          <a:xfrm rot="16200000" flipH="1">
            <a:off x="5181196" y="3728217"/>
            <a:ext cx="243144" cy="1430394"/>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22" name="Connector: Elbow 21">
            <a:extLst>
              <a:ext uri="{FF2B5EF4-FFF2-40B4-BE49-F238E27FC236}">
                <a16:creationId xmlns:a16="http://schemas.microsoft.com/office/drawing/2014/main" id="{1A9BE97A-4885-C203-E426-DA2E58FD81D9}"/>
              </a:ext>
            </a:extLst>
          </p:cNvPr>
          <p:cNvCxnSpPr>
            <a:cxnSpLocks/>
            <a:stCxn id="10" idx="2"/>
            <a:endCxn id="12" idx="1"/>
          </p:cNvCxnSpPr>
          <p:nvPr/>
        </p:nvCxnSpPr>
        <p:spPr>
          <a:xfrm rot="16200000" flipH="1">
            <a:off x="7777046" y="4503974"/>
            <a:ext cx="656957" cy="1425309"/>
          </a:xfrm>
          <a:prstGeom prst="bentConnector2">
            <a:avLst/>
          </a:prstGeom>
          <a:ln w="19050"/>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6DFB003E-586B-0779-225E-5F18C56AF435}"/>
              </a:ext>
            </a:extLst>
          </p:cNvPr>
          <p:cNvCxnSpPr>
            <a:stCxn id="14" idx="1"/>
          </p:cNvCxnSpPr>
          <p:nvPr/>
        </p:nvCxnSpPr>
        <p:spPr>
          <a:xfrm flipH="1">
            <a:off x="3156040" y="2775194"/>
            <a:ext cx="913" cy="3534126"/>
          </a:xfrm>
          <a:prstGeom prst="line">
            <a:avLst/>
          </a:prstGeom>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11DF23F6-B84A-5FB0-6C73-476B4A7C489E}"/>
              </a:ext>
            </a:extLst>
          </p:cNvPr>
          <p:cNvCxnSpPr>
            <a:cxnSpLocks/>
            <a:stCxn id="14" idx="3"/>
          </p:cNvCxnSpPr>
          <p:nvPr/>
        </p:nvCxnSpPr>
        <p:spPr>
          <a:xfrm flipH="1">
            <a:off x="5966647" y="2775194"/>
            <a:ext cx="3507" cy="3507368"/>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3C46C93A-F564-DC51-F912-3E66013AA25D}"/>
              </a:ext>
            </a:extLst>
          </p:cNvPr>
          <p:cNvCxnSpPr>
            <a:cxnSpLocks/>
            <a:stCxn id="16" idx="1"/>
          </p:cNvCxnSpPr>
          <p:nvPr/>
        </p:nvCxnSpPr>
        <p:spPr>
          <a:xfrm flipH="1">
            <a:off x="8764996" y="2774874"/>
            <a:ext cx="2779" cy="3507368"/>
          </a:xfrm>
          <a:prstGeom prst="line">
            <a:avLst/>
          </a:prstGeom>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408BC5FA-7D06-E271-2463-8468CD0171DE}"/>
              </a:ext>
            </a:extLst>
          </p:cNvPr>
          <p:cNvCxnSpPr>
            <a:cxnSpLocks/>
            <a:stCxn id="16" idx="3"/>
          </p:cNvCxnSpPr>
          <p:nvPr/>
        </p:nvCxnSpPr>
        <p:spPr>
          <a:xfrm flipH="1">
            <a:off x="11577206" y="2774874"/>
            <a:ext cx="3770" cy="3493050"/>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C032F634-8A81-E057-078E-68819B06C693}"/>
              </a:ext>
            </a:extLst>
          </p:cNvPr>
          <p:cNvCxnSpPr>
            <a:cxnSpLocks/>
            <a:stCxn id="13" idx="1"/>
          </p:cNvCxnSpPr>
          <p:nvPr/>
        </p:nvCxnSpPr>
        <p:spPr>
          <a:xfrm flipH="1">
            <a:off x="328715" y="2774874"/>
            <a:ext cx="14124" cy="352074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82686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6C6CFC-0E42-35DE-5DC8-966D1441F480}"/>
              </a:ext>
            </a:extLst>
          </p:cNvPr>
          <p:cNvSpPr>
            <a:spLocks noGrp="1"/>
          </p:cNvSpPr>
          <p:nvPr>
            <p:ph type="body" sz="quarter" idx="13"/>
          </p:nvPr>
        </p:nvSpPr>
        <p:spPr/>
        <p:txBody>
          <a:bodyPr/>
          <a:lstStyle/>
          <a:p>
            <a:r>
              <a:rPr lang="en-US" dirty="0"/>
              <a:t>Representation</a:t>
            </a:r>
          </a:p>
        </p:txBody>
      </p:sp>
      <p:sp>
        <p:nvSpPr>
          <p:cNvPr id="3" name="Text Placeholder 2">
            <a:extLst>
              <a:ext uri="{FF2B5EF4-FFF2-40B4-BE49-F238E27FC236}">
                <a16:creationId xmlns:a16="http://schemas.microsoft.com/office/drawing/2014/main" id="{9BD8BB76-B800-3CFD-29F3-8CE7C9D1AA05}"/>
              </a:ext>
            </a:extLst>
          </p:cNvPr>
          <p:cNvSpPr>
            <a:spLocks noGrp="1"/>
          </p:cNvSpPr>
          <p:nvPr>
            <p:ph type="body" sz="quarter" idx="14"/>
          </p:nvPr>
        </p:nvSpPr>
        <p:spPr>
          <a:xfrm>
            <a:off x="263351" y="1493531"/>
            <a:ext cx="11521282" cy="711333"/>
          </a:xfrm>
        </p:spPr>
        <p:txBody>
          <a:bodyPr/>
          <a:lstStyle/>
          <a:p>
            <a:r>
              <a:rPr lang="en-US" dirty="0"/>
              <a:t>Controlled List, Taxonomy, Thesaurus, Classification Scheme, ...</a:t>
            </a:r>
          </a:p>
        </p:txBody>
      </p:sp>
      <p:pic>
        <p:nvPicPr>
          <p:cNvPr id="18" name="Picture 17">
            <a:extLst>
              <a:ext uri="{FF2B5EF4-FFF2-40B4-BE49-F238E27FC236}">
                <a16:creationId xmlns:a16="http://schemas.microsoft.com/office/drawing/2014/main" id="{B5DCA3D4-FE49-6BC9-ED15-7A0A031978D6}"/>
              </a:ext>
            </a:extLst>
          </p:cNvPr>
          <p:cNvPicPr>
            <a:picLocks noChangeAspect="1"/>
          </p:cNvPicPr>
          <p:nvPr/>
        </p:nvPicPr>
        <p:blipFill>
          <a:blip r:embed="rId2"/>
          <a:stretch>
            <a:fillRect/>
          </a:stretch>
        </p:blipFill>
        <p:spPr>
          <a:xfrm>
            <a:off x="4467977" y="2345217"/>
            <a:ext cx="3256046" cy="2361718"/>
          </a:xfrm>
          <a:prstGeom prst="rect">
            <a:avLst/>
          </a:prstGeom>
        </p:spPr>
      </p:pic>
    </p:spTree>
    <p:extLst>
      <p:ext uri="{BB962C8B-B14F-4D97-AF65-F5344CB8AC3E}">
        <p14:creationId xmlns:p14="http://schemas.microsoft.com/office/powerpoint/2010/main" val="2610463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191C6-566B-2006-B3F8-70606EA2F0F4}"/>
              </a:ext>
            </a:extLst>
          </p:cNvPr>
          <p:cNvSpPr>
            <a:spLocks noGrp="1"/>
          </p:cNvSpPr>
          <p:nvPr>
            <p:ph type="title"/>
          </p:nvPr>
        </p:nvSpPr>
        <p:spPr/>
        <p:txBody>
          <a:bodyPr/>
          <a:lstStyle/>
          <a:p>
            <a:r>
              <a:rPr lang="en-US" dirty="0"/>
              <a:t>SKOS: Simple Knowledge Organization System</a:t>
            </a:r>
          </a:p>
        </p:txBody>
      </p:sp>
      <p:sp>
        <p:nvSpPr>
          <p:cNvPr id="3" name="Content Placeholder 2">
            <a:extLst>
              <a:ext uri="{FF2B5EF4-FFF2-40B4-BE49-F238E27FC236}">
                <a16:creationId xmlns:a16="http://schemas.microsoft.com/office/drawing/2014/main" id="{788CB2FD-1B4D-5EA4-FFC0-DEC238797CDA}"/>
              </a:ext>
            </a:extLst>
          </p:cNvPr>
          <p:cNvSpPr>
            <a:spLocks noGrp="1"/>
          </p:cNvSpPr>
          <p:nvPr>
            <p:ph idx="1"/>
          </p:nvPr>
        </p:nvSpPr>
        <p:spPr>
          <a:xfrm>
            <a:off x="335360" y="1268760"/>
            <a:ext cx="11449272" cy="1080120"/>
          </a:xfrm>
        </p:spPr>
        <p:txBody>
          <a:bodyPr/>
          <a:lstStyle/>
          <a:p>
            <a:pPr marL="0" indent="0">
              <a:buNone/>
            </a:pPr>
            <a:r>
              <a:rPr lang="en-US" dirty="0"/>
              <a:t>It is a W3C Recommendation from 18 August 2009. It provides a model for expressing the basic structure and content of controlled vocabularies. A good place to start is </a:t>
            </a:r>
            <a:r>
              <a:rPr lang="en-US" dirty="0">
                <a:hlinkClick r:id="rId2"/>
              </a:rPr>
              <a:t>SKOS primer</a:t>
            </a:r>
            <a:r>
              <a:rPr lang="en-US" dirty="0"/>
              <a:t>, there is also </a:t>
            </a:r>
            <a:r>
              <a:rPr lang="en-US" dirty="0">
                <a:hlinkClick r:id="rId3"/>
              </a:rPr>
              <a:t>SKOS reference</a:t>
            </a:r>
            <a:r>
              <a:rPr lang="en-US" dirty="0"/>
              <a:t>. </a:t>
            </a:r>
          </a:p>
          <a:p>
            <a:pPr marL="0" indent="0">
              <a:buNone/>
            </a:pPr>
            <a:endParaRPr lang="en-US" dirty="0"/>
          </a:p>
          <a:p>
            <a:pPr marL="0" indent="0">
              <a:buNone/>
            </a:pPr>
            <a:br>
              <a:rPr lang="en-US" dirty="0"/>
            </a:b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75278E4-7F92-4E32-A8AB-5754F2E77E59}"/>
              </a:ext>
            </a:extLst>
          </p:cNvPr>
          <p:cNvSpPr>
            <a:spLocks noGrp="1"/>
          </p:cNvSpPr>
          <p:nvPr>
            <p:ph type="sldNum" sz="quarter" idx="12"/>
          </p:nvPr>
        </p:nvSpPr>
        <p:spPr/>
        <p:txBody>
          <a:bodyPr/>
          <a:lstStyle/>
          <a:p>
            <a:fld id="{6113E31D-E2AB-40D1-8B51-AFA5AFEF393A}" type="slidenum">
              <a:rPr lang="en-US" smtClean="0"/>
              <a:t>27</a:t>
            </a:fld>
            <a:endParaRPr lang="en-US" dirty="0"/>
          </a:p>
        </p:txBody>
      </p:sp>
      <p:sp>
        <p:nvSpPr>
          <p:cNvPr id="18" name="Rectangle 17">
            <a:extLst>
              <a:ext uri="{FF2B5EF4-FFF2-40B4-BE49-F238E27FC236}">
                <a16:creationId xmlns:a16="http://schemas.microsoft.com/office/drawing/2014/main" id="{14BDA854-1A40-17BB-27DF-AACE01086B9A}"/>
              </a:ext>
            </a:extLst>
          </p:cNvPr>
          <p:cNvSpPr/>
          <p:nvPr/>
        </p:nvSpPr>
        <p:spPr>
          <a:xfrm>
            <a:off x="360000" y="2924944"/>
            <a:ext cx="11449272" cy="7661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SKOS representation is intended for sharing and reusing controlled vocabularies by expressing them in the RDF data model and publishing them on the World Wide Web.</a:t>
            </a:r>
          </a:p>
        </p:txBody>
      </p:sp>
    </p:spTree>
    <p:extLst>
      <p:ext uri="{BB962C8B-B14F-4D97-AF65-F5344CB8AC3E}">
        <p14:creationId xmlns:p14="http://schemas.microsoft.com/office/powerpoint/2010/main" val="1964724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CE45-0A46-D841-41FC-D8C023702ABE}"/>
              </a:ext>
            </a:extLst>
          </p:cNvPr>
          <p:cNvSpPr>
            <a:spLocks noGrp="1"/>
          </p:cNvSpPr>
          <p:nvPr>
            <p:ph type="title"/>
          </p:nvPr>
        </p:nvSpPr>
        <p:spPr/>
        <p:txBody>
          <a:bodyPr/>
          <a:lstStyle/>
          <a:p>
            <a:r>
              <a:rPr lang="en-US" dirty="0"/>
              <a:t>SKOS 1 / 3 </a:t>
            </a:r>
          </a:p>
        </p:txBody>
      </p:sp>
      <p:sp>
        <p:nvSpPr>
          <p:cNvPr id="3" name="Slide Number Placeholder 2">
            <a:extLst>
              <a:ext uri="{FF2B5EF4-FFF2-40B4-BE49-F238E27FC236}">
                <a16:creationId xmlns:a16="http://schemas.microsoft.com/office/drawing/2014/main" id="{4672E8E5-A9B4-53CE-3591-7949CCE30592}"/>
              </a:ext>
            </a:extLst>
          </p:cNvPr>
          <p:cNvSpPr>
            <a:spLocks noGrp="1"/>
          </p:cNvSpPr>
          <p:nvPr>
            <p:ph type="sldNum" sz="quarter" idx="12"/>
          </p:nvPr>
        </p:nvSpPr>
        <p:spPr/>
        <p:txBody>
          <a:bodyPr/>
          <a:lstStyle/>
          <a:p>
            <a:fld id="{4FAB73BC-B049-4115-A692-8D63A059BFB8}" type="slidenum">
              <a:rPr lang="en-US" smtClean="0"/>
              <a:t>28</a:t>
            </a:fld>
            <a:endParaRPr lang="en-US" dirty="0"/>
          </a:p>
        </p:txBody>
      </p:sp>
      <p:sp>
        <p:nvSpPr>
          <p:cNvPr id="4" name="Rectangle 3">
            <a:extLst>
              <a:ext uri="{FF2B5EF4-FFF2-40B4-BE49-F238E27FC236}">
                <a16:creationId xmlns:a16="http://schemas.microsoft.com/office/drawing/2014/main" id="{DD057CBD-1536-6C23-5990-A3376E86BFF9}"/>
              </a:ext>
            </a:extLst>
          </p:cNvPr>
          <p:cNvSpPr/>
          <p:nvPr/>
        </p:nvSpPr>
        <p:spPr>
          <a:xfrm>
            <a:off x="4655840" y="1916832"/>
            <a:ext cx="2016224"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5" name="Speech Bubble: Rectangle 4">
            <a:extLst>
              <a:ext uri="{FF2B5EF4-FFF2-40B4-BE49-F238E27FC236}">
                <a16:creationId xmlns:a16="http://schemas.microsoft.com/office/drawing/2014/main" id="{48F50538-7826-903F-3C90-CF5AF29CC1E9}"/>
              </a:ext>
            </a:extLst>
          </p:cNvPr>
          <p:cNvSpPr/>
          <p:nvPr/>
        </p:nvSpPr>
        <p:spPr>
          <a:xfrm>
            <a:off x="119336" y="2924944"/>
            <a:ext cx="4392488" cy="1872208"/>
          </a:xfrm>
          <a:prstGeom prst="wedgeRectCallout">
            <a:avLst>
              <a:gd name="adj1" fmla="val 50883"/>
              <a:gd name="adj2" fmla="val -9314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Units of thoughts (ideas, meanings, objects, events and their categories). Exist in the mind as abstract entities which are independent of the terms used to label them.</a:t>
            </a:r>
          </a:p>
        </p:txBody>
      </p:sp>
      <p:sp>
        <p:nvSpPr>
          <p:cNvPr id="6" name="Rectangle 5">
            <a:extLst>
              <a:ext uri="{FF2B5EF4-FFF2-40B4-BE49-F238E27FC236}">
                <a16:creationId xmlns:a16="http://schemas.microsoft.com/office/drawing/2014/main" id="{D19875F9-BE1E-BCDF-2A64-A854C087CF68}"/>
              </a:ext>
            </a:extLst>
          </p:cNvPr>
          <p:cNvSpPr/>
          <p:nvPr/>
        </p:nvSpPr>
        <p:spPr>
          <a:xfrm>
            <a:off x="4655840" y="2348880"/>
            <a:ext cx="2016224" cy="9707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dirty="0" err="1">
                <a:solidFill>
                  <a:schemeClr val="accent2"/>
                </a:solidFill>
              </a:rPr>
              <a:t>prefLabel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altLabel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hiddenLabel</a:t>
            </a:r>
            <a:endParaRPr lang="en-US" dirty="0">
              <a:solidFill>
                <a:schemeClr val="accent2"/>
              </a:solidFill>
            </a:endParaRPr>
          </a:p>
        </p:txBody>
      </p:sp>
      <p:sp>
        <p:nvSpPr>
          <p:cNvPr id="7" name="Speech Bubble: Rectangle 6">
            <a:extLst>
              <a:ext uri="{FF2B5EF4-FFF2-40B4-BE49-F238E27FC236}">
                <a16:creationId xmlns:a16="http://schemas.microsoft.com/office/drawing/2014/main" id="{0FD23206-1AC8-52BA-8E8B-C6CAB86EF2B7}"/>
              </a:ext>
            </a:extLst>
          </p:cNvPr>
          <p:cNvSpPr/>
          <p:nvPr/>
        </p:nvSpPr>
        <p:spPr>
          <a:xfrm>
            <a:off x="7896200" y="1628800"/>
            <a:ext cx="3792464" cy="371497"/>
          </a:xfrm>
          <a:prstGeom prst="wedgeRectCallout">
            <a:avLst>
              <a:gd name="adj1" fmla="val -94757"/>
              <a:gd name="adj2" fmla="val 176074"/>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Preferred lexical label of a concept.</a:t>
            </a:r>
          </a:p>
        </p:txBody>
      </p:sp>
      <p:sp>
        <p:nvSpPr>
          <p:cNvPr id="8" name="Speech Bubble: Rectangle 7">
            <a:extLst>
              <a:ext uri="{FF2B5EF4-FFF2-40B4-BE49-F238E27FC236}">
                <a16:creationId xmlns:a16="http://schemas.microsoft.com/office/drawing/2014/main" id="{F3A9BBD3-00B9-D5D0-830A-EDA50314AE56}"/>
              </a:ext>
            </a:extLst>
          </p:cNvPr>
          <p:cNvSpPr/>
          <p:nvPr/>
        </p:nvSpPr>
        <p:spPr>
          <a:xfrm>
            <a:off x="7896200" y="2420888"/>
            <a:ext cx="3792464" cy="970701"/>
          </a:xfrm>
          <a:prstGeom prst="wedgeRectCallout">
            <a:avLst>
              <a:gd name="adj1" fmla="val -97965"/>
              <a:gd name="adj2" fmla="val -81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Alternative lexical label of a concept.</a:t>
            </a:r>
          </a:p>
          <a:p>
            <a:pPr algn="ctr"/>
            <a:r>
              <a:rPr lang="en-US" sz="1600" dirty="0"/>
              <a:t>Useful to represent synonyms or other labels beyond the preferred one.</a:t>
            </a:r>
          </a:p>
        </p:txBody>
      </p:sp>
      <p:sp>
        <p:nvSpPr>
          <p:cNvPr id="9" name="Speech Bubble: Rectangle 8">
            <a:extLst>
              <a:ext uri="{FF2B5EF4-FFF2-40B4-BE49-F238E27FC236}">
                <a16:creationId xmlns:a16="http://schemas.microsoft.com/office/drawing/2014/main" id="{2ECC9BE7-8347-117F-F680-6DC3568475CF}"/>
              </a:ext>
            </a:extLst>
          </p:cNvPr>
          <p:cNvSpPr/>
          <p:nvPr/>
        </p:nvSpPr>
        <p:spPr>
          <a:xfrm>
            <a:off x="7882083" y="3933056"/>
            <a:ext cx="3792464" cy="1584176"/>
          </a:xfrm>
          <a:prstGeom prst="wedgeRectCallout">
            <a:avLst>
              <a:gd name="adj1" fmla="val -90923"/>
              <a:gd name="adj2" fmla="val -100314"/>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Lexical label of a concept accessible to applications performing text-based indexing and search but not visible to humans. E.g., misspelled variants of the other labels.</a:t>
            </a:r>
          </a:p>
        </p:txBody>
      </p:sp>
    </p:spTree>
    <p:extLst>
      <p:ext uri="{BB962C8B-B14F-4D97-AF65-F5344CB8AC3E}">
        <p14:creationId xmlns:p14="http://schemas.microsoft.com/office/powerpoint/2010/main" val="58916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5EEB0-07EB-CA39-03C2-3B6DFF3F7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E6771-8408-6BEB-F86A-A75A6CD8110D}"/>
              </a:ext>
            </a:extLst>
          </p:cNvPr>
          <p:cNvSpPr>
            <a:spLocks noGrp="1"/>
          </p:cNvSpPr>
          <p:nvPr>
            <p:ph type="title"/>
          </p:nvPr>
        </p:nvSpPr>
        <p:spPr/>
        <p:txBody>
          <a:bodyPr>
            <a:normAutofit/>
          </a:bodyPr>
          <a:lstStyle/>
          <a:p>
            <a:r>
              <a:rPr lang="en-US" dirty="0"/>
              <a:t>SKOS 2 / 3 </a:t>
            </a:r>
          </a:p>
        </p:txBody>
      </p:sp>
      <p:sp>
        <p:nvSpPr>
          <p:cNvPr id="3" name="Slide Number Placeholder 2">
            <a:extLst>
              <a:ext uri="{FF2B5EF4-FFF2-40B4-BE49-F238E27FC236}">
                <a16:creationId xmlns:a16="http://schemas.microsoft.com/office/drawing/2014/main" id="{CEB82BAB-F7CB-73BD-C44C-8E4063405F0E}"/>
              </a:ext>
            </a:extLst>
          </p:cNvPr>
          <p:cNvSpPr>
            <a:spLocks noGrp="1"/>
          </p:cNvSpPr>
          <p:nvPr>
            <p:ph type="sldNum" sz="quarter" idx="12"/>
          </p:nvPr>
        </p:nvSpPr>
        <p:spPr/>
        <p:txBody>
          <a:bodyPr/>
          <a:lstStyle/>
          <a:p>
            <a:fld id="{4FAB73BC-B049-4115-A692-8D63A059BFB8}" type="slidenum">
              <a:rPr lang="en-US" smtClean="0"/>
              <a:t>29</a:t>
            </a:fld>
            <a:endParaRPr lang="en-US" dirty="0"/>
          </a:p>
        </p:txBody>
      </p:sp>
      <p:sp>
        <p:nvSpPr>
          <p:cNvPr id="4" name="Rectangle 3">
            <a:extLst>
              <a:ext uri="{FF2B5EF4-FFF2-40B4-BE49-F238E27FC236}">
                <a16:creationId xmlns:a16="http://schemas.microsoft.com/office/drawing/2014/main" id="{740CBC19-090D-B823-3FD1-4BF3F37F05DE}"/>
              </a:ext>
            </a:extLst>
          </p:cNvPr>
          <p:cNvSpPr/>
          <p:nvPr/>
        </p:nvSpPr>
        <p:spPr>
          <a:xfrm>
            <a:off x="4655840" y="1916832"/>
            <a:ext cx="2016224"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6" name="Rectangle 5">
            <a:extLst>
              <a:ext uri="{FF2B5EF4-FFF2-40B4-BE49-F238E27FC236}">
                <a16:creationId xmlns:a16="http://schemas.microsoft.com/office/drawing/2014/main" id="{CD716EA6-A8DE-DFE4-2519-0FD225A0B034}"/>
              </a:ext>
            </a:extLst>
          </p:cNvPr>
          <p:cNvSpPr/>
          <p:nvPr/>
        </p:nvSpPr>
        <p:spPr>
          <a:xfrm>
            <a:off x="4655840" y="2348880"/>
            <a:ext cx="2016224" cy="9707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dirty="0" err="1">
                <a:solidFill>
                  <a:schemeClr val="accent2"/>
                </a:solidFill>
              </a:rPr>
              <a:t>prefLabel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altLabel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hiddenLabel</a:t>
            </a:r>
            <a:endParaRPr lang="en-US" dirty="0">
              <a:solidFill>
                <a:schemeClr val="accent2"/>
              </a:solidFill>
            </a:endParaRPr>
          </a:p>
        </p:txBody>
      </p:sp>
      <p:sp>
        <p:nvSpPr>
          <p:cNvPr id="10" name="Rectangle 9">
            <a:extLst>
              <a:ext uri="{FF2B5EF4-FFF2-40B4-BE49-F238E27FC236}">
                <a16:creationId xmlns:a16="http://schemas.microsoft.com/office/drawing/2014/main" id="{C98B69BB-DB7D-626F-5F9E-41F285240C5A}"/>
              </a:ext>
            </a:extLst>
          </p:cNvPr>
          <p:cNvSpPr/>
          <p:nvPr/>
        </p:nvSpPr>
        <p:spPr>
          <a:xfrm>
            <a:off x="706795" y="1912986"/>
            <a:ext cx="2016224"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solidFill>
                  <a:schemeClr val="accent1"/>
                </a:solidFill>
              </a:rPr>
              <a:t>Concept Scheme</a:t>
            </a:r>
          </a:p>
        </p:txBody>
      </p:sp>
      <p:sp>
        <p:nvSpPr>
          <p:cNvPr id="11" name="Speech Bubble: Rectangle 10">
            <a:extLst>
              <a:ext uri="{FF2B5EF4-FFF2-40B4-BE49-F238E27FC236}">
                <a16:creationId xmlns:a16="http://schemas.microsoft.com/office/drawing/2014/main" id="{16A41190-B3B2-7CA2-2C7E-BE7692AA3AB0}"/>
              </a:ext>
            </a:extLst>
          </p:cNvPr>
          <p:cNvSpPr/>
          <p:nvPr/>
        </p:nvSpPr>
        <p:spPr>
          <a:xfrm>
            <a:off x="191344" y="5193331"/>
            <a:ext cx="3816424" cy="970700"/>
          </a:xfrm>
          <a:prstGeom prst="wedgeRectCallout">
            <a:avLst>
              <a:gd name="adj1" fmla="val -21862"/>
              <a:gd name="adj2" fmla="val -31778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Controlled vocabularies are represented as concept schemes. Concept schemes are also called knowledge organization systems.</a:t>
            </a:r>
          </a:p>
        </p:txBody>
      </p:sp>
      <p:cxnSp>
        <p:nvCxnSpPr>
          <p:cNvPr id="14" name="Connector: Elbow 13">
            <a:extLst>
              <a:ext uri="{FF2B5EF4-FFF2-40B4-BE49-F238E27FC236}">
                <a16:creationId xmlns:a16="http://schemas.microsoft.com/office/drawing/2014/main" id="{C5F20771-4FC4-D0DD-ACB6-F21FD063F683}"/>
              </a:ext>
            </a:extLst>
          </p:cNvPr>
          <p:cNvCxnSpPr>
            <a:cxnSpLocks/>
            <a:stCxn id="10" idx="0"/>
            <a:endCxn id="4" idx="0"/>
          </p:cNvCxnSpPr>
          <p:nvPr/>
        </p:nvCxnSpPr>
        <p:spPr>
          <a:xfrm rot="16200000" flipH="1">
            <a:off x="3687506" y="-59613"/>
            <a:ext cx="3846" cy="3949045"/>
          </a:xfrm>
          <a:prstGeom prst="bentConnector3">
            <a:avLst>
              <a:gd name="adj1" fmla="val -5943838"/>
            </a:avLst>
          </a:prstGeom>
          <a:ln w="19050">
            <a:tailEnd type="triangle"/>
          </a:ln>
        </p:spPr>
        <p:style>
          <a:lnRef idx="1">
            <a:schemeClr val="accent5"/>
          </a:lnRef>
          <a:fillRef idx="0">
            <a:schemeClr val="accent5"/>
          </a:fillRef>
          <a:effectRef idx="0">
            <a:schemeClr val="accent5"/>
          </a:effectRef>
          <a:fontRef idx="minor">
            <a:schemeClr val="tx1"/>
          </a:fontRef>
        </p:style>
      </p:cxnSp>
      <p:sp>
        <p:nvSpPr>
          <p:cNvPr id="17" name="TextBox 16">
            <a:extLst>
              <a:ext uri="{FF2B5EF4-FFF2-40B4-BE49-F238E27FC236}">
                <a16:creationId xmlns:a16="http://schemas.microsoft.com/office/drawing/2014/main" id="{5A78C135-F7F9-DA5F-C5CA-3D9C3129A081}"/>
              </a:ext>
            </a:extLst>
          </p:cNvPr>
          <p:cNvSpPr txBox="1"/>
          <p:nvPr/>
        </p:nvSpPr>
        <p:spPr>
          <a:xfrm>
            <a:off x="2639616" y="1828214"/>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18" name="TextBox 17">
            <a:extLst>
              <a:ext uri="{FF2B5EF4-FFF2-40B4-BE49-F238E27FC236}">
                <a16:creationId xmlns:a16="http://schemas.microsoft.com/office/drawing/2014/main" id="{4F01E29E-FC06-09F0-8C9B-2E14C8D6E649}"/>
              </a:ext>
            </a:extLst>
          </p:cNvPr>
          <p:cNvSpPr txBox="1"/>
          <p:nvPr/>
        </p:nvSpPr>
        <p:spPr>
          <a:xfrm>
            <a:off x="4151784" y="1828214"/>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19" name="TextBox 18">
            <a:extLst>
              <a:ext uri="{FF2B5EF4-FFF2-40B4-BE49-F238E27FC236}">
                <a16:creationId xmlns:a16="http://schemas.microsoft.com/office/drawing/2014/main" id="{5C68849E-04D1-2452-8680-7DDF65AD102F}"/>
              </a:ext>
            </a:extLst>
          </p:cNvPr>
          <p:cNvSpPr txBox="1"/>
          <p:nvPr/>
        </p:nvSpPr>
        <p:spPr>
          <a:xfrm>
            <a:off x="3073263" y="1866310"/>
            <a:ext cx="1148930" cy="338554"/>
          </a:xfrm>
          <a:prstGeom prst="rect">
            <a:avLst/>
          </a:prstGeom>
          <a:noFill/>
        </p:spPr>
        <p:txBody>
          <a:bodyPr wrap="square" rtlCol="0">
            <a:spAutoFit/>
          </a:bodyPr>
          <a:lstStyle/>
          <a:p>
            <a:pPr algn="ctr"/>
            <a:r>
              <a:rPr lang="en-US" sz="1600" dirty="0" err="1">
                <a:solidFill>
                  <a:schemeClr val="accent6"/>
                </a:solidFill>
              </a:rPr>
              <a:t>inScheme</a:t>
            </a:r>
            <a:endParaRPr lang="en-US" sz="1600" dirty="0">
              <a:solidFill>
                <a:schemeClr val="accent6"/>
              </a:solidFill>
            </a:endParaRPr>
          </a:p>
        </p:txBody>
      </p:sp>
      <p:sp>
        <p:nvSpPr>
          <p:cNvPr id="20" name="TextBox 19">
            <a:extLst>
              <a:ext uri="{FF2B5EF4-FFF2-40B4-BE49-F238E27FC236}">
                <a16:creationId xmlns:a16="http://schemas.microsoft.com/office/drawing/2014/main" id="{52BAB1EC-FC72-2384-79B4-E36A155B60FE}"/>
              </a:ext>
            </a:extLst>
          </p:cNvPr>
          <p:cNvSpPr txBox="1"/>
          <p:nvPr/>
        </p:nvSpPr>
        <p:spPr>
          <a:xfrm>
            <a:off x="1199456" y="1591299"/>
            <a:ext cx="576064" cy="338554"/>
          </a:xfrm>
          <a:prstGeom prst="rect">
            <a:avLst/>
          </a:prstGeom>
          <a:noFill/>
        </p:spPr>
        <p:txBody>
          <a:bodyPr wrap="square" rtlCol="0">
            <a:spAutoFit/>
          </a:bodyPr>
          <a:lstStyle/>
          <a:p>
            <a:pPr algn="ctr"/>
            <a:r>
              <a:rPr lang="en-US" sz="1600" dirty="0">
                <a:solidFill>
                  <a:schemeClr val="accent1"/>
                </a:solidFill>
              </a:rPr>
              <a:t>0 ..*</a:t>
            </a:r>
          </a:p>
        </p:txBody>
      </p:sp>
      <p:sp>
        <p:nvSpPr>
          <p:cNvPr id="21" name="TextBox 20">
            <a:extLst>
              <a:ext uri="{FF2B5EF4-FFF2-40B4-BE49-F238E27FC236}">
                <a16:creationId xmlns:a16="http://schemas.microsoft.com/office/drawing/2014/main" id="{06C3EF4C-8885-E1FC-EC98-C5465F0B7AFF}"/>
              </a:ext>
            </a:extLst>
          </p:cNvPr>
          <p:cNvSpPr txBox="1"/>
          <p:nvPr/>
        </p:nvSpPr>
        <p:spPr>
          <a:xfrm>
            <a:off x="5634670" y="1531531"/>
            <a:ext cx="576064" cy="338554"/>
          </a:xfrm>
          <a:prstGeom prst="rect">
            <a:avLst/>
          </a:prstGeom>
          <a:noFill/>
        </p:spPr>
        <p:txBody>
          <a:bodyPr wrap="square" rtlCol="0">
            <a:spAutoFit/>
          </a:bodyPr>
          <a:lstStyle/>
          <a:p>
            <a:pPr algn="ctr"/>
            <a:r>
              <a:rPr lang="en-US" sz="1600" dirty="0">
                <a:solidFill>
                  <a:schemeClr val="accent1"/>
                </a:solidFill>
              </a:rPr>
              <a:t>0 ..*</a:t>
            </a:r>
          </a:p>
        </p:txBody>
      </p:sp>
      <p:sp>
        <p:nvSpPr>
          <p:cNvPr id="22" name="TextBox 21">
            <a:extLst>
              <a:ext uri="{FF2B5EF4-FFF2-40B4-BE49-F238E27FC236}">
                <a16:creationId xmlns:a16="http://schemas.microsoft.com/office/drawing/2014/main" id="{81E7868B-0B36-CC01-15E7-FB775E9DCEEE}"/>
              </a:ext>
            </a:extLst>
          </p:cNvPr>
          <p:cNvSpPr txBox="1"/>
          <p:nvPr/>
        </p:nvSpPr>
        <p:spPr>
          <a:xfrm>
            <a:off x="2812914" y="1362254"/>
            <a:ext cx="1669628" cy="338554"/>
          </a:xfrm>
          <a:prstGeom prst="rect">
            <a:avLst/>
          </a:prstGeom>
          <a:noFill/>
        </p:spPr>
        <p:txBody>
          <a:bodyPr wrap="square" rtlCol="0">
            <a:spAutoFit/>
          </a:bodyPr>
          <a:lstStyle/>
          <a:p>
            <a:pPr algn="ctr"/>
            <a:r>
              <a:rPr lang="en-US" sz="1600" dirty="0" err="1">
                <a:solidFill>
                  <a:schemeClr val="accent1"/>
                </a:solidFill>
              </a:rPr>
              <a:t>hasTopConcept</a:t>
            </a:r>
            <a:endParaRPr lang="en-US" sz="1600" dirty="0">
              <a:solidFill>
                <a:schemeClr val="accent1"/>
              </a:solidFill>
            </a:endParaRPr>
          </a:p>
        </p:txBody>
      </p:sp>
      <p:sp>
        <p:nvSpPr>
          <p:cNvPr id="23" name="Speech Bubble: Rectangle 22">
            <a:extLst>
              <a:ext uri="{FF2B5EF4-FFF2-40B4-BE49-F238E27FC236}">
                <a16:creationId xmlns:a16="http://schemas.microsoft.com/office/drawing/2014/main" id="{210BE111-C996-3FCD-0B5A-076F6D8F56C1}"/>
              </a:ext>
            </a:extLst>
          </p:cNvPr>
          <p:cNvSpPr/>
          <p:nvPr/>
        </p:nvSpPr>
        <p:spPr>
          <a:xfrm>
            <a:off x="1946597" y="2978735"/>
            <a:ext cx="2461161" cy="1440724"/>
          </a:xfrm>
          <a:prstGeom prst="wedgeRectCallout">
            <a:avLst>
              <a:gd name="adj1" fmla="val 13963"/>
              <a:gd name="adj2" fmla="val -98664"/>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A concept refers to a concept scheme it belongs to. A concept can belong to zero or more concept schemes .</a:t>
            </a:r>
          </a:p>
        </p:txBody>
      </p:sp>
      <p:sp>
        <p:nvSpPr>
          <p:cNvPr id="24" name="Speech Bubble: Rectangle 23">
            <a:extLst>
              <a:ext uri="{FF2B5EF4-FFF2-40B4-BE49-F238E27FC236}">
                <a16:creationId xmlns:a16="http://schemas.microsoft.com/office/drawing/2014/main" id="{F866F97A-F410-38E2-2976-B0F008AB76FA}"/>
              </a:ext>
            </a:extLst>
          </p:cNvPr>
          <p:cNvSpPr/>
          <p:nvPr/>
        </p:nvSpPr>
        <p:spPr>
          <a:xfrm>
            <a:off x="7372553" y="1257154"/>
            <a:ext cx="4392488" cy="443654"/>
          </a:xfrm>
          <a:prstGeom prst="wedgeRectCallout">
            <a:avLst>
              <a:gd name="adj1" fmla="val -113156"/>
              <a:gd name="adj2" fmla="val 4456"/>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A concept scheme refers to its root concepts.</a:t>
            </a:r>
          </a:p>
        </p:txBody>
      </p:sp>
      <p:cxnSp>
        <p:nvCxnSpPr>
          <p:cNvPr id="25" name="Connector: Elbow 24">
            <a:extLst>
              <a:ext uri="{FF2B5EF4-FFF2-40B4-BE49-F238E27FC236}">
                <a16:creationId xmlns:a16="http://schemas.microsoft.com/office/drawing/2014/main" id="{377BAEE4-5323-BD84-4E10-9ADC79B916E4}"/>
              </a:ext>
            </a:extLst>
          </p:cNvPr>
          <p:cNvCxnSpPr>
            <a:cxnSpLocks/>
            <a:stCxn id="6" idx="2"/>
            <a:endCxn id="6" idx="3"/>
          </p:cNvCxnSpPr>
          <p:nvPr/>
        </p:nvCxnSpPr>
        <p:spPr>
          <a:xfrm rot="5400000" flipH="1" flipV="1">
            <a:off x="5925333" y="2572849"/>
            <a:ext cx="485350" cy="1008112"/>
          </a:xfrm>
          <a:prstGeom prst="bentConnector4">
            <a:avLst>
              <a:gd name="adj1" fmla="val -47100"/>
              <a:gd name="adj2" fmla="val 122676"/>
            </a:avLst>
          </a:prstGeom>
          <a:ln w="19050">
            <a:tailEnd type="triangle"/>
          </a:ln>
        </p:spPr>
        <p:style>
          <a:lnRef idx="1">
            <a:schemeClr val="accent6"/>
          </a:lnRef>
          <a:fillRef idx="0">
            <a:schemeClr val="accent6"/>
          </a:fillRef>
          <a:effectRef idx="0">
            <a:schemeClr val="accent6"/>
          </a:effectRef>
          <a:fontRef idx="minor">
            <a:schemeClr val="tx1"/>
          </a:fontRef>
        </p:style>
      </p:cxnSp>
      <p:sp>
        <p:nvSpPr>
          <p:cNvPr id="28" name="TextBox 27">
            <a:extLst>
              <a:ext uri="{FF2B5EF4-FFF2-40B4-BE49-F238E27FC236}">
                <a16:creationId xmlns:a16="http://schemas.microsoft.com/office/drawing/2014/main" id="{A82A0BFD-D768-CB0B-6D79-8C7D36851870}"/>
              </a:ext>
            </a:extLst>
          </p:cNvPr>
          <p:cNvSpPr txBox="1"/>
          <p:nvPr/>
        </p:nvSpPr>
        <p:spPr>
          <a:xfrm>
            <a:off x="6672064" y="2526425"/>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29" name="TextBox 28">
            <a:extLst>
              <a:ext uri="{FF2B5EF4-FFF2-40B4-BE49-F238E27FC236}">
                <a16:creationId xmlns:a16="http://schemas.microsoft.com/office/drawing/2014/main" id="{66EE121E-3ABE-00B6-0DE1-8D39D8CC0B5B}"/>
              </a:ext>
            </a:extLst>
          </p:cNvPr>
          <p:cNvSpPr txBox="1"/>
          <p:nvPr/>
        </p:nvSpPr>
        <p:spPr>
          <a:xfrm>
            <a:off x="5097106" y="3319580"/>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31" name="Speech Bubble: Rectangle 30">
            <a:extLst>
              <a:ext uri="{FF2B5EF4-FFF2-40B4-BE49-F238E27FC236}">
                <a16:creationId xmlns:a16="http://schemas.microsoft.com/office/drawing/2014/main" id="{9277B71D-8A35-E154-5D3F-DB044982429F}"/>
              </a:ext>
            </a:extLst>
          </p:cNvPr>
          <p:cNvSpPr/>
          <p:nvPr/>
        </p:nvSpPr>
        <p:spPr>
          <a:xfrm>
            <a:off x="7372553" y="1840851"/>
            <a:ext cx="4392488" cy="728025"/>
          </a:xfrm>
          <a:prstGeom prst="wedgeRectCallout">
            <a:avLst>
              <a:gd name="adj1" fmla="val -52635"/>
              <a:gd name="adj2" fmla="val 1706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The meaning of a concept is not defined just by labels but also by links to other concepts in the vocabulary.</a:t>
            </a:r>
          </a:p>
        </p:txBody>
      </p:sp>
      <p:sp>
        <p:nvSpPr>
          <p:cNvPr id="32" name="Rectangle 31">
            <a:extLst>
              <a:ext uri="{FF2B5EF4-FFF2-40B4-BE49-F238E27FC236}">
                <a16:creationId xmlns:a16="http://schemas.microsoft.com/office/drawing/2014/main" id="{87672868-A146-E364-C772-CA9582ED4181}"/>
              </a:ext>
            </a:extLst>
          </p:cNvPr>
          <p:cNvSpPr/>
          <p:nvPr/>
        </p:nvSpPr>
        <p:spPr>
          <a:xfrm>
            <a:off x="5385138" y="3633823"/>
            <a:ext cx="1966532"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semantic relation</a:t>
            </a:r>
          </a:p>
        </p:txBody>
      </p:sp>
      <p:sp>
        <p:nvSpPr>
          <p:cNvPr id="33" name="Rectangle 32">
            <a:extLst>
              <a:ext uri="{FF2B5EF4-FFF2-40B4-BE49-F238E27FC236}">
                <a16:creationId xmlns:a16="http://schemas.microsoft.com/office/drawing/2014/main" id="{A169FFEE-FA32-5C14-13A6-37F213B0C52F}"/>
              </a:ext>
            </a:extLst>
          </p:cNvPr>
          <p:cNvSpPr/>
          <p:nvPr/>
        </p:nvSpPr>
        <p:spPr>
          <a:xfrm>
            <a:off x="4675750" y="4402667"/>
            <a:ext cx="1336757"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4" name="Rectangle 33">
            <a:extLst>
              <a:ext uri="{FF2B5EF4-FFF2-40B4-BE49-F238E27FC236}">
                <a16:creationId xmlns:a16="http://schemas.microsoft.com/office/drawing/2014/main" id="{97275DD8-1C91-E1B7-02DE-2F303432407D}"/>
              </a:ext>
            </a:extLst>
          </p:cNvPr>
          <p:cNvSpPr/>
          <p:nvPr/>
        </p:nvSpPr>
        <p:spPr>
          <a:xfrm>
            <a:off x="6205715" y="4402667"/>
            <a:ext cx="1336757"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narrower</a:t>
            </a:r>
          </a:p>
        </p:txBody>
      </p:sp>
      <p:sp>
        <p:nvSpPr>
          <p:cNvPr id="35" name="Rectangle 34">
            <a:extLst>
              <a:ext uri="{FF2B5EF4-FFF2-40B4-BE49-F238E27FC236}">
                <a16:creationId xmlns:a16="http://schemas.microsoft.com/office/drawing/2014/main" id="{5915E53F-826D-BCF0-4920-720CAC2E7570}"/>
              </a:ext>
            </a:extLst>
          </p:cNvPr>
          <p:cNvSpPr/>
          <p:nvPr/>
        </p:nvSpPr>
        <p:spPr>
          <a:xfrm>
            <a:off x="7735680" y="4402666"/>
            <a:ext cx="1336757"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cxnSp>
        <p:nvCxnSpPr>
          <p:cNvPr id="36" name="Connector: Elbow 35">
            <a:extLst>
              <a:ext uri="{FF2B5EF4-FFF2-40B4-BE49-F238E27FC236}">
                <a16:creationId xmlns:a16="http://schemas.microsoft.com/office/drawing/2014/main" id="{E883E240-C846-FD1A-66BE-B6715906C049}"/>
              </a:ext>
            </a:extLst>
          </p:cNvPr>
          <p:cNvCxnSpPr>
            <a:cxnSpLocks/>
            <a:stCxn id="33" idx="0"/>
            <a:endCxn id="32" idx="2"/>
          </p:cNvCxnSpPr>
          <p:nvPr/>
        </p:nvCxnSpPr>
        <p:spPr>
          <a:xfrm rot="5400000" flipH="1" flipV="1">
            <a:off x="5651444" y="3685708"/>
            <a:ext cx="409645" cy="1024275"/>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39" name="Connector: Elbow 38">
            <a:extLst>
              <a:ext uri="{FF2B5EF4-FFF2-40B4-BE49-F238E27FC236}">
                <a16:creationId xmlns:a16="http://schemas.microsoft.com/office/drawing/2014/main" id="{2875D6BC-641A-A076-2829-0AB73578FDC4}"/>
              </a:ext>
            </a:extLst>
          </p:cNvPr>
          <p:cNvCxnSpPr>
            <a:cxnSpLocks/>
            <a:stCxn id="34" idx="0"/>
            <a:endCxn id="32" idx="2"/>
          </p:cNvCxnSpPr>
          <p:nvPr/>
        </p:nvCxnSpPr>
        <p:spPr>
          <a:xfrm rot="16200000" flipV="1">
            <a:off x="6416427" y="3945000"/>
            <a:ext cx="409645" cy="505690"/>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42" name="Connector: Elbow 41">
            <a:extLst>
              <a:ext uri="{FF2B5EF4-FFF2-40B4-BE49-F238E27FC236}">
                <a16:creationId xmlns:a16="http://schemas.microsoft.com/office/drawing/2014/main" id="{6D67ABD9-232D-D895-DB1F-2148CDAF27A1}"/>
              </a:ext>
            </a:extLst>
          </p:cNvPr>
          <p:cNvCxnSpPr>
            <a:cxnSpLocks/>
            <a:stCxn id="35" idx="0"/>
            <a:endCxn id="32" idx="2"/>
          </p:cNvCxnSpPr>
          <p:nvPr/>
        </p:nvCxnSpPr>
        <p:spPr>
          <a:xfrm rot="16200000" flipV="1">
            <a:off x="7181410" y="3180016"/>
            <a:ext cx="409644" cy="2035655"/>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sp>
        <p:nvSpPr>
          <p:cNvPr id="46" name="Isosceles Triangle 45">
            <a:extLst>
              <a:ext uri="{FF2B5EF4-FFF2-40B4-BE49-F238E27FC236}">
                <a16:creationId xmlns:a16="http://schemas.microsoft.com/office/drawing/2014/main" id="{310D1DE5-6BBA-3CFA-0FCD-2ED2104E9DF5}"/>
              </a:ext>
            </a:extLst>
          </p:cNvPr>
          <p:cNvSpPr/>
          <p:nvPr/>
        </p:nvSpPr>
        <p:spPr>
          <a:xfrm>
            <a:off x="6332400" y="4014685"/>
            <a:ext cx="72008" cy="457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peech Bubble: Rectangle 46">
            <a:extLst>
              <a:ext uri="{FF2B5EF4-FFF2-40B4-BE49-F238E27FC236}">
                <a16:creationId xmlns:a16="http://schemas.microsoft.com/office/drawing/2014/main" id="{04E7911B-F957-35D5-1F3D-9749B840D243}"/>
              </a:ext>
            </a:extLst>
          </p:cNvPr>
          <p:cNvSpPr/>
          <p:nvPr/>
        </p:nvSpPr>
        <p:spPr>
          <a:xfrm>
            <a:off x="4094750" y="5193331"/>
            <a:ext cx="3079840" cy="1222978"/>
          </a:xfrm>
          <a:prstGeom prst="wedgeRectCallout">
            <a:avLst>
              <a:gd name="adj1" fmla="val -15987"/>
              <a:gd name="adj2" fmla="val -803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Enables the representation of hierarchical links from a lower to higher (or more abstract) concept. E.g. part/whole, specific/generic, instance of.</a:t>
            </a:r>
          </a:p>
        </p:txBody>
      </p:sp>
      <p:sp>
        <p:nvSpPr>
          <p:cNvPr id="48" name="Speech Bubble: Rectangle 47">
            <a:extLst>
              <a:ext uri="{FF2B5EF4-FFF2-40B4-BE49-F238E27FC236}">
                <a16:creationId xmlns:a16="http://schemas.microsoft.com/office/drawing/2014/main" id="{1F378360-E512-68D0-1F68-CD60B3E3F4B4}"/>
              </a:ext>
            </a:extLst>
          </p:cNvPr>
          <p:cNvSpPr/>
          <p:nvPr/>
        </p:nvSpPr>
        <p:spPr>
          <a:xfrm>
            <a:off x="7291573" y="5193331"/>
            <a:ext cx="1440160" cy="1222978"/>
          </a:xfrm>
          <a:prstGeom prst="wedgeRectCallout">
            <a:avLst>
              <a:gd name="adj1" fmla="val -59188"/>
              <a:gd name="adj2" fmla="val -803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The same as broader but in the reversed direction.</a:t>
            </a:r>
          </a:p>
        </p:txBody>
      </p:sp>
      <p:sp>
        <p:nvSpPr>
          <p:cNvPr id="49" name="Speech Bubble: Rectangle 48">
            <a:extLst>
              <a:ext uri="{FF2B5EF4-FFF2-40B4-BE49-F238E27FC236}">
                <a16:creationId xmlns:a16="http://schemas.microsoft.com/office/drawing/2014/main" id="{D414DA62-0DC0-D13E-A586-292C643181E2}"/>
              </a:ext>
            </a:extLst>
          </p:cNvPr>
          <p:cNvSpPr/>
          <p:nvPr/>
        </p:nvSpPr>
        <p:spPr>
          <a:xfrm>
            <a:off x="8848717" y="5193331"/>
            <a:ext cx="1440160" cy="1222978"/>
          </a:xfrm>
          <a:prstGeom prst="wedgeRectCallout">
            <a:avLst>
              <a:gd name="adj1" fmla="val -59188"/>
              <a:gd name="adj2" fmla="val -803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Enables to represent associative relationships.</a:t>
            </a:r>
          </a:p>
        </p:txBody>
      </p:sp>
      <p:cxnSp>
        <p:nvCxnSpPr>
          <p:cNvPr id="54" name="Straight Arrow Connector 53">
            <a:extLst>
              <a:ext uri="{FF2B5EF4-FFF2-40B4-BE49-F238E27FC236}">
                <a16:creationId xmlns:a16="http://schemas.microsoft.com/office/drawing/2014/main" id="{AEAA4376-7FB6-8BE5-B6EE-8EE50D72BEEB}"/>
              </a:ext>
            </a:extLst>
          </p:cNvPr>
          <p:cNvCxnSpPr>
            <a:cxnSpLocks/>
            <a:stCxn id="4" idx="1"/>
            <a:endCxn id="10" idx="3"/>
          </p:cNvCxnSpPr>
          <p:nvPr/>
        </p:nvCxnSpPr>
        <p:spPr>
          <a:xfrm flipH="1" flipV="1">
            <a:off x="2723019" y="2129010"/>
            <a:ext cx="1932821" cy="3846"/>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85312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par>
                                <p:cTn id="52" presetID="10" presetClass="entr" presetSubtype="0" fill="hold" nodeType="with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fade">
                                      <p:cBhvr>
                                        <p:cTn id="57" dur="500"/>
                                        <p:tgtEl>
                                          <p:spTgt spid="2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500"/>
                                        <p:tgtEl>
                                          <p:spTgt spid="3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ntr" presetSubtype="0" fill="hold" nodeType="with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fade">
                                      <p:cBhvr>
                                        <p:cTn id="79" dur="500"/>
                                        <p:tgtEl>
                                          <p:spTgt spid="36"/>
                                        </p:tgtEl>
                                      </p:cBhvr>
                                    </p:animEffect>
                                  </p:childTnLst>
                                </p:cTn>
                              </p:par>
                              <p:par>
                                <p:cTn id="80" presetID="10" presetClass="entr" presetSubtype="0" fill="hold"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500"/>
                                        <p:tgtEl>
                                          <p:spTgt spid="39"/>
                                        </p:tgtEl>
                                      </p:cBhvr>
                                    </p:animEffect>
                                  </p:childTnLst>
                                </p:cTn>
                              </p:par>
                              <p:par>
                                <p:cTn id="83" presetID="10" presetClass="entr" presetSubtype="0" fill="hold" nodeType="withEffect">
                                  <p:stCondLst>
                                    <p:cond delay="0"/>
                                  </p:stCondLst>
                                  <p:childTnLst>
                                    <p:set>
                                      <p:cBhvr>
                                        <p:cTn id="84" dur="1" fill="hold">
                                          <p:stCondLst>
                                            <p:cond delay="0"/>
                                          </p:stCondLst>
                                        </p:cTn>
                                        <p:tgtEl>
                                          <p:spTgt spid="42"/>
                                        </p:tgtEl>
                                        <p:attrNameLst>
                                          <p:attrName>style.visibility</p:attrName>
                                        </p:attrNameLst>
                                      </p:cBhvr>
                                      <p:to>
                                        <p:strVal val="visible"/>
                                      </p:to>
                                    </p:set>
                                    <p:animEffect transition="in" filter="fade">
                                      <p:cBhvr>
                                        <p:cTn id="85" dur="500"/>
                                        <p:tgtEl>
                                          <p:spTgt spid="42"/>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fade">
                                      <p:cBhvr>
                                        <p:cTn id="93" dur="500"/>
                                        <p:tgtEl>
                                          <p:spTgt spid="4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48"/>
                                        </p:tgtEl>
                                        <p:attrNameLst>
                                          <p:attrName>style.visibility</p:attrName>
                                        </p:attrNameLst>
                                      </p:cBhvr>
                                      <p:to>
                                        <p:strVal val="visible"/>
                                      </p:to>
                                    </p:set>
                                    <p:animEffect transition="in" filter="fade">
                                      <p:cBhvr>
                                        <p:cTn id="98" dur="500"/>
                                        <p:tgtEl>
                                          <p:spTgt spid="4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49"/>
                                        </p:tgtEl>
                                        <p:attrNameLst>
                                          <p:attrName>style.visibility</p:attrName>
                                        </p:attrNameLst>
                                      </p:cBhvr>
                                      <p:to>
                                        <p:strVal val="visible"/>
                                      </p:to>
                                    </p:set>
                                    <p:animEffect transition="in" filter="fade">
                                      <p:cBhvr>
                                        <p:cTn id="103"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7" grpId="0"/>
      <p:bldP spid="18" grpId="0"/>
      <p:bldP spid="19" grpId="0"/>
      <p:bldP spid="20" grpId="0"/>
      <p:bldP spid="21" grpId="0"/>
      <p:bldP spid="22" grpId="0"/>
      <p:bldP spid="23" grpId="0" animBg="1"/>
      <p:bldP spid="24" grpId="0" animBg="1"/>
      <p:bldP spid="28" grpId="0"/>
      <p:bldP spid="29" grpId="0"/>
      <p:bldP spid="31" grpId="0" animBg="1"/>
      <p:bldP spid="32" grpId="0" animBg="1"/>
      <p:bldP spid="33" grpId="0" animBg="1"/>
      <p:bldP spid="34" grpId="0" animBg="1"/>
      <p:bldP spid="35" grpId="0" animBg="1"/>
      <p:bldP spid="46" grpId="0" animBg="1"/>
      <p:bldP spid="47" grpId="0" animBg="1"/>
      <p:bldP spid="48" grpId="0" animBg="1"/>
      <p:bldP spid="4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26162-D882-4872-E0AF-0C5C24A61035}"/>
              </a:ext>
            </a:extLst>
          </p:cNvPr>
          <p:cNvSpPr>
            <a:spLocks noGrp="1"/>
          </p:cNvSpPr>
          <p:nvPr>
            <p:ph type="title"/>
          </p:nvPr>
        </p:nvSpPr>
        <p:spPr/>
        <p:txBody>
          <a:bodyPr/>
          <a:lstStyle/>
          <a:p>
            <a:r>
              <a:rPr lang="en-US" dirty="0"/>
              <a:t>Title, description, and keywords ...</a:t>
            </a:r>
          </a:p>
        </p:txBody>
      </p:sp>
      <p:sp>
        <p:nvSpPr>
          <p:cNvPr id="5" name="Content Placeholder 4">
            <a:extLst>
              <a:ext uri="{FF2B5EF4-FFF2-40B4-BE49-F238E27FC236}">
                <a16:creationId xmlns:a16="http://schemas.microsoft.com/office/drawing/2014/main" id="{3E7F3B9E-4889-24F7-82B4-3287B7D8EF90}"/>
              </a:ext>
            </a:extLst>
          </p:cNvPr>
          <p:cNvSpPr>
            <a:spLocks noGrp="1"/>
          </p:cNvSpPr>
          <p:nvPr>
            <p:ph sz="half" idx="1"/>
          </p:nvPr>
        </p:nvSpPr>
        <p:spPr>
          <a:xfrm>
            <a:off x="335360" y="1260584"/>
            <a:ext cx="5699679" cy="2018912"/>
          </a:xfrm>
        </p:spPr>
        <p:txBody>
          <a:bodyPr/>
          <a:lstStyle/>
          <a:p>
            <a:pPr marL="0" indent="0">
              <a:buNone/>
            </a:pPr>
            <a:r>
              <a:rPr lang="en-US" dirty="0"/>
              <a:t>Titles and descriptions are unstructured textual characterizations of the meaning. E.g.</a:t>
            </a:r>
          </a:p>
          <a:p>
            <a:r>
              <a:rPr lang="en-US" dirty="0"/>
              <a:t>"Bus stops positions"</a:t>
            </a:r>
          </a:p>
          <a:p>
            <a:r>
              <a:rPr lang="en-US" dirty="0"/>
              <a:t>"Positioning data about all bus stops in the Gotham city."</a:t>
            </a:r>
          </a:p>
          <a:p>
            <a:pPr marL="0" indent="0">
              <a:buNone/>
            </a:pPr>
            <a:endParaRPr lang="en-US" dirty="0"/>
          </a:p>
          <a:p>
            <a:endParaRPr lang="en-US" dirty="0"/>
          </a:p>
        </p:txBody>
      </p:sp>
      <p:sp>
        <p:nvSpPr>
          <p:cNvPr id="6" name="Content Placeholder 5">
            <a:extLst>
              <a:ext uri="{FF2B5EF4-FFF2-40B4-BE49-F238E27FC236}">
                <a16:creationId xmlns:a16="http://schemas.microsoft.com/office/drawing/2014/main" id="{EFFE5614-E8B0-B9AD-955C-CD0F828676DE}"/>
              </a:ext>
            </a:extLst>
          </p:cNvPr>
          <p:cNvSpPr>
            <a:spLocks noGrp="1"/>
          </p:cNvSpPr>
          <p:nvPr>
            <p:ph sz="half" idx="2"/>
          </p:nvPr>
        </p:nvSpPr>
        <p:spPr>
          <a:xfrm>
            <a:off x="6217920" y="1260583"/>
            <a:ext cx="5566712" cy="1247247"/>
          </a:xfrm>
        </p:spPr>
        <p:txBody>
          <a:bodyPr/>
          <a:lstStyle/>
          <a:p>
            <a:pPr marL="0" indent="0">
              <a:buNone/>
            </a:pPr>
            <a:r>
              <a:rPr lang="en-US" dirty="0"/>
              <a:t>Keywords are free textual characterizations of the meaning structured to phrases.</a:t>
            </a:r>
          </a:p>
          <a:p>
            <a:r>
              <a:rPr lang="en-US" dirty="0"/>
              <a:t>...</a:t>
            </a:r>
          </a:p>
        </p:txBody>
      </p:sp>
      <p:sp>
        <p:nvSpPr>
          <p:cNvPr id="4" name="Slide Number Placeholder 3">
            <a:extLst>
              <a:ext uri="{FF2B5EF4-FFF2-40B4-BE49-F238E27FC236}">
                <a16:creationId xmlns:a16="http://schemas.microsoft.com/office/drawing/2014/main" id="{7E91B487-D296-001C-40E9-2155B3086145}"/>
              </a:ext>
            </a:extLst>
          </p:cNvPr>
          <p:cNvSpPr>
            <a:spLocks noGrp="1"/>
          </p:cNvSpPr>
          <p:nvPr>
            <p:ph type="sldNum" sz="quarter" idx="12"/>
          </p:nvPr>
        </p:nvSpPr>
        <p:spPr/>
        <p:txBody>
          <a:bodyPr/>
          <a:lstStyle/>
          <a:p>
            <a:fld id="{6113E31D-E2AB-40D1-8B51-AFA5AFEF393A}" type="slidenum">
              <a:rPr lang="en-US" smtClean="0"/>
              <a:t>3</a:t>
            </a:fld>
            <a:endParaRPr lang="en-US" dirty="0"/>
          </a:p>
        </p:txBody>
      </p:sp>
      <p:pic>
        <p:nvPicPr>
          <p:cNvPr id="2052" name="Picture 4">
            <a:extLst>
              <a:ext uri="{FF2B5EF4-FFF2-40B4-BE49-F238E27FC236}">
                <a16:creationId xmlns:a16="http://schemas.microsoft.com/office/drawing/2014/main" id="{0FD8F864-61E0-151D-FE7B-25941B16CF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3592" y="4797152"/>
            <a:ext cx="648160" cy="6431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11CD3DF8-1825-FCD8-4C5C-A24DE66688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7840" y="5594176"/>
            <a:ext cx="648160" cy="6431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8DD285A8-38F1-DF73-AC0C-57B1F70462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50" y="3742783"/>
            <a:ext cx="648160" cy="6431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13761BAC-E856-AD4C-87FB-5C9AEA284F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64323" y="4797152"/>
            <a:ext cx="648160" cy="64313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7C6C008-D953-E397-1020-E7EA3C5BAE92}"/>
              </a:ext>
            </a:extLst>
          </p:cNvPr>
          <p:cNvSpPr txBox="1"/>
          <p:nvPr/>
        </p:nvSpPr>
        <p:spPr>
          <a:xfrm>
            <a:off x="839416" y="3498940"/>
            <a:ext cx="1681935" cy="369332"/>
          </a:xfrm>
          <a:prstGeom prst="rect">
            <a:avLst/>
          </a:prstGeom>
          <a:noFill/>
        </p:spPr>
        <p:txBody>
          <a:bodyPr wrap="none" rtlCol="0">
            <a:spAutoFit/>
          </a:bodyPr>
          <a:lstStyle/>
          <a:p>
            <a:r>
              <a:rPr lang="en-US" dirty="0"/>
              <a:t>public transport</a:t>
            </a:r>
          </a:p>
        </p:txBody>
      </p:sp>
      <p:sp>
        <p:nvSpPr>
          <p:cNvPr id="14" name="TextBox 13">
            <a:extLst>
              <a:ext uri="{FF2B5EF4-FFF2-40B4-BE49-F238E27FC236}">
                <a16:creationId xmlns:a16="http://schemas.microsoft.com/office/drawing/2014/main" id="{0A4A6706-998B-751D-AFB3-95CD2AC53B19}"/>
              </a:ext>
            </a:extLst>
          </p:cNvPr>
          <p:cNvSpPr txBox="1"/>
          <p:nvPr/>
        </p:nvSpPr>
        <p:spPr>
          <a:xfrm>
            <a:off x="479376" y="4277885"/>
            <a:ext cx="976549" cy="369332"/>
          </a:xfrm>
          <a:prstGeom prst="rect">
            <a:avLst/>
          </a:prstGeom>
          <a:noFill/>
        </p:spPr>
        <p:txBody>
          <a:bodyPr wrap="none" rtlCol="0">
            <a:spAutoFit/>
          </a:bodyPr>
          <a:lstStyle/>
          <a:p>
            <a:r>
              <a:rPr lang="en-US" dirty="0"/>
              <a:t>bus stop</a:t>
            </a:r>
          </a:p>
        </p:txBody>
      </p:sp>
      <p:sp>
        <p:nvSpPr>
          <p:cNvPr id="15" name="TextBox 14">
            <a:extLst>
              <a:ext uri="{FF2B5EF4-FFF2-40B4-BE49-F238E27FC236}">
                <a16:creationId xmlns:a16="http://schemas.microsoft.com/office/drawing/2014/main" id="{30E594C7-DEEC-76B0-F62A-7616B83C6158}"/>
              </a:ext>
            </a:extLst>
          </p:cNvPr>
          <p:cNvSpPr txBox="1"/>
          <p:nvPr/>
        </p:nvSpPr>
        <p:spPr>
          <a:xfrm>
            <a:off x="10344472" y="3904531"/>
            <a:ext cx="665567" cy="369332"/>
          </a:xfrm>
          <a:prstGeom prst="rect">
            <a:avLst/>
          </a:prstGeom>
          <a:noFill/>
        </p:spPr>
        <p:txBody>
          <a:bodyPr wrap="none" rtlCol="0">
            <a:spAutoFit/>
          </a:bodyPr>
          <a:lstStyle/>
          <a:p>
            <a:r>
              <a:rPr lang="en-US" dirty="0"/>
              <a:t>JSON</a:t>
            </a:r>
          </a:p>
        </p:txBody>
      </p:sp>
      <p:sp>
        <p:nvSpPr>
          <p:cNvPr id="16" name="TextBox 15">
            <a:extLst>
              <a:ext uri="{FF2B5EF4-FFF2-40B4-BE49-F238E27FC236}">
                <a16:creationId xmlns:a16="http://schemas.microsoft.com/office/drawing/2014/main" id="{2C9C2609-6419-D126-92E0-EAB7DFAA055D}"/>
              </a:ext>
            </a:extLst>
          </p:cNvPr>
          <p:cNvSpPr txBox="1"/>
          <p:nvPr/>
        </p:nvSpPr>
        <p:spPr>
          <a:xfrm>
            <a:off x="3033552" y="3539979"/>
            <a:ext cx="946093" cy="369332"/>
          </a:xfrm>
          <a:prstGeom prst="rect">
            <a:avLst/>
          </a:prstGeom>
          <a:noFill/>
        </p:spPr>
        <p:txBody>
          <a:bodyPr wrap="none" rtlCol="0">
            <a:spAutoFit/>
          </a:bodyPr>
          <a:lstStyle/>
          <a:p>
            <a:r>
              <a:rPr lang="en-US" dirty="0"/>
              <a:t>Gotham</a:t>
            </a:r>
          </a:p>
        </p:txBody>
      </p:sp>
      <p:sp>
        <p:nvSpPr>
          <p:cNvPr id="17" name="TextBox 16">
            <a:extLst>
              <a:ext uri="{FF2B5EF4-FFF2-40B4-BE49-F238E27FC236}">
                <a16:creationId xmlns:a16="http://schemas.microsoft.com/office/drawing/2014/main" id="{A15751CA-68EF-B93A-8FF7-5E4EC1C8D504}"/>
              </a:ext>
            </a:extLst>
          </p:cNvPr>
          <p:cNvSpPr txBox="1"/>
          <p:nvPr/>
        </p:nvSpPr>
        <p:spPr>
          <a:xfrm>
            <a:off x="3791085" y="4262734"/>
            <a:ext cx="944489" cy="369332"/>
          </a:xfrm>
          <a:prstGeom prst="rect">
            <a:avLst/>
          </a:prstGeom>
          <a:noFill/>
        </p:spPr>
        <p:txBody>
          <a:bodyPr wrap="none" rtlCol="0">
            <a:spAutoFit/>
          </a:bodyPr>
          <a:lstStyle/>
          <a:p>
            <a:r>
              <a:rPr lang="en-US" dirty="0"/>
              <a:t>position</a:t>
            </a:r>
          </a:p>
        </p:txBody>
      </p:sp>
      <p:sp>
        <p:nvSpPr>
          <p:cNvPr id="18" name="TextBox 17">
            <a:extLst>
              <a:ext uri="{FF2B5EF4-FFF2-40B4-BE49-F238E27FC236}">
                <a16:creationId xmlns:a16="http://schemas.microsoft.com/office/drawing/2014/main" id="{3CE9EFE8-F62C-AB5B-E21A-0A7BBAA24946}"/>
              </a:ext>
            </a:extLst>
          </p:cNvPr>
          <p:cNvSpPr txBox="1"/>
          <p:nvPr/>
        </p:nvSpPr>
        <p:spPr>
          <a:xfrm>
            <a:off x="8647507" y="5842353"/>
            <a:ext cx="3393930" cy="369332"/>
          </a:xfrm>
          <a:prstGeom prst="rect">
            <a:avLst/>
          </a:prstGeom>
          <a:noFill/>
        </p:spPr>
        <p:txBody>
          <a:bodyPr wrap="square" rtlCol="0">
            <a:spAutoFit/>
          </a:bodyPr>
          <a:lstStyle/>
          <a:p>
            <a:r>
              <a:rPr lang="en-US" dirty="0"/>
              <a:t>vehicle traffic information system</a:t>
            </a:r>
          </a:p>
        </p:txBody>
      </p:sp>
      <p:sp>
        <p:nvSpPr>
          <p:cNvPr id="19" name="TextBox 18">
            <a:extLst>
              <a:ext uri="{FF2B5EF4-FFF2-40B4-BE49-F238E27FC236}">
                <a16:creationId xmlns:a16="http://schemas.microsoft.com/office/drawing/2014/main" id="{3554D5DE-DE45-A73B-FC35-7116D2D6B4C5}"/>
              </a:ext>
            </a:extLst>
          </p:cNvPr>
          <p:cNvSpPr txBox="1"/>
          <p:nvPr/>
        </p:nvSpPr>
        <p:spPr>
          <a:xfrm>
            <a:off x="6744072" y="3031119"/>
            <a:ext cx="1065163" cy="369332"/>
          </a:xfrm>
          <a:prstGeom prst="rect">
            <a:avLst/>
          </a:prstGeom>
          <a:noFill/>
        </p:spPr>
        <p:txBody>
          <a:bodyPr wrap="none" rtlCol="0">
            <a:spAutoFit/>
          </a:bodyPr>
          <a:lstStyle/>
          <a:p>
            <a:r>
              <a:rPr lang="en-US" dirty="0"/>
              <a:t>bus stops</a:t>
            </a:r>
          </a:p>
        </p:txBody>
      </p:sp>
      <p:sp>
        <p:nvSpPr>
          <p:cNvPr id="20" name="TextBox 19">
            <a:extLst>
              <a:ext uri="{FF2B5EF4-FFF2-40B4-BE49-F238E27FC236}">
                <a16:creationId xmlns:a16="http://schemas.microsoft.com/office/drawing/2014/main" id="{9718FFE7-37DB-00D5-F70C-848AF3398A09}"/>
              </a:ext>
            </a:extLst>
          </p:cNvPr>
          <p:cNvSpPr txBox="1"/>
          <p:nvPr/>
        </p:nvSpPr>
        <p:spPr>
          <a:xfrm>
            <a:off x="8334047" y="3209910"/>
            <a:ext cx="1210460" cy="369332"/>
          </a:xfrm>
          <a:prstGeom prst="rect">
            <a:avLst/>
          </a:prstGeom>
          <a:noFill/>
        </p:spPr>
        <p:txBody>
          <a:bodyPr wrap="none" rtlCol="0">
            <a:spAutoFit/>
          </a:bodyPr>
          <a:lstStyle/>
          <a:p>
            <a:r>
              <a:rPr lang="en-US" dirty="0"/>
              <a:t>Metropolis</a:t>
            </a:r>
          </a:p>
        </p:txBody>
      </p:sp>
      <p:sp>
        <p:nvSpPr>
          <p:cNvPr id="21" name="TextBox 20">
            <a:extLst>
              <a:ext uri="{FF2B5EF4-FFF2-40B4-BE49-F238E27FC236}">
                <a16:creationId xmlns:a16="http://schemas.microsoft.com/office/drawing/2014/main" id="{D8968816-7EB6-C8F9-58DA-50144D5F4E8F}"/>
              </a:ext>
            </a:extLst>
          </p:cNvPr>
          <p:cNvSpPr txBox="1"/>
          <p:nvPr/>
        </p:nvSpPr>
        <p:spPr>
          <a:xfrm>
            <a:off x="5591944" y="4725144"/>
            <a:ext cx="723275" cy="369332"/>
          </a:xfrm>
          <a:prstGeom prst="rect">
            <a:avLst/>
          </a:prstGeom>
          <a:noFill/>
        </p:spPr>
        <p:txBody>
          <a:bodyPr wrap="none" rtlCol="0">
            <a:spAutoFit/>
          </a:bodyPr>
          <a:lstStyle/>
          <a:p>
            <a:r>
              <a:rPr lang="en-US" dirty="0"/>
              <a:t>buses</a:t>
            </a:r>
          </a:p>
        </p:txBody>
      </p:sp>
      <p:sp>
        <p:nvSpPr>
          <p:cNvPr id="22" name="TextBox 21">
            <a:extLst>
              <a:ext uri="{FF2B5EF4-FFF2-40B4-BE49-F238E27FC236}">
                <a16:creationId xmlns:a16="http://schemas.microsoft.com/office/drawing/2014/main" id="{EB2C0A7B-9FE1-1F1F-8BFF-D5BEECBEFC92}"/>
              </a:ext>
            </a:extLst>
          </p:cNvPr>
          <p:cNvSpPr txBox="1"/>
          <p:nvPr/>
        </p:nvSpPr>
        <p:spPr>
          <a:xfrm>
            <a:off x="4373936" y="4869160"/>
            <a:ext cx="917752" cy="369332"/>
          </a:xfrm>
          <a:prstGeom prst="rect">
            <a:avLst/>
          </a:prstGeom>
          <a:noFill/>
        </p:spPr>
        <p:txBody>
          <a:bodyPr wrap="none" rtlCol="0">
            <a:spAutoFit/>
          </a:bodyPr>
          <a:lstStyle/>
          <a:p>
            <a:r>
              <a:rPr lang="en-US" dirty="0"/>
              <a:t>stations</a:t>
            </a:r>
          </a:p>
        </p:txBody>
      </p:sp>
      <p:sp>
        <p:nvSpPr>
          <p:cNvPr id="23" name="TextBox 22">
            <a:extLst>
              <a:ext uri="{FF2B5EF4-FFF2-40B4-BE49-F238E27FC236}">
                <a16:creationId xmlns:a16="http://schemas.microsoft.com/office/drawing/2014/main" id="{7C001EB0-B7CC-CBE0-CE44-75E121E54FC4}"/>
              </a:ext>
            </a:extLst>
          </p:cNvPr>
          <p:cNvSpPr txBox="1"/>
          <p:nvPr/>
        </p:nvSpPr>
        <p:spPr>
          <a:xfrm>
            <a:off x="6676558" y="5085184"/>
            <a:ext cx="601447" cy="369332"/>
          </a:xfrm>
          <a:prstGeom prst="rect">
            <a:avLst/>
          </a:prstGeom>
          <a:noFill/>
        </p:spPr>
        <p:txBody>
          <a:bodyPr wrap="none" rtlCol="0">
            <a:spAutoFit/>
          </a:bodyPr>
          <a:lstStyle/>
          <a:p>
            <a:r>
              <a:rPr lang="en-US" dirty="0"/>
              <a:t>map</a:t>
            </a:r>
          </a:p>
        </p:txBody>
      </p:sp>
      <p:cxnSp>
        <p:nvCxnSpPr>
          <p:cNvPr id="25" name="Connector: Curved 24">
            <a:extLst>
              <a:ext uri="{FF2B5EF4-FFF2-40B4-BE49-F238E27FC236}">
                <a16:creationId xmlns:a16="http://schemas.microsoft.com/office/drawing/2014/main" id="{D70D0746-8CD3-3138-F560-F1C8BB34A00D}"/>
              </a:ext>
            </a:extLst>
          </p:cNvPr>
          <p:cNvCxnSpPr>
            <a:stCxn id="13" idx="2"/>
            <a:endCxn id="2052" idx="0"/>
          </p:cNvCxnSpPr>
          <p:nvPr/>
        </p:nvCxnSpPr>
        <p:spPr>
          <a:xfrm rot="16200000" flipH="1">
            <a:off x="1749588" y="3799068"/>
            <a:ext cx="928880" cy="1067288"/>
          </a:xfrm>
          <a:prstGeom prst="curvedConnector3">
            <a:avLst/>
          </a:prstGeom>
        </p:spPr>
        <p:style>
          <a:lnRef idx="1">
            <a:schemeClr val="dk1"/>
          </a:lnRef>
          <a:fillRef idx="0">
            <a:schemeClr val="dk1"/>
          </a:fillRef>
          <a:effectRef idx="0">
            <a:schemeClr val="dk1"/>
          </a:effectRef>
          <a:fontRef idx="minor">
            <a:schemeClr val="tx1"/>
          </a:fontRef>
        </p:style>
      </p:cxnSp>
      <p:cxnSp>
        <p:nvCxnSpPr>
          <p:cNvPr id="26" name="Connector: Curved 25">
            <a:extLst>
              <a:ext uri="{FF2B5EF4-FFF2-40B4-BE49-F238E27FC236}">
                <a16:creationId xmlns:a16="http://schemas.microsoft.com/office/drawing/2014/main" id="{8CB7A5A4-BEFA-05D8-7EC6-E7D789CE9FB7}"/>
              </a:ext>
            </a:extLst>
          </p:cNvPr>
          <p:cNvCxnSpPr>
            <a:cxnSpLocks/>
            <a:stCxn id="14" idx="2"/>
            <a:endCxn id="2052" idx="0"/>
          </p:cNvCxnSpPr>
          <p:nvPr/>
        </p:nvCxnSpPr>
        <p:spPr>
          <a:xfrm rot="16200000" flipH="1">
            <a:off x="1782694" y="3832173"/>
            <a:ext cx="149935" cy="1780021"/>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29" name="Connector: Curved 28">
            <a:extLst>
              <a:ext uri="{FF2B5EF4-FFF2-40B4-BE49-F238E27FC236}">
                <a16:creationId xmlns:a16="http://schemas.microsoft.com/office/drawing/2014/main" id="{4597E097-4CA6-C2D6-BB46-77E4DB7297DE}"/>
              </a:ext>
            </a:extLst>
          </p:cNvPr>
          <p:cNvCxnSpPr>
            <a:cxnSpLocks/>
            <a:stCxn id="16" idx="2"/>
            <a:endCxn id="2052" idx="0"/>
          </p:cNvCxnSpPr>
          <p:nvPr/>
        </p:nvCxnSpPr>
        <p:spPr>
          <a:xfrm rot="5400000">
            <a:off x="2683216" y="3973768"/>
            <a:ext cx="887841" cy="758927"/>
          </a:xfrm>
          <a:prstGeom prst="curvedConnector3">
            <a:avLst/>
          </a:prstGeom>
        </p:spPr>
        <p:style>
          <a:lnRef idx="1">
            <a:schemeClr val="dk1"/>
          </a:lnRef>
          <a:fillRef idx="0">
            <a:schemeClr val="dk1"/>
          </a:fillRef>
          <a:effectRef idx="0">
            <a:schemeClr val="dk1"/>
          </a:effectRef>
          <a:fontRef idx="minor">
            <a:schemeClr val="tx1"/>
          </a:fontRef>
        </p:style>
      </p:cxnSp>
      <p:cxnSp>
        <p:nvCxnSpPr>
          <p:cNvPr id="33" name="Connector: Curved 32">
            <a:extLst>
              <a:ext uri="{FF2B5EF4-FFF2-40B4-BE49-F238E27FC236}">
                <a16:creationId xmlns:a16="http://schemas.microsoft.com/office/drawing/2014/main" id="{751B523E-5C58-C70B-769B-86BFE87386C1}"/>
              </a:ext>
            </a:extLst>
          </p:cNvPr>
          <p:cNvCxnSpPr>
            <a:cxnSpLocks/>
            <a:stCxn id="17" idx="1"/>
            <a:endCxn id="2052" idx="0"/>
          </p:cNvCxnSpPr>
          <p:nvPr/>
        </p:nvCxnSpPr>
        <p:spPr>
          <a:xfrm rot="10800000" flipV="1">
            <a:off x="2747673" y="4447400"/>
            <a:ext cx="1043413" cy="349752"/>
          </a:xfrm>
          <a:prstGeom prst="curvedConnector2">
            <a:avLst/>
          </a:prstGeom>
        </p:spPr>
        <p:style>
          <a:lnRef idx="1">
            <a:schemeClr val="dk1"/>
          </a:lnRef>
          <a:fillRef idx="0">
            <a:schemeClr val="dk1"/>
          </a:fillRef>
          <a:effectRef idx="0">
            <a:schemeClr val="dk1"/>
          </a:effectRef>
          <a:fontRef idx="minor">
            <a:schemeClr val="tx1"/>
          </a:fontRef>
        </p:style>
      </p:cxnSp>
      <p:cxnSp>
        <p:nvCxnSpPr>
          <p:cNvPr id="36" name="Connector: Curved 35">
            <a:extLst>
              <a:ext uri="{FF2B5EF4-FFF2-40B4-BE49-F238E27FC236}">
                <a16:creationId xmlns:a16="http://schemas.microsoft.com/office/drawing/2014/main" id="{52A2D86F-56D7-C5EF-5254-9BBFC14926C8}"/>
              </a:ext>
            </a:extLst>
          </p:cNvPr>
          <p:cNvCxnSpPr>
            <a:cxnSpLocks/>
            <a:stCxn id="19" idx="2"/>
            <a:endCxn id="9" idx="0"/>
          </p:cNvCxnSpPr>
          <p:nvPr/>
        </p:nvCxnSpPr>
        <p:spPr>
          <a:xfrm rot="16200000" flipH="1">
            <a:off x="7343976" y="3333129"/>
            <a:ext cx="342332" cy="476976"/>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39" name="Connector: Curved 38">
            <a:extLst>
              <a:ext uri="{FF2B5EF4-FFF2-40B4-BE49-F238E27FC236}">
                <a16:creationId xmlns:a16="http://schemas.microsoft.com/office/drawing/2014/main" id="{92AE29F9-25D9-1768-D909-651E1A37A669}"/>
              </a:ext>
            </a:extLst>
          </p:cNvPr>
          <p:cNvCxnSpPr>
            <a:cxnSpLocks/>
            <a:stCxn id="20" idx="2"/>
            <a:endCxn id="9" idx="0"/>
          </p:cNvCxnSpPr>
          <p:nvPr/>
        </p:nvCxnSpPr>
        <p:spPr>
          <a:xfrm rot="5400000">
            <a:off x="8264684" y="3068189"/>
            <a:ext cx="163541" cy="1185647"/>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2" name="Connector: Curved 41">
            <a:extLst>
              <a:ext uri="{FF2B5EF4-FFF2-40B4-BE49-F238E27FC236}">
                <a16:creationId xmlns:a16="http://schemas.microsoft.com/office/drawing/2014/main" id="{178F8199-A9A7-51EA-AA8A-3082C262D50F}"/>
              </a:ext>
            </a:extLst>
          </p:cNvPr>
          <p:cNvCxnSpPr>
            <a:cxnSpLocks/>
            <a:stCxn id="15" idx="2"/>
            <a:endCxn id="10" idx="0"/>
          </p:cNvCxnSpPr>
          <p:nvPr/>
        </p:nvCxnSpPr>
        <p:spPr>
          <a:xfrm rot="16200000" flipH="1">
            <a:off x="10521185" y="4429933"/>
            <a:ext cx="523289" cy="211147"/>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5" name="Connector: Curved 44">
            <a:extLst>
              <a:ext uri="{FF2B5EF4-FFF2-40B4-BE49-F238E27FC236}">
                <a16:creationId xmlns:a16="http://schemas.microsoft.com/office/drawing/2014/main" id="{21AB578B-E8FF-35B9-66F3-F77153972E06}"/>
              </a:ext>
            </a:extLst>
          </p:cNvPr>
          <p:cNvCxnSpPr>
            <a:cxnSpLocks/>
            <a:stCxn id="10" idx="0"/>
            <a:endCxn id="18" idx="0"/>
          </p:cNvCxnSpPr>
          <p:nvPr/>
        </p:nvCxnSpPr>
        <p:spPr>
          <a:xfrm rot="16200000" flipH="1" flipV="1">
            <a:off x="10093837" y="5047786"/>
            <a:ext cx="1045201" cy="543931"/>
          </a:xfrm>
          <a:prstGeom prst="curvedConnector3">
            <a:avLst>
              <a:gd name="adj1" fmla="val -21871"/>
            </a:avLst>
          </a:prstGeom>
        </p:spPr>
        <p:style>
          <a:lnRef idx="1">
            <a:schemeClr val="dk1"/>
          </a:lnRef>
          <a:fillRef idx="0">
            <a:schemeClr val="dk1"/>
          </a:fillRef>
          <a:effectRef idx="0">
            <a:schemeClr val="dk1"/>
          </a:effectRef>
          <a:fontRef idx="minor">
            <a:schemeClr val="tx1"/>
          </a:fontRef>
        </p:style>
      </p:cxnSp>
      <p:cxnSp>
        <p:nvCxnSpPr>
          <p:cNvPr id="49" name="Connector: Curved 48">
            <a:extLst>
              <a:ext uri="{FF2B5EF4-FFF2-40B4-BE49-F238E27FC236}">
                <a16:creationId xmlns:a16="http://schemas.microsoft.com/office/drawing/2014/main" id="{4E1D3E8A-C5E1-33C2-5D78-F11579094FE0}"/>
              </a:ext>
            </a:extLst>
          </p:cNvPr>
          <p:cNvCxnSpPr>
            <a:cxnSpLocks/>
            <a:stCxn id="21" idx="2"/>
            <a:endCxn id="8" idx="0"/>
          </p:cNvCxnSpPr>
          <p:nvPr/>
        </p:nvCxnSpPr>
        <p:spPr>
          <a:xfrm rot="5400000">
            <a:off x="5612901" y="5253495"/>
            <a:ext cx="499700" cy="181662"/>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53" name="Connector: Curved 52">
            <a:extLst>
              <a:ext uri="{FF2B5EF4-FFF2-40B4-BE49-F238E27FC236}">
                <a16:creationId xmlns:a16="http://schemas.microsoft.com/office/drawing/2014/main" id="{8096B8F0-F9CF-38C7-0B42-D296F96C94EE}"/>
              </a:ext>
            </a:extLst>
          </p:cNvPr>
          <p:cNvCxnSpPr>
            <a:cxnSpLocks/>
            <a:stCxn id="23" idx="1"/>
            <a:endCxn id="8" idx="0"/>
          </p:cNvCxnSpPr>
          <p:nvPr/>
        </p:nvCxnSpPr>
        <p:spPr>
          <a:xfrm rot="10800000" flipV="1">
            <a:off x="5771920" y="5269850"/>
            <a:ext cx="904638" cy="324326"/>
          </a:xfrm>
          <a:prstGeom prst="curvedConnector2">
            <a:avLst/>
          </a:prstGeom>
        </p:spPr>
        <p:style>
          <a:lnRef idx="1">
            <a:schemeClr val="dk1"/>
          </a:lnRef>
          <a:fillRef idx="0">
            <a:schemeClr val="dk1"/>
          </a:fillRef>
          <a:effectRef idx="0">
            <a:schemeClr val="dk1"/>
          </a:effectRef>
          <a:fontRef idx="minor">
            <a:schemeClr val="tx1"/>
          </a:fontRef>
        </p:style>
      </p:cxnSp>
      <p:cxnSp>
        <p:nvCxnSpPr>
          <p:cNvPr id="56" name="Connector: Curved 55">
            <a:extLst>
              <a:ext uri="{FF2B5EF4-FFF2-40B4-BE49-F238E27FC236}">
                <a16:creationId xmlns:a16="http://schemas.microsoft.com/office/drawing/2014/main" id="{D2034F80-C95E-B93C-3FC1-A19BFFF16F25}"/>
              </a:ext>
            </a:extLst>
          </p:cNvPr>
          <p:cNvCxnSpPr>
            <a:cxnSpLocks/>
            <a:stCxn id="8" idx="0"/>
            <a:endCxn id="22" idx="2"/>
          </p:cNvCxnSpPr>
          <p:nvPr/>
        </p:nvCxnSpPr>
        <p:spPr>
          <a:xfrm rot="16200000" flipV="1">
            <a:off x="5124524" y="4946780"/>
            <a:ext cx="355684" cy="939108"/>
          </a:xfrm>
          <a:prstGeom prst="curvedConnector3">
            <a:avLst>
              <a:gd name="adj1" fmla="val 50000"/>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9423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par>
                                <p:cTn id="46" presetID="10" presetClass="entr" presetSubtype="0" fill="hold" nodeType="withEffect">
                                  <p:stCondLst>
                                    <p:cond delay="0"/>
                                  </p:stCondLst>
                                  <p:childTnLst>
                                    <p:set>
                                      <p:cBhvr>
                                        <p:cTn id="47" dur="1" fill="hold">
                                          <p:stCondLst>
                                            <p:cond delay="0"/>
                                          </p:stCondLst>
                                        </p:cTn>
                                        <p:tgtEl>
                                          <p:spTgt spid="49"/>
                                        </p:tgtEl>
                                        <p:attrNameLst>
                                          <p:attrName>style.visibility</p:attrName>
                                        </p:attrNameLst>
                                      </p:cBhvr>
                                      <p:to>
                                        <p:strVal val="visible"/>
                                      </p:to>
                                    </p:set>
                                    <p:animEffect transition="in" filter="fade">
                                      <p:cBhvr>
                                        <p:cTn id="48" dur="500"/>
                                        <p:tgtEl>
                                          <p:spTgt spid="49"/>
                                        </p:tgtEl>
                                      </p:cBhvr>
                                    </p:animEffect>
                                  </p:childTnLst>
                                </p:cTn>
                              </p:par>
                              <p:par>
                                <p:cTn id="49" presetID="10" presetClass="entr" presetSubtype="0"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500"/>
                                        <p:tgtEl>
                                          <p:spTgt spid="53"/>
                                        </p:tgtEl>
                                      </p:cBhvr>
                                    </p:animEffect>
                                  </p:childTnLst>
                                </p:cTn>
                              </p:par>
                              <p:par>
                                <p:cTn id="52" presetID="10" presetClass="entr" presetSubtype="0" fill="hold" nodeType="with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fade">
                                      <p:cBhvr>
                                        <p:cTn id="54" dur="500"/>
                                        <p:tgtEl>
                                          <p:spTgt spid="5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500"/>
                                        <p:tgtEl>
                                          <p:spTgt spid="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par>
                                <p:cTn id="63" presetID="10" presetClass="entr" presetSubtype="0" fill="hold" nodeType="withEffect">
                                  <p:stCondLst>
                                    <p:cond delay="0"/>
                                  </p:stCondLst>
                                  <p:childTnLst>
                                    <p:set>
                                      <p:cBhvr>
                                        <p:cTn id="64" dur="1" fill="hold">
                                          <p:stCondLst>
                                            <p:cond delay="0"/>
                                          </p:stCondLst>
                                        </p:cTn>
                                        <p:tgtEl>
                                          <p:spTgt spid="36"/>
                                        </p:tgtEl>
                                        <p:attrNameLst>
                                          <p:attrName>style.visibility</p:attrName>
                                        </p:attrNameLst>
                                      </p:cBhvr>
                                      <p:to>
                                        <p:strVal val="visible"/>
                                      </p:to>
                                    </p:set>
                                    <p:animEffect transition="in" filter="fade">
                                      <p:cBhvr>
                                        <p:cTn id="65" dur="500"/>
                                        <p:tgtEl>
                                          <p:spTgt spid="36"/>
                                        </p:tgtEl>
                                      </p:cBhvr>
                                    </p:animEffect>
                                  </p:childTnLst>
                                </p:cTn>
                              </p:par>
                              <p:par>
                                <p:cTn id="66" presetID="10" presetClass="entr" presetSubtype="0" fill="hold" nodeType="with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500"/>
                                        <p:tgtEl>
                                          <p:spTgt spid="3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500"/>
                                        <p:tgtEl>
                                          <p:spTgt spid="20"/>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500"/>
                                        <p:tgtEl>
                                          <p:spTgt spid="10"/>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fade">
                                      <p:cBhvr>
                                        <p:cTn id="79" dur="500"/>
                                        <p:tgtEl>
                                          <p:spTgt spid="15"/>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par>
                                <p:cTn id="83" presetID="10" presetClass="entr" presetSubtype="0" fill="hold" nodeType="withEffect">
                                  <p:stCondLst>
                                    <p:cond delay="0"/>
                                  </p:stCondLst>
                                  <p:childTnLst>
                                    <p:set>
                                      <p:cBhvr>
                                        <p:cTn id="84" dur="1" fill="hold">
                                          <p:stCondLst>
                                            <p:cond delay="0"/>
                                          </p:stCondLst>
                                        </p:cTn>
                                        <p:tgtEl>
                                          <p:spTgt spid="42"/>
                                        </p:tgtEl>
                                        <p:attrNameLst>
                                          <p:attrName>style.visibility</p:attrName>
                                        </p:attrNameLst>
                                      </p:cBhvr>
                                      <p:to>
                                        <p:strVal val="visible"/>
                                      </p:to>
                                    </p:set>
                                    <p:animEffect transition="in" filter="fade">
                                      <p:cBhvr>
                                        <p:cTn id="85" dur="500"/>
                                        <p:tgtEl>
                                          <p:spTgt spid="42"/>
                                        </p:tgtEl>
                                      </p:cBhvr>
                                    </p:animEffect>
                                  </p:childTnLst>
                                </p:cTn>
                              </p:par>
                              <p:par>
                                <p:cTn id="86" presetID="10" presetClass="entr" presetSubtype="0" fill="hold" nodeType="withEffect">
                                  <p:stCondLst>
                                    <p:cond delay="0"/>
                                  </p:stCondLst>
                                  <p:childTnLst>
                                    <p:set>
                                      <p:cBhvr>
                                        <p:cTn id="87" dur="1" fill="hold">
                                          <p:stCondLst>
                                            <p:cond delay="0"/>
                                          </p:stCondLst>
                                        </p:cTn>
                                        <p:tgtEl>
                                          <p:spTgt spid="45"/>
                                        </p:tgtEl>
                                        <p:attrNameLst>
                                          <p:attrName>style.visibility</p:attrName>
                                        </p:attrNameLst>
                                      </p:cBhvr>
                                      <p:to>
                                        <p:strVal val="visible"/>
                                      </p:to>
                                    </p:set>
                                    <p:animEffect transition="in" filter="fade">
                                      <p:cBhvr>
                                        <p:cTn id="8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B2E5D-CF88-DBC0-29F7-659E7A71B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72CF5-3484-98EB-97AA-EC7C7A53DBC5}"/>
              </a:ext>
            </a:extLst>
          </p:cNvPr>
          <p:cNvSpPr>
            <a:spLocks noGrp="1"/>
          </p:cNvSpPr>
          <p:nvPr>
            <p:ph type="title"/>
          </p:nvPr>
        </p:nvSpPr>
        <p:spPr/>
        <p:txBody>
          <a:bodyPr>
            <a:normAutofit/>
          </a:bodyPr>
          <a:lstStyle/>
          <a:p>
            <a:r>
              <a:rPr lang="en-US" dirty="0"/>
              <a:t>SKOS 3 / 3</a:t>
            </a:r>
          </a:p>
        </p:txBody>
      </p:sp>
      <p:sp>
        <p:nvSpPr>
          <p:cNvPr id="3" name="Slide Number Placeholder 2">
            <a:extLst>
              <a:ext uri="{FF2B5EF4-FFF2-40B4-BE49-F238E27FC236}">
                <a16:creationId xmlns:a16="http://schemas.microsoft.com/office/drawing/2014/main" id="{ECB0588B-8A33-39D4-5F29-C7A881B995E8}"/>
              </a:ext>
            </a:extLst>
          </p:cNvPr>
          <p:cNvSpPr>
            <a:spLocks noGrp="1"/>
          </p:cNvSpPr>
          <p:nvPr>
            <p:ph type="sldNum" sz="quarter" idx="12"/>
          </p:nvPr>
        </p:nvSpPr>
        <p:spPr/>
        <p:txBody>
          <a:bodyPr/>
          <a:lstStyle/>
          <a:p>
            <a:fld id="{4FAB73BC-B049-4115-A692-8D63A059BFB8}" type="slidenum">
              <a:rPr lang="en-US" smtClean="0"/>
              <a:t>30</a:t>
            </a:fld>
            <a:endParaRPr lang="en-US" dirty="0"/>
          </a:p>
        </p:txBody>
      </p:sp>
      <p:sp>
        <p:nvSpPr>
          <p:cNvPr id="4" name="Rectangle 3">
            <a:extLst>
              <a:ext uri="{FF2B5EF4-FFF2-40B4-BE49-F238E27FC236}">
                <a16:creationId xmlns:a16="http://schemas.microsoft.com/office/drawing/2014/main" id="{EA0BEAD4-42AC-4D26-D4BD-2FA171C3F786}"/>
              </a:ext>
            </a:extLst>
          </p:cNvPr>
          <p:cNvSpPr/>
          <p:nvPr/>
        </p:nvSpPr>
        <p:spPr>
          <a:xfrm>
            <a:off x="4655840" y="1916832"/>
            <a:ext cx="2016224"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Concept</a:t>
            </a:r>
          </a:p>
        </p:txBody>
      </p:sp>
      <p:sp>
        <p:nvSpPr>
          <p:cNvPr id="6" name="Rectangle 5">
            <a:extLst>
              <a:ext uri="{FF2B5EF4-FFF2-40B4-BE49-F238E27FC236}">
                <a16:creationId xmlns:a16="http://schemas.microsoft.com/office/drawing/2014/main" id="{61DD6C22-7392-4000-EE8B-80D6FC8237A2}"/>
              </a:ext>
            </a:extLst>
          </p:cNvPr>
          <p:cNvSpPr/>
          <p:nvPr/>
        </p:nvSpPr>
        <p:spPr>
          <a:xfrm>
            <a:off x="4655840" y="2348880"/>
            <a:ext cx="2016224" cy="1512168"/>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285750" indent="-285750">
              <a:buFont typeface="Arial" panose="020B0604020202020204" pitchFamily="34" charset="0"/>
              <a:buChar char="•"/>
            </a:pPr>
            <a:r>
              <a:rPr lang="en-US" dirty="0" err="1">
                <a:solidFill>
                  <a:schemeClr val="accent2"/>
                </a:solidFill>
              </a:rPr>
              <a:t>prefLabel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altLabel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hiddenLabel</a:t>
            </a:r>
            <a:endParaRPr lang="en-US" dirty="0">
              <a:solidFill>
                <a:schemeClr val="accent2"/>
              </a:solidFill>
            </a:endParaRPr>
          </a:p>
          <a:p>
            <a:pPr marL="285750" indent="-285750">
              <a:buFont typeface="Arial" panose="020B0604020202020204" pitchFamily="34" charset="0"/>
              <a:buChar char="•"/>
            </a:pPr>
            <a:r>
              <a:rPr lang="en-US" dirty="0">
                <a:solidFill>
                  <a:schemeClr val="accent6"/>
                </a:solidFill>
              </a:rPr>
              <a:t>note</a:t>
            </a:r>
          </a:p>
          <a:p>
            <a:pPr marL="285750" indent="-285750">
              <a:buFont typeface="Arial" panose="020B0604020202020204" pitchFamily="34" charset="0"/>
              <a:buChar char="•"/>
            </a:pPr>
            <a:r>
              <a:rPr lang="en-US" dirty="0">
                <a:solidFill>
                  <a:schemeClr val="accent6"/>
                </a:solidFill>
              </a:rPr>
              <a:t>notation</a:t>
            </a:r>
          </a:p>
        </p:txBody>
      </p:sp>
      <p:sp>
        <p:nvSpPr>
          <p:cNvPr id="7" name="Speech Bubble: Rectangle 6">
            <a:extLst>
              <a:ext uri="{FF2B5EF4-FFF2-40B4-BE49-F238E27FC236}">
                <a16:creationId xmlns:a16="http://schemas.microsoft.com/office/drawing/2014/main" id="{95C60A2A-B2A4-3C16-EDE6-4540B8C835E1}"/>
              </a:ext>
            </a:extLst>
          </p:cNvPr>
          <p:cNvSpPr/>
          <p:nvPr/>
        </p:nvSpPr>
        <p:spPr>
          <a:xfrm>
            <a:off x="1862773" y="2203964"/>
            <a:ext cx="2088232" cy="864096"/>
          </a:xfrm>
          <a:prstGeom prst="wedgeRectCallout">
            <a:avLst>
              <a:gd name="adj1" fmla="val 87027"/>
              <a:gd name="adj2" fmla="val 8504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Property for general documentation purposes.</a:t>
            </a:r>
          </a:p>
        </p:txBody>
      </p:sp>
      <p:cxnSp>
        <p:nvCxnSpPr>
          <p:cNvPr id="8" name="Connector: Elbow 7">
            <a:extLst>
              <a:ext uri="{FF2B5EF4-FFF2-40B4-BE49-F238E27FC236}">
                <a16:creationId xmlns:a16="http://schemas.microsoft.com/office/drawing/2014/main" id="{FD76BC93-C873-DA7D-2C9D-D28D4CD77515}"/>
              </a:ext>
            </a:extLst>
          </p:cNvPr>
          <p:cNvCxnSpPr>
            <a:cxnSpLocks/>
            <a:stCxn id="16" idx="1"/>
          </p:cNvCxnSpPr>
          <p:nvPr/>
        </p:nvCxnSpPr>
        <p:spPr>
          <a:xfrm rot="10800000" flipV="1">
            <a:off x="5622436" y="2454952"/>
            <a:ext cx="1481677" cy="930188"/>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sp>
        <p:nvSpPr>
          <p:cNvPr id="15" name="Isosceles Triangle 14">
            <a:extLst>
              <a:ext uri="{FF2B5EF4-FFF2-40B4-BE49-F238E27FC236}">
                <a16:creationId xmlns:a16="http://schemas.microsoft.com/office/drawing/2014/main" id="{5CADF4B3-A8E2-8EFE-76AF-E1798CCE7DB6}"/>
              </a:ext>
            </a:extLst>
          </p:cNvPr>
          <p:cNvSpPr/>
          <p:nvPr/>
        </p:nvSpPr>
        <p:spPr>
          <a:xfrm rot="16200000">
            <a:off x="5627948" y="3361379"/>
            <a:ext cx="72008" cy="457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E5E5750-3DED-43CD-60C6-E9EFDC7DAA1B}"/>
              </a:ext>
            </a:extLst>
          </p:cNvPr>
          <p:cNvSpPr/>
          <p:nvPr/>
        </p:nvSpPr>
        <p:spPr>
          <a:xfrm>
            <a:off x="7104112" y="2310936"/>
            <a:ext cx="151216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scopeNote</a:t>
            </a:r>
            <a:endParaRPr lang="en-US" dirty="0">
              <a:solidFill>
                <a:schemeClr val="accent6"/>
              </a:solidFill>
            </a:endParaRPr>
          </a:p>
        </p:txBody>
      </p:sp>
      <p:sp>
        <p:nvSpPr>
          <p:cNvPr id="26" name="Rectangle 25">
            <a:extLst>
              <a:ext uri="{FF2B5EF4-FFF2-40B4-BE49-F238E27FC236}">
                <a16:creationId xmlns:a16="http://schemas.microsoft.com/office/drawing/2014/main" id="{9A055687-55AA-8820-2FFF-EA99A6D3D2BB}"/>
              </a:ext>
            </a:extLst>
          </p:cNvPr>
          <p:cNvSpPr/>
          <p:nvPr/>
        </p:nvSpPr>
        <p:spPr>
          <a:xfrm>
            <a:off x="7104112" y="2899648"/>
            <a:ext cx="151216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definition</a:t>
            </a:r>
          </a:p>
        </p:txBody>
      </p:sp>
      <p:sp>
        <p:nvSpPr>
          <p:cNvPr id="27" name="Rectangle 26">
            <a:extLst>
              <a:ext uri="{FF2B5EF4-FFF2-40B4-BE49-F238E27FC236}">
                <a16:creationId xmlns:a16="http://schemas.microsoft.com/office/drawing/2014/main" id="{64CDF82E-A320-D2FA-5F9F-4B58EE4F9FCB}"/>
              </a:ext>
            </a:extLst>
          </p:cNvPr>
          <p:cNvSpPr/>
          <p:nvPr/>
        </p:nvSpPr>
        <p:spPr>
          <a:xfrm>
            <a:off x="7104112" y="3488360"/>
            <a:ext cx="151216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example</a:t>
            </a:r>
          </a:p>
        </p:txBody>
      </p:sp>
      <p:sp>
        <p:nvSpPr>
          <p:cNvPr id="30" name="Rectangle 29">
            <a:extLst>
              <a:ext uri="{FF2B5EF4-FFF2-40B4-BE49-F238E27FC236}">
                <a16:creationId xmlns:a16="http://schemas.microsoft.com/office/drawing/2014/main" id="{541C2B2D-ACB0-8783-9BA0-A36114A332C6}"/>
              </a:ext>
            </a:extLst>
          </p:cNvPr>
          <p:cNvSpPr/>
          <p:nvPr/>
        </p:nvSpPr>
        <p:spPr>
          <a:xfrm>
            <a:off x="7104112" y="4077072"/>
            <a:ext cx="1512168" cy="2880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historyNote</a:t>
            </a:r>
            <a:endParaRPr lang="en-US" dirty="0">
              <a:solidFill>
                <a:schemeClr val="accent6"/>
              </a:solidFill>
            </a:endParaRPr>
          </a:p>
        </p:txBody>
      </p:sp>
      <p:cxnSp>
        <p:nvCxnSpPr>
          <p:cNvPr id="52" name="Connector: Elbow 51">
            <a:extLst>
              <a:ext uri="{FF2B5EF4-FFF2-40B4-BE49-F238E27FC236}">
                <a16:creationId xmlns:a16="http://schemas.microsoft.com/office/drawing/2014/main" id="{54B67059-EA67-6C8E-429E-61C71BDD777D}"/>
              </a:ext>
            </a:extLst>
          </p:cNvPr>
          <p:cNvCxnSpPr>
            <a:cxnSpLocks/>
            <a:stCxn id="30" idx="1"/>
          </p:cNvCxnSpPr>
          <p:nvPr/>
        </p:nvCxnSpPr>
        <p:spPr>
          <a:xfrm rot="10800000">
            <a:off x="6363274" y="3369640"/>
            <a:ext cx="740838" cy="851448"/>
          </a:xfrm>
          <a:prstGeom prst="bentConnector2">
            <a:avLst/>
          </a:prstGeom>
          <a:ln w="19050">
            <a:solidFill>
              <a:schemeClr val="tx1"/>
            </a:solidFill>
            <a:tailEnd type="none" w="lg" len="med"/>
          </a:ln>
        </p:spPr>
        <p:style>
          <a:lnRef idx="1">
            <a:schemeClr val="accent6"/>
          </a:lnRef>
          <a:fillRef idx="0">
            <a:schemeClr val="accent6"/>
          </a:fillRef>
          <a:effectRef idx="0">
            <a:schemeClr val="accent6"/>
          </a:effectRef>
          <a:fontRef idx="minor">
            <a:schemeClr val="tx1"/>
          </a:fontRef>
        </p:style>
      </p:cxnSp>
      <p:sp>
        <p:nvSpPr>
          <p:cNvPr id="66" name="Speech Bubble: Rectangle 65">
            <a:extLst>
              <a:ext uri="{FF2B5EF4-FFF2-40B4-BE49-F238E27FC236}">
                <a16:creationId xmlns:a16="http://schemas.microsoft.com/office/drawing/2014/main" id="{D82DC02B-5162-E3F9-BEA1-87E87337F41A}"/>
              </a:ext>
            </a:extLst>
          </p:cNvPr>
          <p:cNvSpPr/>
          <p:nvPr/>
        </p:nvSpPr>
        <p:spPr>
          <a:xfrm>
            <a:off x="7752184" y="1268493"/>
            <a:ext cx="4051964" cy="741763"/>
          </a:xfrm>
          <a:prstGeom prst="wedgeRectCallout">
            <a:avLst>
              <a:gd name="adj1" fmla="val -37178"/>
              <a:gd name="adj2" fmla="val 8287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Some information, possibly partial, about the intended meaning of a concept. Usually explains how to use the concept.</a:t>
            </a:r>
          </a:p>
        </p:txBody>
      </p:sp>
      <p:sp>
        <p:nvSpPr>
          <p:cNvPr id="67" name="Speech Bubble: Rectangle 66">
            <a:extLst>
              <a:ext uri="{FF2B5EF4-FFF2-40B4-BE49-F238E27FC236}">
                <a16:creationId xmlns:a16="http://schemas.microsoft.com/office/drawing/2014/main" id="{CEECFF7A-4336-C24F-E6E6-12B05D00652F}"/>
              </a:ext>
            </a:extLst>
          </p:cNvPr>
          <p:cNvSpPr/>
          <p:nvPr/>
        </p:nvSpPr>
        <p:spPr>
          <a:xfrm>
            <a:off x="9408368" y="2190088"/>
            <a:ext cx="2395780" cy="891849"/>
          </a:xfrm>
          <a:prstGeom prst="wedgeRectCallout">
            <a:avLst>
              <a:gd name="adj1" fmla="val -78108"/>
              <a:gd name="adj2" fmla="val 4243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A complete explanation of the intended meaning of a concept.</a:t>
            </a:r>
          </a:p>
        </p:txBody>
      </p:sp>
      <p:sp>
        <p:nvSpPr>
          <p:cNvPr id="68" name="Speech Bubble: Rectangle 67">
            <a:extLst>
              <a:ext uri="{FF2B5EF4-FFF2-40B4-BE49-F238E27FC236}">
                <a16:creationId xmlns:a16="http://schemas.microsoft.com/office/drawing/2014/main" id="{2DC67322-2D81-274B-AF1F-73EAC9859574}"/>
              </a:ext>
            </a:extLst>
          </p:cNvPr>
          <p:cNvSpPr/>
          <p:nvPr/>
        </p:nvSpPr>
        <p:spPr>
          <a:xfrm>
            <a:off x="9408367" y="3236331"/>
            <a:ext cx="2375021" cy="741763"/>
          </a:xfrm>
          <a:prstGeom prst="wedgeRectCallout">
            <a:avLst>
              <a:gd name="adj1" fmla="val -79715"/>
              <a:gd name="adj2" fmla="val 7664"/>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Provides an example of the use of a concept.</a:t>
            </a:r>
          </a:p>
        </p:txBody>
      </p:sp>
      <p:cxnSp>
        <p:nvCxnSpPr>
          <p:cNvPr id="73" name="Straight Connector 72">
            <a:extLst>
              <a:ext uri="{FF2B5EF4-FFF2-40B4-BE49-F238E27FC236}">
                <a16:creationId xmlns:a16="http://schemas.microsoft.com/office/drawing/2014/main" id="{C5F729BB-7472-88FF-EA44-4DD12BFE86E3}"/>
              </a:ext>
            </a:extLst>
          </p:cNvPr>
          <p:cNvCxnSpPr>
            <a:stCxn id="27" idx="1"/>
          </p:cNvCxnSpPr>
          <p:nvPr/>
        </p:nvCxnSpPr>
        <p:spPr>
          <a:xfrm flipH="1">
            <a:off x="6363273" y="3632376"/>
            <a:ext cx="740839"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63C03A7D-6997-AD5D-1EB4-F608D8325103}"/>
              </a:ext>
            </a:extLst>
          </p:cNvPr>
          <p:cNvCxnSpPr>
            <a:cxnSpLocks/>
            <a:stCxn id="26" idx="1"/>
          </p:cNvCxnSpPr>
          <p:nvPr/>
        </p:nvCxnSpPr>
        <p:spPr>
          <a:xfrm flipH="1">
            <a:off x="6363273" y="3043664"/>
            <a:ext cx="740839" cy="0"/>
          </a:xfrm>
          <a:prstGeom prst="line">
            <a:avLst/>
          </a:prstGeom>
          <a:ln w="19050"/>
        </p:spPr>
        <p:style>
          <a:lnRef idx="1">
            <a:schemeClr val="dk1"/>
          </a:lnRef>
          <a:fillRef idx="0">
            <a:schemeClr val="dk1"/>
          </a:fillRef>
          <a:effectRef idx="0">
            <a:schemeClr val="dk1"/>
          </a:effectRef>
          <a:fontRef idx="minor">
            <a:schemeClr val="tx1"/>
          </a:fontRef>
        </p:style>
      </p:cxnSp>
      <p:sp>
        <p:nvSpPr>
          <p:cNvPr id="77" name="Speech Bubble: Rectangle 76">
            <a:extLst>
              <a:ext uri="{FF2B5EF4-FFF2-40B4-BE49-F238E27FC236}">
                <a16:creationId xmlns:a16="http://schemas.microsoft.com/office/drawing/2014/main" id="{E675B08D-8448-13F4-79F9-F178C8605960}"/>
              </a:ext>
            </a:extLst>
          </p:cNvPr>
          <p:cNvSpPr/>
          <p:nvPr/>
        </p:nvSpPr>
        <p:spPr>
          <a:xfrm>
            <a:off x="9408367" y="4162101"/>
            <a:ext cx="2375021" cy="741763"/>
          </a:xfrm>
          <a:prstGeom prst="wedgeRectCallout">
            <a:avLst>
              <a:gd name="adj1" fmla="val -78127"/>
              <a:gd name="adj2" fmla="val -380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Describes significant changes to the meaning of a concept.</a:t>
            </a:r>
          </a:p>
        </p:txBody>
      </p:sp>
      <p:sp>
        <p:nvSpPr>
          <p:cNvPr id="78" name="Speech Bubble: Rectangle 77">
            <a:extLst>
              <a:ext uri="{FF2B5EF4-FFF2-40B4-BE49-F238E27FC236}">
                <a16:creationId xmlns:a16="http://schemas.microsoft.com/office/drawing/2014/main" id="{AE0AD1DC-E509-438D-4A04-5595BD553258}"/>
              </a:ext>
            </a:extLst>
          </p:cNvPr>
          <p:cNvSpPr/>
          <p:nvPr/>
        </p:nvSpPr>
        <p:spPr>
          <a:xfrm>
            <a:off x="408612" y="3310369"/>
            <a:ext cx="3542393" cy="1990840"/>
          </a:xfrm>
          <a:prstGeom prst="wedgeRectCallout">
            <a:avLst>
              <a:gd name="adj1" fmla="val 70727"/>
              <a:gd name="adj2" fmla="val -3298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t>Primary means of access to a concept.</a:t>
            </a:r>
          </a:p>
          <a:p>
            <a:pPr algn="ctr"/>
            <a:r>
              <a:rPr lang="en-US" sz="1600" dirty="0"/>
              <a:t>It is a unique identifier of a concept within a controlled vocabulary</a:t>
            </a:r>
          </a:p>
          <a:p>
            <a:pPr algn="ctr"/>
            <a:r>
              <a:rPr lang="en-US" sz="1600" dirty="0"/>
              <a:t>independent of term labels in natural language. It is often composed of digits complemented with punctuation and digits</a:t>
            </a:r>
          </a:p>
        </p:txBody>
      </p:sp>
    </p:spTree>
    <p:extLst>
      <p:ext uri="{BB962C8B-B14F-4D97-AF65-F5344CB8AC3E}">
        <p14:creationId xmlns:p14="http://schemas.microsoft.com/office/powerpoint/2010/main" val="3150635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10" presetClass="entr" presetSubtype="0"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500"/>
                                        <p:tgtEl>
                                          <p:spTgt spid="52"/>
                                        </p:tgtEl>
                                      </p:cBhvr>
                                    </p:animEffect>
                                  </p:childTnLst>
                                </p:cTn>
                              </p:par>
                              <p:par>
                                <p:cTn id="31" presetID="10" presetClass="entr" presetSubtype="0" fill="hold" nodeType="withEffect">
                                  <p:stCondLst>
                                    <p:cond delay="0"/>
                                  </p:stCondLst>
                                  <p:childTnLst>
                                    <p:set>
                                      <p:cBhvr>
                                        <p:cTn id="32" dur="1" fill="hold">
                                          <p:stCondLst>
                                            <p:cond delay="0"/>
                                          </p:stCondLst>
                                        </p:cTn>
                                        <p:tgtEl>
                                          <p:spTgt spid="73"/>
                                        </p:tgtEl>
                                        <p:attrNameLst>
                                          <p:attrName>style.visibility</p:attrName>
                                        </p:attrNameLst>
                                      </p:cBhvr>
                                      <p:to>
                                        <p:strVal val="visible"/>
                                      </p:to>
                                    </p:set>
                                    <p:animEffect transition="in" filter="fade">
                                      <p:cBhvr>
                                        <p:cTn id="33" dur="500"/>
                                        <p:tgtEl>
                                          <p:spTgt spid="73"/>
                                        </p:tgtEl>
                                      </p:cBhvr>
                                    </p:animEffect>
                                  </p:childTnLst>
                                </p:cTn>
                              </p:par>
                              <p:par>
                                <p:cTn id="34" presetID="10" presetClass="entr" presetSubtype="0" fill="hold" nodeType="withEffect">
                                  <p:stCondLst>
                                    <p:cond delay="0"/>
                                  </p:stCondLst>
                                  <p:childTnLst>
                                    <p:set>
                                      <p:cBhvr>
                                        <p:cTn id="35" dur="1" fill="hold">
                                          <p:stCondLst>
                                            <p:cond delay="0"/>
                                          </p:stCondLst>
                                        </p:cTn>
                                        <p:tgtEl>
                                          <p:spTgt spid="74"/>
                                        </p:tgtEl>
                                        <p:attrNameLst>
                                          <p:attrName>style.visibility</p:attrName>
                                        </p:attrNameLst>
                                      </p:cBhvr>
                                      <p:to>
                                        <p:strVal val="visible"/>
                                      </p:to>
                                    </p:set>
                                    <p:animEffect transition="in" filter="fade">
                                      <p:cBhvr>
                                        <p:cTn id="36" dur="500"/>
                                        <p:tgtEl>
                                          <p:spTgt spid="7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fade">
                                      <p:cBhvr>
                                        <p:cTn id="41" dur="500"/>
                                        <p:tgtEl>
                                          <p:spTgt spid="6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fade">
                                      <p:cBhvr>
                                        <p:cTn id="46" dur="500"/>
                                        <p:tgtEl>
                                          <p:spTgt spid="6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500"/>
                                        <p:tgtEl>
                                          <p:spTgt spid="6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77"/>
                                        </p:tgtEl>
                                        <p:attrNameLst>
                                          <p:attrName>style.visibility</p:attrName>
                                        </p:attrNameLst>
                                      </p:cBhvr>
                                      <p:to>
                                        <p:strVal val="visible"/>
                                      </p:to>
                                    </p:set>
                                    <p:animEffect transition="in" filter="fade">
                                      <p:cBhvr>
                                        <p:cTn id="56" dur="500"/>
                                        <p:tgtEl>
                                          <p:spTgt spid="7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78"/>
                                        </p:tgtEl>
                                        <p:attrNameLst>
                                          <p:attrName>style.visibility</p:attrName>
                                        </p:attrNameLst>
                                      </p:cBhvr>
                                      <p:to>
                                        <p:strVal val="visible"/>
                                      </p:to>
                                    </p:set>
                                    <p:animEffect transition="in" filter="fade">
                                      <p:cBhvr>
                                        <p:cTn id="6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26" grpId="0" animBg="1"/>
      <p:bldP spid="27" grpId="0" animBg="1"/>
      <p:bldP spid="30" grpId="0" animBg="1"/>
      <p:bldP spid="66" grpId="0" animBg="1"/>
      <p:bldP spid="67" grpId="0" animBg="1"/>
      <p:bldP spid="68" grpId="0" animBg="1"/>
      <p:bldP spid="77" grpId="0" animBg="1"/>
      <p:bldP spid="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8090B0-0AD7-7F63-F598-4D63CAA6E61A}"/>
              </a:ext>
            </a:extLst>
          </p:cNvPr>
          <p:cNvSpPr>
            <a:spLocks noGrp="1"/>
          </p:cNvSpPr>
          <p:nvPr>
            <p:ph type="body" sz="quarter" idx="13"/>
          </p:nvPr>
        </p:nvSpPr>
        <p:spPr/>
        <p:txBody>
          <a:bodyPr/>
          <a:lstStyle/>
          <a:p>
            <a:r>
              <a:rPr lang="en-US" dirty="0"/>
              <a:t>Using SKOS</a:t>
            </a:r>
          </a:p>
        </p:txBody>
      </p:sp>
      <p:sp>
        <p:nvSpPr>
          <p:cNvPr id="3" name="Text Placeholder 2">
            <a:extLst>
              <a:ext uri="{FF2B5EF4-FFF2-40B4-BE49-F238E27FC236}">
                <a16:creationId xmlns:a16="http://schemas.microsoft.com/office/drawing/2014/main" id="{7F3E5475-B05D-A5A6-4679-13A19AC34919}"/>
              </a:ext>
            </a:extLst>
          </p:cNvPr>
          <p:cNvSpPr>
            <a:spLocks noGrp="1"/>
          </p:cNvSpPr>
          <p:nvPr>
            <p:ph type="body" sz="quarter" idx="14"/>
          </p:nvPr>
        </p:nvSpPr>
        <p:spPr/>
        <p:txBody>
          <a:bodyPr/>
          <a:lstStyle/>
          <a:p>
            <a:r>
              <a:rPr lang="en-US" dirty="0"/>
              <a:t>How to express controlled vocabulary in SKOS?</a:t>
            </a:r>
          </a:p>
          <a:p>
            <a:endParaRPr lang="en-US" dirty="0"/>
          </a:p>
        </p:txBody>
      </p:sp>
    </p:spTree>
    <p:extLst>
      <p:ext uri="{BB962C8B-B14F-4D97-AF65-F5344CB8AC3E}">
        <p14:creationId xmlns:p14="http://schemas.microsoft.com/office/powerpoint/2010/main" val="1469738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4C4566E4-A74C-F8D9-70D0-5C6998850456}"/>
              </a:ext>
            </a:extLst>
          </p:cNvPr>
          <p:cNvSpPr>
            <a:spLocks noGrp="1"/>
          </p:cNvSpPr>
          <p:nvPr>
            <p:ph type="title"/>
          </p:nvPr>
        </p:nvSpPr>
        <p:spPr/>
        <p:txBody>
          <a:bodyPr>
            <a:normAutofit/>
          </a:bodyPr>
          <a:lstStyle/>
          <a:p>
            <a:r>
              <a:rPr lang="en-US" dirty="0"/>
              <a:t>Using SKOS 1 / 3 </a:t>
            </a:r>
          </a:p>
        </p:txBody>
      </p:sp>
      <p:sp>
        <p:nvSpPr>
          <p:cNvPr id="2" name="Slide Number Placeholder 1">
            <a:extLst>
              <a:ext uri="{FF2B5EF4-FFF2-40B4-BE49-F238E27FC236}">
                <a16:creationId xmlns:a16="http://schemas.microsoft.com/office/drawing/2014/main" id="{15283787-C0F0-468F-FFD7-7EDFC6940991}"/>
              </a:ext>
            </a:extLst>
          </p:cNvPr>
          <p:cNvSpPr>
            <a:spLocks noGrp="1"/>
          </p:cNvSpPr>
          <p:nvPr>
            <p:ph type="sldNum" sz="quarter" idx="12"/>
          </p:nvPr>
        </p:nvSpPr>
        <p:spPr/>
        <p:txBody>
          <a:bodyPr/>
          <a:lstStyle/>
          <a:p>
            <a:fld id="{4FAB73BC-B049-4115-A692-8D63A059BFB8}" type="slidenum">
              <a:rPr lang="en-US" smtClean="0"/>
              <a:pPr/>
              <a:t>32</a:t>
            </a:fld>
            <a:endParaRPr lang="en-US" dirty="0"/>
          </a:p>
        </p:txBody>
      </p:sp>
      <p:sp>
        <p:nvSpPr>
          <p:cNvPr id="3" name="Rectangle 2">
            <a:extLst>
              <a:ext uri="{FF2B5EF4-FFF2-40B4-BE49-F238E27FC236}">
                <a16:creationId xmlns:a16="http://schemas.microsoft.com/office/drawing/2014/main" id="{8FAE8CE9-8C6B-7A41-7699-765168F2CDE7}"/>
              </a:ext>
            </a:extLst>
          </p:cNvPr>
          <p:cNvSpPr/>
          <p:nvPr/>
        </p:nvSpPr>
        <p:spPr>
          <a:xfrm>
            <a:off x="2783632" y="1429532"/>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information processing</a:t>
            </a:r>
          </a:p>
        </p:txBody>
      </p:sp>
      <p:sp>
        <p:nvSpPr>
          <p:cNvPr id="4" name="Rectangle 3">
            <a:extLst>
              <a:ext uri="{FF2B5EF4-FFF2-40B4-BE49-F238E27FC236}">
                <a16:creationId xmlns:a16="http://schemas.microsoft.com/office/drawing/2014/main" id="{0CCEAF43-52C9-2162-23E9-3C99DAD35F99}"/>
              </a:ext>
            </a:extLst>
          </p:cNvPr>
          <p:cNvSpPr/>
          <p:nvPr/>
        </p:nvSpPr>
        <p:spPr>
          <a:xfrm>
            <a:off x="5085329" y="2060848"/>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artificial intelligence</a:t>
            </a:r>
          </a:p>
        </p:txBody>
      </p:sp>
      <p:sp>
        <p:nvSpPr>
          <p:cNvPr id="5" name="Rectangle 4">
            <a:extLst>
              <a:ext uri="{FF2B5EF4-FFF2-40B4-BE49-F238E27FC236}">
                <a16:creationId xmlns:a16="http://schemas.microsoft.com/office/drawing/2014/main" id="{D3A4B862-87FD-71FD-1C8C-A3184DB442DC}"/>
              </a:ext>
            </a:extLst>
          </p:cNvPr>
          <p:cNvSpPr/>
          <p:nvPr/>
        </p:nvSpPr>
        <p:spPr>
          <a:xfrm>
            <a:off x="6744072" y="2780928"/>
            <a:ext cx="3024336"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artificial neural network</a:t>
            </a:r>
          </a:p>
        </p:txBody>
      </p:sp>
      <p:sp>
        <p:nvSpPr>
          <p:cNvPr id="6" name="Rectangle 5">
            <a:extLst>
              <a:ext uri="{FF2B5EF4-FFF2-40B4-BE49-F238E27FC236}">
                <a16:creationId xmlns:a16="http://schemas.microsoft.com/office/drawing/2014/main" id="{04B71C37-855B-7602-FC8C-B68EA3CF495E}"/>
              </a:ext>
            </a:extLst>
          </p:cNvPr>
          <p:cNvSpPr/>
          <p:nvPr/>
        </p:nvSpPr>
        <p:spPr>
          <a:xfrm>
            <a:off x="6744072" y="3451191"/>
            <a:ext cx="3024336"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machine learning</a:t>
            </a:r>
          </a:p>
        </p:txBody>
      </p:sp>
      <p:sp>
        <p:nvSpPr>
          <p:cNvPr id="7" name="Rectangle 6">
            <a:extLst>
              <a:ext uri="{FF2B5EF4-FFF2-40B4-BE49-F238E27FC236}">
                <a16:creationId xmlns:a16="http://schemas.microsoft.com/office/drawing/2014/main" id="{F499BE7D-BFCC-824A-4231-7374F308BC9B}"/>
              </a:ext>
            </a:extLst>
          </p:cNvPr>
          <p:cNvSpPr/>
          <p:nvPr/>
        </p:nvSpPr>
        <p:spPr>
          <a:xfrm>
            <a:off x="5087888" y="4221088"/>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artificial intelligence</a:t>
            </a:r>
          </a:p>
        </p:txBody>
      </p:sp>
      <p:sp>
        <p:nvSpPr>
          <p:cNvPr id="8" name="Rectangle 7">
            <a:extLst>
              <a:ext uri="{FF2B5EF4-FFF2-40B4-BE49-F238E27FC236}">
                <a16:creationId xmlns:a16="http://schemas.microsoft.com/office/drawing/2014/main" id="{5CC325FD-9502-3EFD-CECA-86114D678D3E}"/>
              </a:ext>
            </a:extLst>
          </p:cNvPr>
          <p:cNvSpPr/>
          <p:nvPr/>
        </p:nvSpPr>
        <p:spPr>
          <a:xfrm>
            <a:off x="2783632" y="4797152"/>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natural and applied sciences</a:t>
            </a:r>
          </a:p>
        </p:txBody>
      </p:sp>
      <p:sp>
        <p:nvSpPr>
          <p:cNvPr id="9" name="Rectangle 8">
            <a:extLst>
              <a:ext uri="{FF2B5EF4-FFF2-40B4-BE49-F238E27FC236}">
                <a16:creationId xmlns:a16="http://schemas.microsoft.com/office/drawing/2014/main" id="{68BBA776-B4FD-BABF-B4C0-58BBEB08B022}"/>
              </a:ext>
            </a:extLst>
          </p:cNvPr>
          <p:cNvSpPr/>
          <p:nvPr/>
        </p:nvSpPr>
        <p:spPr>
          <a:xfrm>
            <a:off x="5069590" y="5445224"/>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applied sciences</a:t>
            </a:r>
          </a:p>
        </p:txBody>
      </p:sp>
      <p:sp>
        <p:nvSpPr>
          <p:cNvPr id="10" name="Rectangle 9">
            <a:extLst>
              <a:ext uri="{FF2B5EF4-FFF2-40B4-BE49-F238E27FC236}">
                <a16:creationId xmlns:a16="http://schemas.microsoft.com/office/drawing/2014/main" id="{07392309-0FD3-143E-A18E-4E378216B243}"/>
              </a:ext>
            </a:extLst>
          </p:cNvPr>
          <p:cNvSpPr/>
          <p:nvPr/>
        </p:nvSpPr>
        <p:spPr>
          <a:xfrm>
            <a:off x="6728333" y="6081975"/>
            <a:ext cx="3024336"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cybernetics</a:t>
            </a:r>
          </a:p>
        </p:txBody>
      </p:sp>
      <p:cxnSp>
        <p:nvCxnSpPr>
          <p:cNvPr id="12" name="Connector: Elbow 11">
            <a:extLst>
              <a:ext uri="{FF2B5EF4-FFF2-40B4-BE49-F238E27FC236}">
                <a16:creationId xmlns:a16="http://schemas.microsoft.com/office/drawing/2014/main" id="{155B2926-03F9-F2A7-E4F4-098663914C7A}"/>
              </a:ext>
            </a:extLst>
          </p:cNvPr>
          <p:cNvCxnSpPr>
            <a:cxnSpLocks/>
            <a:stCxn id="4" idx="1"/>
            <a:endCxn id="3" idx="2"/>
          </p:cNvCxnSpPr>
          <p:nvPr/>
        </p:nvCxnSpPr>
        <p:spPr>
          <a:xfrm rot="10800000">
            <a:off x="4367809" y="1789572"/>
            <a:ext cx="717521" cy="451296"/>
          </a:xfrm>
          <a:prstGeom prst="bentConnector2">
            <a:avLst/>
          </a:prstGeom>
        </p:spPr>
        <p:style>
          <a:lnRef idx="1">
            <a:schemeClr val="dk1"/>
          </a:lnRef>
          <a:fillRef idx="0">
            <a:schemeClr val="dk1"/>
          </a:fillRef>
          <a:effectRef idx="0">
            <a:schemeClr val="dk1"/>
          </a:effectRef>
          <a:fontRef idx="minor">
            <a:schemeClr val="tx1"/>
          </a:fontRef>
        </p:style>
      </p:cxnSp>
      <p:cxnSp>
        <p:nvCxnSpPr>
          <p:cNvPr id="14" name="Connector: Elbow 13">
            <a:extLst>
              <a:ext uri="{FF2B5EF4-FFF2-40B4-BE49-F238E27FC236}">
                <a16:creationId xmlns:a16="http://schemas.microsoft.com/office/drawing/2014/main" id="{CA0BBB6C-8355-2408-E084-2BA1FC2037BC}"/>
              </a:ext>
            </a:extLst>
          </p:cNvPr>
          <p:cNvCxnSpPr>
            <a:cxnSpLocks/>
            <a:stCxn id="5" idx="1"/>
            <a:endCxn id="4" idx="2"/>
          </p:cNvCxnSpPr>
          <p:nvPr/>
        </p:nvCxnSpPr>
        <p:spPr>
          <a:xfrm rot="10800000">
            <a:off x="6669506" y="2420888"/>
            <a:ext cx="74567" cy="540060"/>
          </a:xfrm>
          <a:prstGeom prst="bentConnector2">
            <a:avLst/>
          </a:prstGeom>
        </p:spPr>
        <p:style>
          <a:lnRef idx="1">
            <a:schemeClr val="dk1"/>
          </a:lnRef>
          <a:fillRef idx="0">
            <a:schemeClr val="dk1"/>
          </a:fillRef>
          <a:effectRef idx="0">
            <a:schemeClr val="dk1"/>
          </a:effectRef>
          <a:fontRef idx="minor">
            <a:schemeClr val="tx1"/>
          </a:fontRef>
        </p:style>
      </p:cxnSp>
      <p:cxnSp>
        <p:nvCxnSpPr>
          <p:cNvPr id="17" name="Connector: Elbow 16">
            <a:extLst>
              <a:ext uri="{FF2B5EF4-FFF2-40B4-BE49-F238E27FC236}">
                <a16:creationId xmlns:a16="http://schemas.microsoft.com/office/drawing/2014/main" id="{60EA097C-779E-00A8-F6E5-F275A2B3C907}"/>
              </a:ext>
            </a:extLst>
          </p:cNvPr>
          <p:cNvCxnSpPr>
            <a:cxnSpLocks/>
            <a:stCxn id="6" idx="1"/>
            <a:endCxn id="4" idx="2"/>
          </p:cNvCxnSpPr>
          <p:nvPr/>
        </p:nvCxnSpPr>
        <p:spPr>
          <a:xfrm rot="10800000">
            <a:off x="6669506" y="2420889"/>
            <a:ext cx="74567" cy="1210323"/>
          </a:xfrm>
          <a:prstGeom prst="bentConnector2">
            <a:avLst/>
          </a:prstGeom>
        </p:spPr>
        <p:style>
          <a:lnRef idx="1">
            <a:schemeClr val="dk1"/>
          </a:lnRef>
          <a:fillRef idx="0">
            <a:schemeClr val="dk1"/>
          </a:fillRef>
          <a:effectRef idx="0">
            <a:schemeClr val="dk1"/>
          </a:effectRef>
          <a:fontRef idx="minor">
            <a:schemeClr val="tx1"/>
          </a:fontRef>
        </p:style>
      </p:cxnSp>
      <p:cxnSp>
        <p:nvCxnSpPr>
          <p:cNvPr id="20" name="Connector: Elbow 19">
            <a:extLst>
              <a:ext uri="{FF2B5EF4-FFF2-40B4-BE49-F238E27FC236}">
                <a16:creationId xmlns:a16="http://schemas.microsoft.com/office/drawing/2014/main" id="{ECDCE40D-451B-4C5B-E376-DC41451652F0}"/>
              </a:ext>
            </a:extLst>
          </p:cNvPr>
          <p:cNvCxnSpPr>
            <a:cxnSpLocks/>
            <a:stCxn id="7" idx="1"/>
            <a:endCxn id="3" idx="2"/>
          </p:cNvCxnSpPr>
          <p:nvPr/>
        </p:nvCxnSpPr>
        <p:spPr>
          <a:xfrm rot="10800000">
            <a:off x="4367808" y="1789572"/>
            <a:ext cx="720080" cy="2611536"/>
          </a:xfrm>
          <a:prstGeom prst="bentConnector2">
            <a:avLst/>
          </a:prstGeom>
        </p:spPr>
        <p:style>
          <a:lnRef idx="1">
            <a:schemeClr val="dk1"/>
          </a:lnRef>
          <a:fillRef idx="0">
            <a:schemeClr val="dk1"/>
          </a:fillRef>
          <a:effectRef idx="0">
            <a:schemeClr val="dk1"/>
          </a:effectRef>
          <a:fontRef idx="minor">
            <a:schemeClr val="tx1"/>
          </a:fontRef>
        </p:style>
      </p:cxnSp>
      <p:cxnSp>
        <p:nvCxnSpPr>
          <p:cNvPr id="23" name="Connector: Elbow 22">
            <a:extLst>
              <a:ext uri="{FF2B5EF4-FFF2-40B4-BE49-F238E27FC236}">
                <a16:creationId xmlns:a16="http://schemas.microsoft.com/office/drawing/2014/main" id="{E72B2D8E-8010-C864-3999-0A253E238819}"/>
              </a:ext>
            </a:extLst>
          </p:cNvPr>
          <p:cNvCxnSpPr>
            <a:cxnSpLocks/>
            <a:stCxn id="9" idx="1"/>
            <a:endCxn id="8" idx="2"/>
          </p:cNvCxnSpPr>
          <p:nvPr/>
        </p:nvCxnSpPr>
        <p:spPr>
          <a:xfrm rot="10800000">
            <a:off x="4367808" y="5157192"/>
            <a:ext cx="701782" cy="468052"/>
          </a:xfrm>
          <a:prstGeom prst="bentConnector2">
            <a:avLst/>
          </a:prstGeom>
        </p:spPr>
        <p:style>
          <a:lnRef idx="1">
            <a:schemeClr val="dk1"/>
          </a:lnRef>
          <a:fillRef idx="0">
            <a:schemeClr val="dk1"/>
          </a:fillRef>
          <a:effectRef idx="0">
            <a:schemeClr val="dk1"/>
          </a:effectRef>
          <a:fontRef idx="minor">
            <a:schemeClr val="tx1"/>
          </a:fontRef>
        </p:style>
      </p:cxnSp>
      <p:cxnSp>
        <p:nvCxnSpPr>
          <p:cNvPr id="26" name="Connector: Elbow 25">
            <a:extLst>
              <a:ext uri="{FF2B5EF4-FFF2-40B4-BE49-F238E27FC236}">
                <a16:creationId xmlns:a16="http://schemas.microsoft.com/office/drawing/2014/main" id="{00FA27E1-BFBB-DFED-FB8C-AD42648D2987}"/>
              </a:ext>
            </a:extLst>
          </p:cNvPr>
          <p:cNvCxnSpPr>
            <a:cxnSpLocks/>
            <a:stCxn id="10" idx="1"/>
            <a:endCxn id="9" idx="2"/>
          </p:cNvCxnSpPr>
          <p:nvPr/>
        </p:nvCxnSpPr>
        <p:spPr>
          <a:xfrm rot="10800000">
            <a:off x="6653767" y="5805265"/>
            <a:ext cx="74567" cy="456731"/>
          </a:xfrm>
          <a:prstGeom prst="bentConnector2">
            <a:avLst/>
          </a:prstGeom>
        </p:spPr>
        <p:style>
          <a:lnRef idx="1">
            <a:schemeClr val="dk1"/>
          </a:lnRef>
          <a:fillRef idx="0">
            <a:schemeClr val="dk1"/>
          </a:fillRef>
          <a:effectRef idx="0">
            <a:schemeClr val="dk1"/>
          </a:effectRef>
          <a:fontRef idx="minor">
            <a:schemeClr val="tx1"/>
          </a:fontRef>
        </p:style>
      </p:cxnSp>
      <p:cxnSp>
        <p:nvCxnSpPr>
          <p:cNvPr id="29" name="Connector: Elbow 28">
            <a:extLst>
              <a:ext uri="{FF2B5EF4-FFF2-40B4-BE49-F238E27FC236}">
                <a16:creationId xmlns:a16="http://schemas.microsoft.com/office/drawing/2014/main" id="{3F0BACB5-F6EB-FD66-C539-CD276AC8215D}"/>
              </a:ext>
            </a:extLst>
          </p:cNvPr>
          <p:cNvCxnSpPr>
            <a:cxnSpLocks/>
            <a:stCxn id="10" idx="3"/>
            <a:endCxn id="4" idx="3"/>
          </p:cNvCxnSpPr>
          <p:nvPr/>
        </p:nvCxnSpPr>
        <p:spPr>
          <a:xfrm flipH="1" flipV="1">
            <a:off x="8253681" y="2240868"/>
            <a:ext cx="1498988" cy="4021127"/>
          </a:xfrm>
          <a:prstGeom prst="bentConnector3">
            <a:avLst>
              <a:gd name="adj1" fmla="val -15250"/>
            </a:avLst>
          </a:prstGeom>
          <a:ln>
            <a:prstDash val="sysDot"/>
          </a:ln>
        </p:spPr>
        <p:style>
          <a:lnRef idx="1">
            <a:schemeClr val="dk1"/>
          </a:lnRef>
          <a:fillRef idx="0">
            <a:schemeClr val="dk1"/>
          </a:fillRef>
          <a:effectRef idx="0">
            <a:schemeClr val="dk1"/>
          </a:effectRef>
          <a:fontRef idx="minor">
            <a:schemeClr val="tx1"/>
          </a:fontRef>
        </p:style>
      </p:cxnSp>
      <p:sp>
        <p:nvSpPr>
          <p:cNvPr id="33" name="Rectangle 32">
            <a:extLst>
              <a:ext uri="{FF2B5EF4-FFF2-40B4-BE49-F238E27FC236}">
                <a16:creationId xmlns:a16="http://schemas.microsoft.com/office/drawing/2014/main" id="{D041EB65-1D08-FCA7-A667-CD634F9C4B2D}"/>
              </a:ext>
            </a:extLst>
          </p:cNvPr>
          <p:cNvSpPr/>
          <p:nvPr/>
        </p:nvSpPr>
        <p:spPr>
          <a:xfrm>
            <a:off x="3676312" y="2085857"/>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5" name="Rectangle 34">
            <a:extLst>
              <a:ext uri="{FF2B5EF4-FFF2-40B4-BE49-F238E27FC236}">
                <a16:creationId xmlns:a16="http://schemas.microsoft.com/office/drawing/2014/main" id="{EB8A486C-A6EF-A7C4-544F-4572E70250CB}"/>
              </a:ext>
            </a:extLst>
          </p:cNvPr>
          <p:cNvSpPr/>
          <p:nvPr/>
        </p:nvSpPr>
        <p:spPr>
          <a:xfrm>
            <a:off x="3678572" y="4257092"/>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6" name="Rectangle 35">
            <a:extLst>
              <a:ext uri="{FF2B5EF4-FFF2-40B4-BE49-F238E27FC236}">
                <a16:creationId xmlns:a16="http://schemas.microsoft.com/office/drawing/2014/main" id="{A1B606F4-483B-859F-91BE-F448EC1EE4B0}"/>
              </a:ext>
            </a:extLst>
          </p:cNvPr>
          <p:cNvSpPr/>
          <p:nvPr/>
        </p:nvSpPr>
        <p:spPr>
          <a:xfrm>
            <a:off x="5563661" y="2802860"/>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7" name="Rectangle 36">
            <a:extLst>
              <a:ext uri="{FF2B5EF4-FFF2-40B4-BE49-F238E27FC236}">
                <a16:creationId xmlns:a16="http://schemas.microsoft.com/office/drawing/2014/main" id="{004D33A0-9FB6-2C33-7A2B-91AFDA120CC9}"/>
              </a:ext>
            </a:extLst>
          </p:cNvPr>
          <p:cNvSpPr/>
          <p:nvPr/>
        </p:nvSpPr>
        <p:spPr>
          <a:xfrm>
            <a:off x="5563660" y="3487195"/>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8" name="Rectangle 37">
            <a:extLst>
              <a:ext uri="{FF2B5EF4-FFF2-40B4-BE49-F238E27FC236}">
                <a16:creationId xmlns:a16="http://schemas.microsoft.com/office/drawing/2014/main" id="{E15CBB9F-15DB-CD2E-1BB2-89EEC14634ED}"/>
              </a:ext>
            </a:extLst>
          </p:cNvPr>
          <p:cNvSpPr/>
          <p:nvPr/>
        </p:nvSpPr>
        <p:spPr>
          <a:xfrm>
            <a:off x="5539845" y="6117979"/>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39" name="Rectangle 38">
            <a:extLst>
              <a:ext uri="{FF2B5EF4-FFF2-40B4-BE49-F238E27FC236}">
                <a16:creationId xmlns:a16="http://schemas.microsoft.com/office/drawing/2014/main" id="{E47EA8AF-73CB-EF45-76B7-85D55549C82A}"/>
              </a:ext>
            </a:extLst>
          </p:cNvPr>
          <p:cNvSpPr/>
          <p:nvPr/>
        </p:nvSpPr>
        <p:spPr>
          <a:xfrm>
            <a:off x="3611026" y="5475784"/>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40" name="Rectangle 39">
            <a:extLst>
              <a:ext uri="{FF2B5EF4-FFF2-40B4-BE49-F238E27FC236}">
                <a16:creationId xmlns:a16="http://schemas.microsoft.com/office/drawing/2014/main" id="{FC934467-465A-D443-F864-AF72836DA4A7}"/>
              </a:ext>
            </a:extLst>
          </p:cNvPr>
          <p:cNvSpPr/>
          <p:nvPr/>
        </p:nvSpPr>
        <p:spPr>
          <a:xfrm>
            <a:off x="10148357" y="3766840"/>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a:t>
            </a:r>
          </a:p>
        </p:txBody>
      </p:sp>
    </p:spTree>
    <p:extLst>
      <p:ext uri="{BB962C8B-B14F-4D97-AF65-F5344CB8AC3E}">
        <p14:creationId xmlns:p14="http://schemas.microsoft.com/office/powerpoint/2010/main" val="796523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F254F-4592-FE2F-4700-C4319E6B7BBE}"/>
            </a:ext>
          </a:extLst>
        </p:cNvPr>
        <p:cNvGrpSpPr/>
        <p:nvPr/>
      </p:nvGrpSpPr>
      <p:grpSpPr>
        <a:xfrm>
          <a:off x="0" y="0"/>
          <a:ext cx="0" cy="0"/>
          <a:chOff x="0" y="0"/>
          <a:chExt cx="0" cy="0"/>
        </a:xfrm>
      </p:grpSpPr>
      <p:sp>
        <p:nvSpPr>
          <p:cNvPr id="43" name="Title 42">
            <a:extLst>
              <a:ext uri="{FF2B5EF4-FFF2-40B4-BE49-F238E27FC236}">
                <a16:creationId xmlns:a16="http://schemas.microsoft.com/office/drawing/2014/main" id="{77DF25A5-CE5D-E3E9-4192-E415C41BF2FF}"/>
              </a:ext>
            </a:extLst>
          </p:cNvPr>
          <p:cNvSpPr>
            <a:spLocks noGrp="1"/>
          </p:cNvSpPr>
          <p:nvPr>
            <p:ph type="title"/>
          </p:nvPr>
        </p:nvSpPr>
        <p:spPr/>
        <p:txBody>
          <a:bodyPr>
            <a:normAutofit/>
          </a:bodyPr>
          <a:lstStyle/>
          <a:p>
            <a:r>
              <a:rPr lang="en-US" dirty="0"/>
              <a:t>Using SKOS 2 / 3</a:t>
            </a:r>
          </a:p>
        </p:txBody>
      </p:sp>
      <p:sp>
        <p:nvSpPr>
          <p:cNvPr id="2" name="Slide Number Placeholder 1">
            <a:extLst>
              <a:ext uri="{FF2B5EF4-FFF2-40B4-BE49-F238E27FC236}">
                <a16:creationId xmlns:a16="http://schemas.microsoft.com/office/drawing/2014/main" id="{545EEFED-0AA4-E751-B268-8A1F1147ED64}"/>
              </a:ext>
            </a:extLst>
          </p:cNvPr>
          <p:cNvSpPr>
            <a:spLocks noGrp="1"/>
          </p:cNvSpPr>
          <p:nvPr>
            <p:ph type="sldNum" sz="quarter" idx="12"/>
          </p:nvPr>
        </p:nvSpPr>
        <p:spPr/>
        <p:txBody>
          <a:bodyPr/>
          <a:lstStyle/>
          <a:p>
            <a:fld id="{4FAB73BC-B049-4115-A692-8D63A059BFB8}" type="slidenum">
              <a:rPr lang="en-US" smtClean="0"/>
              <a:pPr/>
              <a:t>33</a:t>
            </a:fld>
            <a:endParaRPr lang="en-US" dirty="0"/>
          </a:p>
        </p:txBody>
      </p:sp>
      <p:sp>
        <p:nvSpPr>
          <p:cNvPr id="3" name="Rectangle 2">
            <a:extLst>
              <a:ext uri="{FF2B5EF4-FFF2-40B4-BE49-F238E27FC236}">
                <a16:creationId xmlns:a16="http://schemas.microsoft.com/office/drawing/2014/main" id="{AD163765-FAF2-8FB6-2ED7-4F68093BF589}"/>
              </a:ext>
            </a:extLst>
          </p:cNvPr>
          <p:cNvSpPr/>
          <p:nvPr/>
        </p:nvSpPr>
        <p:spPr>
          <a:xfrm>
            <a:off x="2783632" y="2941700"/>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http://eurovoc.europa.eu/4486</a:t>
            </a:r>
          </a:p>
        </p:txBody>
      </p:sp>
      <p:sp>
        <p:nvSpPr>
          <p:cNvPr id="4" name="Rectangle 3">
            <a:extLst>
              <a:ext uri="{FF2B5EF4-FFF2-40B4-BE49-F238E27FC236}">
                <a16:creationId xmlns:a16="http://schemas.microsoft.com/office/drawing/2014/main" id="{9FEA6F2E-EC95-7A86-2C13-7894F8A294C7}"/>
              </a:ext>
            </a:extLst>
          </p:cNvPr>
          <p:cNvSpPr/>
          <p:nvPr/>
        </p:nvSpPr>
        <p:spPr>
          <a:xfrm>
            <a:off x="5087888" y="3573016"/>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http://eurovoc.europa.eu/3030</a:t>
            </a:r>
          </a:p>
        </p:txBody>
      </p:sp>
      <p:cxnSp>
        <p:nvCxnSpPr>
          <p:cNvPr id="12" name="Connector: Elbow 11">
            <a:extLst>
              <a:ext uri="{FF2B5EF4-FFF2-40B4-BE49-F238E27FC236}">
                <a16:creationId xmlns:a16="http://schemas.microsoft.com/office/drawing/2014/main" id="{A8BF112C-FF22-506B-53B5-1585E19F8334}"/>
              </a:ext>
            </a:extLst>
          </p:cNvPr>
          <p:cNvCxnSpPr>
            <a:cxnSpLocks/>
            <a:stCxn id="4" idx="1"/>
            <a:endCxn id="3" idx="2"/>
          </p:cNvCxnSpPr>
          <p:nvPr/>
        </p:nvCxnSpPr>
        <p:spPr>
          <a:xfrm rot="10800000">
            <a:off x="4367808" y="3301740"/>
            <a:ext cx="720080" cy="45129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33" name="Rectangle 32">
            <a:extLst>
              <a:ext uri="{FF2B5EF4-FFF2-40B4-BE49-F238E27FC236}">
                <a16:creationId xmlns:a16="http://schemas.microsoft.com/office/drawing/2014/main" id="{6C9242FA-3066-E462-6FAA-7C702D08CB40}"/>
              </a:ext>
            </a:extLst>
          </p:cNvPr>
          <p:cNvSpPr/>
          <p:nvPr/>
        </p:nvSpPr>
        <p:spPr>
          <a:xfrm>
            <a:off x="3676312" y="3598025"/>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sp>
        <p:nvSpPr>
          <p:cNvPr id="9" name="Rectangle 8">
            <a:extLst>
              <a:ext uri="{FF2B5EF4-FFF2-40B4-BE49-F238E27FC236}">
                <a16:creationId xmlns:a16="http://schemas.microsoft.com/office/drawing/2014/main" id="{AF2832DB-97B2-24F2-0FF8-5C38AFCBCEBC}"/>
              </a:ext>
            </a:extLst>
          </p:cNvPr>
          <p:cNvSpPr/>
          <p:nvPr/>
        </p:nvSpPr>
        <p:spPr>
          <a:xfrm>
            <a:off x="360000" y="4509120"/>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http://eurovoc.europa.eu/3030</a:t>
            </a:r>
          </a:p>
        </p:txBody>
      </p:sp>
      <p:sp>
        <p:nvSpPr>
          <p:cNvPr id="10" name="Rectangle 9">
            <a:extLst>
              <a:ext uri="{FF2B5EF4-FFF2-40B4-BE49-F238E27FC236}">
                <a16:creationId xmlns:a16="http://schemas.microsoft.com/office/drawing/2014/main" id="{0FCCD533-1FE7-A0A8-A88E-57354F3DA50D}"/>
              </a:ext>
            </a:extLst>
          </p:cNvPr>
          <p:cNvSpPr/>
          <p:nvPr/>
        </p:nvSpPr>
        <p:spPr>
          <a:xfrm>
            <a:off x="8567060" y="4509120"/>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http://eurovoc.europa.eu/4486</a:t>
            </a:r>
          </a:p>
        </p:txBody>
      </p:sp>
      <p:cxnSp>
        <p:nvCxnSpPr>
          <p:cNvPr id="16" name="Straight Arrow Connector 15">
            <a:extLst>
              <a:ext uri="{FF2B5EF4-FFF2-40B4-BE49-F238E27FC236}">
                <a16:creationId xmlns:a16="http://schemas.microsoft.com/office/drawing/2014/main" id="{FC21D2E8-ABB8-B8EA-50A0-0DAD42E59289}"/>
              </a:ext>
            </a:extLst>
          </p:cNvPr>
          <p:cNvCxnSpPr>
            <a:cxnSpLocks/>
            <a:stCxn id="9" idx="3"/>
            <a:endCxn id="17" idx="1"/>
          </p:cNvCxnSpPr>
          <p:nvPr/>
        </p:nvCxnSpPr>
        <p:spPr>
          <a:xfrm>
            <a:off x="3528352" y="4689140"/>
            <a:ext cx="1953244" cy="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7B948ACD-7F1B-6A8E-87F1-C0412AFE14ED}"/>
              </a:ext>
            </a:extLst>
          </p:cNvPr>
          <p:cNvSpPr/>
          <p:nvPr/>
        </p:nvSpPr>
        <p:spPr>
          <a:xfrm>
            <a:off x="5481596" y="4545124"/>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cxnSp>
        <p:nvCxnSpPr>
          <p:cNvPr id="20" name="Straight Arrow Connector 19">
            <a:extLst>
              <a:ext uri="{FF2B5EF4-FFF2-40B4-BE49-F238E27FC236}">
                <a16:creationId xmlns:a16="http://schemas.microsoft.com/office/drawing/2014/main" id="{70F0F9B6-0389-A8F1-2B60-884BE7878EFE}"/>
              </a:ext>
            </a:extLst>
          </p:cNvPr>
          <p:cNvCxnSpPr>
            <a:cxnSpLocks/>
            <a:stCxn id="17" idx="3"/>
            <a:endCxn id="10" idx="1"/>
          </p:cNvCxnSpPr>
          <p:nvPr/>
        </p:nvCxnSpPr>
        <p:spPr>
          <a:xfrm>
            <a:off x="6613815" y="4689140"/>
            <a:ext cx="1953245" cy="0"/>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E7B62D8-EA5B-F90D-E14F-0047BE87EEC2}"/>
              </a:ext>
            </a:extLst>
          </p:cNvPr>
          <p:cNvSpPr txBox="1"/>
          <p:nvPr/>
        </p:nvSpPr>
        <p:spPr>
          <a:xfrm>
            <a:off x="261825" y="5867980"/>
            <a:ext cx="3466181" cy="369332"/>
          </a:xfrm>
          <a:prstGeom prst="rect">
            <a:avLst/>
          </a:prstGeom>
          <a:noFill/>
        </p:spPr>
        <p:txBody>
          <a:bodyPr wrap="square">
            <a:spAutoFit/>
          </a:bodyPr>
          <a:lstStyle/>
          <a:p>
            <a:pPr algn="ctr"/>
            <a:r>
              <a:rPr lang="en-US" dirty="0">
                <a:solidFill>
                  <a:schemeClr val="accent6"/>
                </a:solidFill>
              </a:rPr>
              <a:t>&lt;http://eurovoc.europa.eu/3030&gt;</a:t>
            </a:r>
          </a:p>
        </p:txBody>
      </p:sp>
      <p:sp>
        <p:nvSpPr>
          <p:cNvPr id="26" name="TextBox 25">
            <a:extLst>
              <a:ext uri="{FF2B5EF4-FFF2-40B4-BE49-F238E27FC236}">
                <a16:creationId xmlns:a16="http://schemas.microsoft.com/office/drawing/2014/main" id="{0E9D08B2-7668-B0C1-3E39-D6153DDF053E}"/>
              </a:ext>
            </a:extLst>
          </p:cNvPr>
          <p:cNvSpPr txBox="1"/>
          <p:nvPr/>
        </p:nvSpPr>
        <p:spPr>
          <a:xfrm>
            <a:off x="5132183" y="5867980"/>
            <a:ext cx="3466181" cy="369332"/>
          </a:xfrm>
          <a:prstGeom prst="rect">
            <a:avLst/>
          </a:prstGeom>
          <a:noFill/>
        </p:spPr>
        <p:txBody>
          <a:bodyPr wrap="square">
            <a:spAutoFit/>
          </a:bodyPr>
          <a:lstStyle/>
          <a:p>
            <a:pPr algn="ctr"/>
            <a:r>
              <a:rPr lang="en-US" dirty="0">
                <a:solidFill>
                  <a:schemeClr val="accent6"/>
                </a:solidFill>
              </a:rPr>
              <a:t>&lt;http://eurovoc.europa.eu/4486&gt;</a:t>
            </a:r>
          </a:p>
        </p:txBody>
      </p:sp>
      <p:sp>
        <p:nvSpPr>
          <p:cNvPr id="28" name="TextBox 27">
            <a:extLst>
              <a:ext uri="{FF2B5EF4-FFF2-40B4-BE49-F238E27FC236}">
                <a16:creationId xmlns:a16="http://schemas.microsoft.com/office/drawing/2014/main" id="{3BC509C7-2189-027C-1EE8-A257FA731416}"/>
              </a:ext>
            </a:extLst>
          </p:cNvPr>
          <p:cNvSpPr txBox="1"/>
          <p:nvPr/>
        </p:nvSpPr>
        <p:spPr>
          <a:xfrm>
            <a:off x="3728006" y="5867980"/>
            <a:ext cx="1501038" cy="369332"/>
          </a:xfrm>
          <a:prstGeom prst="rect">
            <a:avLst/>
          </a:prstGeom>
          <a:noFill/>
        </p:spPr>
        <p:txBody>
          <a:bodyPr wrap="square">
            <a:spAutoFit/>
          </a:bodyPr>
          <a:lstStyle/>
          <a:p>
            <a:pPr algn="ctr"/>
            <a:r>
              <a:rPr lang="en-US" dirty="0" err="1">
                <a:solidFill>
                  <a:srgbClr val="FF0000"/>
                </a:solidFill>
              </a:rPr>
              <a:t>skos:broader</a:t>
            </a:r>
            <a:endParaRPr lang="en-US" dirty="0"/>
          </a:p>
        </p:txBody>
      </p:sp>
      <p:sp>
        <p:nvSpPr>
          <p:cNvPr id="29" name="TextBox 28">
            <a:extLst>
              <a:ext uri="{FF2B5EF4-FFF2-40B4-BE49-F238E27FC236}">
                <a16:creationId xmlns:a16="http://schemas.microsoft.com/office/drawing/2014/main" id="{A2AE9A81-2226-0263-8077-0D8E8EE0A1FD}"/>
              </a:ext>
            </a:extLst>
          </p:cNvPr>
          <p:cNvSpPr txBox="1"/>
          <p:nvPr/>
        </p:nvSpPr>
        <p:spPr>
          <a:xfrm>
            <a:off x="261824" y="5498648"/>
            <a:ext cx="6266223" cy="369332"/>
          </a:xfrm>
          <a:prstGeom prst="rect">
            <a:avLst/>
          </a:prstGeom>
          <a:noFill/>
        </p:spPr>
        <p:txBody>
          <a:bodyPr wrap="square">
            <a:spAutoFit/>
          </a:bodyPr>
          <a:lstStyle/>
          <a:p>
            <a:r>
              <a:rPr lang="da-DK" dirty="0"/>
              <a:t>@prefix skos: &lt;http://www.w3.org/2004/02/skos/core#&gt; .</a:t>
            </a:r>
          </a:p>
        </p:txBody>
      </p:sp>
      <p:sp>
        <p:nvSpPr>
          <p:cNvPr id="35" name="Rectangle 34">
            <a:extLst>
              <a:ext uri="{FF2B5EF4-FFF2-40B4-BE49-F238E27FC236}">
                <a16:creationId xmlns:a16="http://schemas.microsoft.com/office/drawing/2014/main" id="{392D4DBC-60EB-6CBC-EEF1-BC3C88D30BDE}"/>
              </a:ext>
            </a:extLst>
          </p:cNvPr>
          <p:cNvSpPr/>
          <p:nvPr/>
        </p:nvSpPr>
        <p:spPr>
          <a:xfrm>
            <a:off x="2783632" y="1429532"/>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information processing</a:t>
            </a:r>
          </a:p>
        </p:txBody>
      </p:sp>
      <p:sp>
        <p:nvSpPr>
          <p:cNvPr id="36" name="Rectangle 35">
            <a:extLst>
              <a:ext uri="{FF2B5EF4-FFF2-40B4-BE49-F238E27FC236}">
                <a16:creationId xmlns:a16="http://schemas.microsoft.com/office/drawing/2014/main" id="{135D1A5F-C3E0-C669-DCD6-98A400F0BCE8}"/>
              </a:ext>
            </a:extLst>
          </p:cNvPr>
          <p:cNvSpPr/>
          <p:nvPr/>
        </p:nvSpPr>
        <p:spPr>
          <a:xfrm>
            <a:off x="5087888" y="2060848"/>
            <a:ext cx="316835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artificial intelligence</a:t>
            </a:r>
          </a:p>
        </p:txBody>
      </p:sp>
      <p:cxnSp>
        <p:nvCxnSpPr>
          <p:cNvPr id="37" name="Connector: Elbow 36">
            <a:extLst>
              <a:ext uri="{FF2B5EF4-FFF2-40B4-BE49-F238E27FC236}">
                <a16:creationId xmlns:a16="http://schemas.microsoft.com/office/drawing/2014/main" id="{9F5FF007-71E4-8C86-731B-AD8E11A94403}"/>
              </a:ext>
            </a:extLst>
          </p:cNvPr>
          <p:cNvCxnSpPr>
            <a:cxnSpLocks/>
            <a:stCxn id="36" idx="1"/>
            <a:endCxn id="35" idx="2"/>
          </p:cNvCxnSpPr>
          <p:nvPr/>
        </p:nvCxnSpPr>
        <p:spPr>
          <a:xfrm rot="10800000">
            <a:off x="4367808" y="1789572"/>
            <a:ext cx="720080" cy="45129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38" name="Rectangle 37">
            <a:extLst>
              <a:ext uri="{FF2B5EF4-FFF2-40B4-BE49-F238E27FC236}">
                <a16:creationId xmlns:a16="http://schemas.microsoft.com/office/drawing/2014/main" id="{9AD0FAA1-4D13-CAEA-EB2C-49190FD81791}"/>
              </a:ext>
            </a:extLst>
          </p:cNvPr>
          <p:cNvSpPr/>
          <p:nvPr/>
        </p:nvSpPr>
        <p:spPr>
          <a:xfrm>
            <a:off x="3676312" y="2085857"/>
            <a:ext cx="1132219" cy="288032"/>
          </a:xfrm>
          <a:prstGeom prst="rect">
            <a:avLst/>
          </a:prstGeom>
          <a:solidFill>
            <a:schemeClr val="bg1"/>
          </a:solid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broader</a:t>
            </a:r>
          </a:p>
        </p:txBody>
      </p:sp>
      <p:cxnSp>
        <p:nvCxnSpPr>
          <p:cNvPr id="40" name="Straight Connector 39">
            <a:extLst>
              <a:ext uri="{FF2B5EF4-FFF2-40B4-BE49-F238E27FC236}">
                <a16:creationId xmlns:a16="http://schemas.microsoft.com/office/drawing/2014/main" id="{764686C8-E2BA-CB4E-49D7-7732699BD366}"/>
              </a:ext>
            </a:extLst>
          </p:cNvPr>
          <p:cNvCxnSpPr>
            <a:cxnSpLocks/>
          </p:cNvCxnSpPr>
          <p:nvPr/>
        </p:nvCxnSpPr>
        <p:spPr>
          <a:xfrm flipH="1">
            <a:off x="263352" y="2636912"/>
            <a:ext cx="1164065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88B77F57-FB99-CE59-D229-BE33F9C6824E}"/>
              </a:ext>
            </a:extLst>
          </p:cNvPr>
          <p:cNvCxnSpPr>
            <a:cxnSpLocks/>
          </p:cNvCxnSpPr>
          <p:nvPr/>
        </p:nvCxnSpPr>
        <p:spPr>
          <a:xfrm flipH="1">
            <a:off x="263352" y="4149080"/>
            <a:ext cx="1162865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D7B3FCD-6EF4-8C43-BFDB-CD6DDD87FC50}"/>
              </a:ext>
            </a:extLst>
          </p:cNvPr>
          <p:cNvCxnSpPr>
            <a:cxnSpLocks/>
          </p:cNvCxnSpPr>
          <p:nvPr/>
        </p:nvCxnSpPr>
        <p:spPr>
          <a:xfrm flipH="1">
            <a:off x="263352" y="5272760"/>
            <a:ext cx="11640656"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5945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500"/>
                                        <p:tgtEl>
                                          <p:spTgt spid="29"/>
                                        </p:tgtEl>
                                      </p:cBhvr>
                                    </p:animEffect>
                                  </p:childTnLst>
                                </p:cTn>
                              </p:par>
                              <p:par>
                                <p:cTn id="54" presetID="10" presetClass="entr" presetSubtype="0" fill="hold" nodeType="with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fade">
                                      <p:cBhvr>
                                        <p:cTn id="5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33" grpId="0" animBg="1"/>
      <p:bldP spid="9" grpId="0" animBg="1"/>
      <p:bldP spid="10" grpId="0" animBg="1"/>
      <p:bldP spid="17" grpId="0" animBg="1"/>
      <p:bldP spid="24" grpId="0"/>
      <p:bldP spid="26" grpId="0"/>
      <p:bldP spid="28" grpId="0"/>
      <p:bldP spid="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95BFE9-31CE-85D6-2694-A5AA5D6D0F9F}"/>
              </a:ext>
            </a:extLst>
          </p:cNvPr>
          <p:cNvSpPr>
            <a:spLocks noGrp="1"/>
          </p:cNvSpPr>
          <p:nvPr>
            <p:ph type="title"/>
          </p:nvPr>
        </p:nvSpPr>
        <p:spPr/>
        <p:txBody>
          <a:bodyPr/>
          <a:lstStyle/>
          <a:p>
            <a:r>
              <a:rPr lang="en-US" dirty="0"/>
              <a:t>Using SKOS 3 / 3</a:t>
            </a:r>
          </a:p>
        </p:txBody>
      </p:sp>
      <p:sp>
        <p:nvSpPr>
          <p:cNvPr id="4" name="Slide Number Placeholder 3">
            <a:extLst>
              <a:ext uri="{FF2B5EF4-FFF2-40B4-BE49-F238E27FC236}">
                <a16:creationId xmlns:a16="http://schemas.microsoft.com/office/drawing/2014/main" id="{B3F74457-CC58-4580-35F5-CCEA3B41E1E7}"/>
              </a:ext>
            </a:extLst>
          </p:cNvPr>
          <p:cNvSpPr>
            <a:spLocks noGrp="1"/>
          </p:cNvSpPr>
          <p:nvPr>
            <p:ph type="sldNum" sz="quarter" idx="12"/>
          </p:nvPr>
        </p:nvSpPr>
        <p:spPr/>
        <p:txBody>
          <a:bodyPr/>
          <a:lstStyle/>
          <a:p>
            <a:fld id="{6113E31D-E2AB-40D1-8B51-AFA5AFEF393A}" type="slidenum">
              <a:rPr lang="en-US" smtClean="0"/>
              <a:t>34</a:t>
            </a:fld>
            <a:endParaRPr lang="en-US" dirty="0"/>
          </a:p>
        </p:txBody>
      </p:sp>
      <p:sp>
        <p:nvSpPr>
          <p:cNvPr id="6" name="Rectangle 5">
            <a:extLst>
              <a:ext uri="{FF2B5EF4-FFF2-40B4-BE49-F238E27FC236}">
                <a16:creationId xmlns:a16="http://schemas.microsoft.com/office/drawing/2014/main" id="{9898FECE-604A-C22F-D1B6-DE94AD25448A}"/>
              </a:ext>
            </a:extLst>
          </p:cNvPr>
          <p:cNvSpPr/>
          <p:nvPr/>
        </p:nvSpPr>
        <p:spPr>
          <a:xfrm>
            <a:off x="5495827" y="1751330"/>
            <a:ext cx="2760412"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skos:Concept</a:t>
            </a:r>
            <a:endParaRPr lang="en-US" dirty="0">
              <a:solidFill>
                <a:schemeClr val="accent6"/>
              </a:solidFill>
            </a:endParaRPr>
          </a:p>
        </p:txBody>
      </p:sp>
      <p:sp>
        <p:nvSpPr>
          <p:cNvPr id="7" name="Rectangle 6">
            <a:extLst>
              <a:ext uri="{FF2B5EF4-FFF2-40B4-BE49-F238E27FC236}">
                <a16:creationId xmlns:a16="http://schemas.microsoft.com/office/drawing/2014/main" id="{B2FB921D-B2DF-3C87-4225-4457B9A3FBE0}"/>
              </a:ext>
            </a:extLst>
          </p:cNvPr>
          <p:cNvSpPr/>
          <p:nvPr/>
        </p:nvSpPr>
        <p:spPr>
          <a:xfrm>
            <a:off x="5495826" y="2183377"/>
            <a:ext cx="2760413" cy="2565851"/>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marL="285750" indent="-285750">
              <a:buFont typeface="Arial" panose="020B0604020202020204" pitchFamily="34" charset="0"/>
              <a:buChar char="•"/>
            </a:pPr>
            <a:r>
              <a:rPr lang="en-US" dirty="0" err="1">
                <a:solidFill>
                  <a:schemeClr val="accent2"/>
                </a:solidFill>
              </a:rPr>
              <a:t>skos:prefLabel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skos:altLabel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skos:hiddenLabel</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skos:note</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skos:scopeNote</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skos:definition</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skos:example</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skos:historyNote</a:t>
            </a:r>
            <a:endParaRPr lang="en-US" dirty="0">
              <a:solidFill>
                <a:schemeClr val="accent2"/>
              </a:solidFill>
            </a:endParaRPr>
          </a:p>
          <a:p>
            <a:pPr marL="285750" indent="-285750">
              <a:buFont typeface="Arial" panose="020B0604020202020204" pitchFamily="34" charset="0"/>
              <a:buChar char="•"/>
            </a:pPr>
            <a:r>
              <a:rPr lang="en-US" dirty="0" err="1">
                <a:solidFill>
                  <a:schemeClr val="accent2"/>
                </a:solidFill>
              </a:rPr>
              <a:t>skos:notation</a:t>
            </a:r>
            <a:endParaRPr lang="en-US" dirty="0">
              <a:solidFill>
                <a:schemeClr val="accent2"/>
              </a:solidFill>
            </a:endParaRPr>
          </a:p>
        </p:txBody>
      </p:sp>
      <p:sp>
        <p:nvSpPr>
          <p:cNvPr id="8" name="Rectangle 7">
            <a:extLst>
              <a:ext uri="{FF2B5EF4-FFF2-40B4-BE49-F238E27FC236}">
                <a16:creationId xmlns:a16="http://schemas.microsoft.com/office/drawing/2014/main" id="{C9B80FD6-0BB8-1656-4910-B5154CA00047}"/>
              </a:ext>
            </a:extLst>
          </p:cNvPr>
          <p:cNvSpPr/>
          <p:nvPr/>
        </p:nvSpPr>
        <p:spPr>
          <a:xfrm>
            <a:off x="335360" y="1747484"/>
            <a:ext cx="2171635" cy="43204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err="1">
                <a:solidFill>
                  <a:schemeClr val="accent1"/>
                </a:solidFill>
              </a:rPr>
              <a:t>skos:ConceptScheme</a:t>
            </a:r>
            <a:endParaRPr lang="en-US" dirty="0">
              <a:solidFill>
                <a:schemeClr val="accent1"/>
              </a:solidFill>
            </a:endParaRPr>
          </a:p>
        </p:txBody>
      </p:sp>
      <p:cxnSp>
        <p:nvCxnSpPr>
          <p:cNvPr id="9" name="Connector: Elbow 8">
            <a:extLst>
              <a:ext uri="{FF2B5EF4-FFF2-40B4-BE49-F238E27FC236}">
                <a16:creationId xmlns:a16="http://schemas.microsoft.com/office/drawing/2014/main" id="{DC588940-32DF-AB4F-EF96-864E5A68BF74}"/>
              </a:ext>
            </a:extLst>
          </p:cNvPr>
          <p:cNvCxnSpPr>
            <a:cxnSpLocks/>
            <a:stCxn id="8" idx="0"/>
            <a:endCxn id="6" idx="0"/>
          </p:cNvCxnSpPr>
          <p:nvPr/>
        </p:nvCxnSpPr>
        <p:spPr>
          <a:xfrm rot="16200000" flipH="1">
            <a:off x="4146682" y="-978020"/>
            <a:ext cx="3846" cy="5454855"/>
          </a:xfrm>
          <a:prstGeom prst="bentConnector3">
            <a:avLst>
              <a:gd name="adj1" fmla="val -5943838"/>
            </a:avLst>
          </a:prstGeom>
          <a:ln w="19050">
            <a:tailEnd type="triangle"/>
          </a:ln>
        </p:spPr>
        <p:style>
          <a:lnRef idx="1">
            <a:schemeClr val="accent5"/>
          </a:lnRef>
          <a:fillRef idx="0">
            <a:schemeClr val="accent5"/>
          </a:fillRef>
          <a:effectRef idx="0">
            <a:schemeClr val="accent5"/>
          </a:effectRef>
          <a:fontRef idx="minor">
            <a:schemeClr val="tx1"/>
          </a:fontRef>
        </p:style>
      </p:cxnSp>
      <p:sp>
        <p:nvSpPr>
          <p:cNvPr id="10" name="TextBox 9">
            <a:extLst>
              <a:ext uri="{FF2B5EF4-FFF2-40B4-BE49-F238E27FC236}">
                <a16:creationId xmlns:a16="http://schemas.microsoft.com/office/drawing/2014/main" id="{95BA0551-5039-C1B6-B0A4-17B522FF0195}"/>
              </a:ext>
            </a:extLst>
          </p:cNvPr>
          <p:cNvSpPr txBox="1"/>
          <p:nvPr/>
        </p:nvSpPr>
        <p:spPr>
          <a:xfrm>
            <a:off x="2567608" y="1662712"/>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11" name="TextBox 10">
            <a:extLst>
              <a:ext uri="{FF2B5EF4-FFF2-40B4-BE49-F238E27FC236}">
                <a16:creationId xmlns:a16="http://schemas.microsoft.com/office/drawing/2014/main" id="{E46EC341-CBE9-63AA-FA8A-AE2AD9987B6F}"/>
              </a:ext>
            </a:extLst>
          </p:cNvPr>
          <p:cNvSpPr txBox="1"/>
          <p:nvPr/>
        </p:nvSpPr>
        <p:spPr>
          <a:xfrm>
            <a:off x="4871864" y="1662712"/>
            <a:ext cx="576064" cy="338554"/>
          </a:xfrm>
          <a:prstGeom prst="rect">
            <a:avLst/>
          </a:prstGeom>
          <a:noFill/>
        </p:spPr>
        <p:txBody>
          <a:bodyPr wrap="square" rtlCol="0">
            <a:spAutoFit/>
          </a:bodyPr>
          <a:lstStyle/>
          <a:p>
            <a:pPr algn="ctr"/>
            <a:r>
              <a:rPr lang="en-US" sz="1600" dirty="0">
                <a:solidFill>
                  <a:schemeClr val="accent6"/>
                </a:solidFill>
              </a:rPr>
              <a:t>0 ..*</a:t>
            </a:r>
          </a:p>
        </p:txBody>
      </p:sp>
      <p:sp>
        <p:nvSpPr>
          <p:cNvPr id="12" name="TextBox 11">
            <a:extLst>
              <a:ext uri="{FF2B5EF4-FFF2-40B4-BE49-F238E27FC236}">
                <a16:creationId xmlns:a16="http://schemas.microsoft.com/office/drawing/2014/main" id="{1A8C1BFF-E829-CD85-4422-90AD8D5AF75B}"/>
              </a:ext>
            </a:extLst>
          </p:cNvPr>
          <p:cNvSpPr txBox="1"/>
          <p:nvPr/>
        </p:nvSpPr>
        <p:spPr>
          <a:xfrm>
            <a:off x="3289287" y="1700808"/>
            <a:ext cx="1510569" cy="338554"/>
          </a:xfrm>
          <a:prstGeom prst="rect">
            <a:avLst/>
          </a:prstGeom>
          <a:noFill/>
        </p:spPr>
        <p:txBody>
          <a:bodyPr wrap="square" rtlCol="0">
            <a:spAutoFit/>
          </a:bodyPr>
          <a:lstStyle/>
          <a:p>
            <a:pPr algn="ctr"/>
            <a:r>
              <a:rPr lang="en-US" sz="1600" dirty="0" err="1">
                <a:solidFill>
                  <a:schemeClr val="accent6"/>
                </a:solidFill>
              </a:rPr>
              <a:t>skos:inScheme</a:t>
            </a:r>
            <a:endParaRPr lang="en-US" sz="1600" dirty="0">
              <a:solidFill>
                <a:schemeClr val="accent6"/>
              </a:solidFill>
            </a:endParaRPr>
          </a:p>
        </p:txBody>
      </p:sp>
      <p:sp>
        <p:nvSpPr>
          <p:cNvPr id="13" name="TextBox 12">
            <a:extLst>
              <a:ext uri="{FF2B5EF4-FFF2-40B4-BE49-F238E27FC236}">
                <a16:creationId xmlns:a16="http://schemas.microsoft.com/office/drawing/2014/main" id="{7FCDFAB4-F5E4-575F-A74E-2FD97AF03A82}"/>
              </a:ext>
            </a:extLst>
          </p:cNvPr>
          <p:cNvSpPr txBox="1"/>
          <p:nvPr/>
        </p:nvSpPr>
        <p:spPr>
          <a:xfrm>
            <a:off x="911424" y="1425797"/>
            <a:ext cx="576064" cy="338554"/>
          </a:xfrm>
          <a:prstGeom prst="rect">
            <a:avLst/>
          </a:prstGeom>
          <a:noFill/>
        </p:spPr>
        <p:txBody>
          <a:bodyPr wrap="square" rtlCol="0">
            <a:spAutoFit/>
          </a:bodyPr>
          <a:lstStyle/>
          <a:p>
            <a:pPr algn="ctr"/>
            <a:r>
              <a:rPr lang="en-US" sz="1600" dirty="0">
                <a:solidFill>
                  <a:schemeClr val="accent1"/>
                </a:solidFill>
              </a:rPr>
              <a:t>0 ..*</a:t>
            </a:r>
          </a:p>
        </p:txBody>
      </p:sp>
      <p:sp>
        <p:nvSpPr>
          <p:cNvPr id="14" name="TextBox 13">
            <a:extLst>
              <a:ext uri="{FF2B5EF4-FFF2-40B4-BE49-F238E27FC236}">
                <a16:creationId xmlns:a16="http://schemas.microsoft.com/office/drawing/2014/main" id="{18AFAFE6-9FC6-9AE6-788D-DBFECC4144EF}"/>
              </a:ext>
            </a:extLst>
          </p:cNvPr>
          <p:cNvSpPr txBox="1"/>
          <p:nvPr/>
        </p:nvSpPr>
        <p:spPr>
          <a:xfrm>
            <a:off x="6474657" y="1366029"/>
            <a:ext cx="576064" cy="338554"/>
          </a:xfrm>
          <a:prstGeom prst="rect">
            <a:avLst/>
          </a:prstGeom>
          <a:noFill/>
        </p:spPr>
        <p:txBody>
          <a:bodyPr wrap="square" rtlCol="0">
            <a:spAutoFit/>
          </a:bodyPr>
          <a:lstStyle/>
          <a:p>
            <a:pPr algn="ctr"/>
            <a:r>
              <a:rPr lang="en-US" sz="1600" dirty="0">
                <a:solidFill>
                  <a:schemeClr val="accent1"/>
                </a:solidFill>
              </a:rPr>
              <a:t>0 ..*</a:t>
            </a:r>
          </a:p>
        </p:txBody>
      </p:sp>
      <p:sp>
        <p:nvSpPr>
          <p:cNvPr id="15" name="TextBox 14">
            <a:extLst>
              <a:ext uri="{FF2B5EF4-FFF2-40B4-BE49-F238E27FC236}">
                <a16:creationId xmlns:a16="http://schemas.microsoft.com/office/drawing/2014/main" id="{E1AE93F3-00B5-E2AE-49F6-16DFFA86832D}"/>
              </a:ext>
            </a:extLst>
          </p:cNvPr>
          <p:cNvSpPr txBox="1"/>
          <p:nvPr/>
        </p:nvSpPr>
        <p:spPr>
          <a:xfrm>
            <a:off x="2556213" y="1196752"/>
            <a:ext cx="2183030" cy="338554"/>
          </a:xfrm>
          <a:prstGeom prst="rect">
            <a:avLst/>
          </a:prstGeom>
          <a:noFill/>
        </p:spPr>
        <p:txBody>
          <a:bodyPr wrap="square" rtlCol="0">
            <a:spAutoFit/>
          </a:bodyPr>
          <a:lstStyle/>
          <a:p>
            <a:pPr algn="ctr"/>
            <a:r>
              <a:rPr lang="en-US" sz="1600" dirty="0" err="1">
                <a:solidFill>
                  <a:schemeClr val="accent1"/>
                </a:solidFill>
              </a:rPr>
              <a:t>skos:hasTopConcept</a:t>
            </a:r>
            <a:endParaRPr lang="en-US" sz="1600" dirty="0">
              <a:solidFill>
                <a:schemeClr val="accent1"/>
              </a:solidFill>
            </a:endParaRPr>
          </a:p>
        </p:txBody>
      </p:sp>
      <p:cxnSp>
        <p:nvCxnSpPr>
          <p:cNvPr id="17" name="Connector: Elbow 16">
            <a:extLst>
              <a:ext uri="{FF2B5EF4-FFF2-40B4-BE49-F238E27FC236}">
                <a16:creationId xmlns:a16="http://schemas.microsoft.com/office/drawing/2014/main" id="{362DD067-7481-CB64-F7AC-09E18AC35A76}"/>
              </a:ext>
            </a:extLst>
          </p:cNvPr>
          <p:cNvCxnSpPr>
            <a:cxnSpLocks/>
            <a:stCxn id="7" idx="2"/>
            <a:endCxn id="7" idx="3"/>
          </p:cNvCxnSpPr>
          <p:nvPr/>
        </p:nvCxnSpPr>
        <p:spPr>
          <a:xfrm rot="5400000" flipH="1" flipV="1">
            <a:off x="6924673" y="3417663"/>
            <a:ext cx="1282925" cy="1380206"/>
          </a:xfrm>
          <a:prstGeom prst="bentConnector4">
            <a:avLst>
              <a:gd name="adj1" fmla="val -11879"/>
              <a:gd name="adj2" fmla="val 125765"/>
            </a:avLst>
          </a:prstGeom>
          <a:ln w="19050">
            <a:tailEnd type="triangle"/>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7ED70BF8-D3B5-2C9F-21FA-E466CA640D5F}"/>
              </a:ext>
            </a:extLst>
          </p:cNvPr>
          <p:cNvSpPr/>
          <p:nvPr/>
        </p:nvSpPr>
        <p:spPr>
          <a:xfrm>
            <a:off x="6136586" y="5013176"/>
            <a:ext cx="2479694"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skos:semanticRelation</a:t>
            </a:r>
            <a:endParaRPr lang="en-US" dirty="0">
              <a:solidFill>
                <a:srgbClr val="FF0000"/>
              </a:solidFill>
            </a:endParaRPr>
          </a:p>
        </p:txBody>
      </p:sp>
      <p:sp>
        <p:nvSpPr>
          <p:cNvPr id="21" name="Rectangle 20">
            <a:extLst>
              <a:ext uri="{FF2B5EF4-FFF2-40B4-BE49-F238E27FC236}">
                <a16:creationId xmlns:a16="http://schemas.microsoft.com/office/drawing/2014/main" id="{12FD7FF7-C426-C691-91B3-8079A9F92A8F}"/>
              </a:ext>
            </a:extLst>
          </p:cNvPr>
          <p:cNvSpPr/>
          <p:nvPr/>
        </p:nvSpPr>
        <p:spPr>
          <a:xfrm>
            <a:off x="4776242" y="6022126"/>
            <a:ext cx="1404566"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skos:broader</a:t>
            </a:r>
            <a:endParaRPr lang="en-US" dirty="0">
              <a:solidFill>
                <a:srgbClr val="FF0000"/>
              </a:solidFill>
            </a:endParaRPr>
          </a:p>
        </p:txBody>
      </p:sp>
      <p:sp>
        <p:nvSpPr>
          <p:cNvPr id="22" name="Rectangle 21">
            <a:extLst>
              <a:ext uri="{FF2B5EF4-FFF2-40B4-BE49-F238E27FC236}">
                <a16:creationId xmlns:a16="http://schemas.microsoft.com/office/drawing/2014/main" id="{6ADB3565-9495-27D6-7DFB-F81BDF1D8289}"/>
              </a:ext>
            </a:extLst>
          </p:cNvPr>
          <p:cNvSpPr/>
          <p:nvPr/>
        </p:nvSpPr>
        <p:spPr>
          <a:xfrm>
            <a:off x="6403088" y="6022129"/>
            <a:ext cx="1940018"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skos:narrower</a:t>
            </a:r>
            <a:endParaRPr lang="en-US" dirty="0">
              <a:solidFill>
                <a:srgbClr val="FF0000"/>
              </a:solidFill>
            </a:endParaRPr>
          </a:p>
        </p:txBody>
      </p:sp>
      <p:sp>
        <p:nvSpPr>
          <p:cNvPr id="23" name="Rectangle 22">
            <a:extLst>
              <a:ext uri="{FF2B5EF4-FFF2-40B4-BE49-F238E27FC236}">
                <a16:creationId xmlns:a16="http://schemas.microsoft.com/office/drawing/2014/main" id="{6F54B527-D797-2112-9367-16306E785477}"/>
              </a:ext>
            </a:extLst>
          </p:cNvPr>
          <p:cNvSpPr/>
          <p:nvPr/>
        </p:nvSpPr>
        <p:spPr>
          <a:xfrm>
            <a:off x="8565386" y="6022126"/>
            <a:ext cx="1480773"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skos:related</a:t>
            </a:r>
            <a:endParaRPr lang="en-US" dirty="0">
              <a:solidFill>
                <a:srgbClr val="FF0000"/>
              </a:solidFill>
            </a:endParaRPr>
          </a:p>
        </p:txBody>
      </p:sp>
      <p:cxnSp>
        <p:nvCxnSpPr>
          <p:cNvPr id="24" name="Connector: Elbow 23">
            <a:extLst>
              <a:ext uri="{FF2B5EF4-FFF2-40B4-BE49-F238E27FC236}">
                <a16:creationId xmlns:a16="http://schemas.microsoft.com/office/drawing/2014/main" id="{19818B29-4CB9-B347-86DE-EE3492096C77}"/>
              </a:ext>
            </a:extLst>
          </p:cNvPr>
          <p:cNvCxnSpPr>
            <a:cxnSpLocks/>
            <a:stCxn id="21" idx="0"/>
            <a:endCxn id="20" idx="2"/>
          </p:cNvCxnSpPr>
          <p:nvPr/>
        </p:nvCxnSpPr>
        <p:spPr>
          <a:xfrm rot="5400000" flipH="1" flipV="1">
            <a:off x="6102604" y="4748297"/>
            <a:ext cx="649751" cy="1897908"/>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25" name="Connector: Elbow 24">
            <a:extLst>
              <a:ext uri="{FF2B5EF4-FFF2-40B4-BE49-F238E27FC236}">
                <a16:creationId xmlns:a16="http://schemas.microsoft.com/office/drawing/2014/main" id="{0D3C1BFA-6527-ED1E-1A4C-DC9137E6ECDA}"/>
              </a:ext>
            </a:extLst>
          </p:cNvPr>
          <p:cNvCxnSpPr>
            <a:cxnSpLocks/>
            <a:stCxn id="22" idx="0"/>
            <a:endCxn id="20" idx="2"/>
          </p:cNvCxnSpPr>
          <p:nvPr/>
        </p:nvCxnSpPr>
        <p:spPr>
          <a:xfrm rot="5400000" flipH="1" flipV="1">
            <a:off x="7049888" y="5695584"/>
            <a:ext cx="649754" cy="3336"/>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26" name="Connector: Elbow 25">
            <a:extLst>
              <a:ext uri="{FF2B5EF4-FFF2-40B4-BE49-F238E27FC236}">
                <a16:creationId xmlns:a16="http://schemas.microsoft.com/office/drawing/2014/main" id="{9A66DC12-189A-56CF-1C5D-6FB27B58FE96}"/>
              </a:ext>
            </a:extLst>
          </p:cNvPr>
          <p:cNvCxnSpPr>
            <a:cxnSpLocks/>
            <a:stCxn id="23" idx="0"/>
            <a:endCxn id="20" idx="2"/>
          </p:cNvCxnSpPr>
          <p:nvPr/>
        </p:nvCxnSpPr>
        <p:spPr>
          <a:xfrm rot="16200000" flipV="1">
            <a:off x="8016228" y="4732581"/>
            <a:ext cx="649751" cy="1929340"/>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sp>
        <p:nvSpPr>
          <p:cNvPr id="27" name="Isosceles Triangle 26">
            <a:extLst>
              <a:ext uri="{FF2B5EF4-FFF2-40B4-BE49-F238E27FC236}">
                <a16:creationId xmlns:a16="http://schemas.microsoft.com/office/drawing/2014/main" id="{B9F12AEA-8F98-5507-95A4-8E1C69382E07}"/>
              </a:ext>
            </a:extLst>
          </p:cNvPr>
          <p:cNvSpPr/>
          <p:nvPr/>
        </p:nvSpPr>
        <p:spPr>
          <a:xfrm>
            <a:off x="7340428" y="5389091"/>
            <a:ext cx="72008" cy="457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61F9FC3E-7773-451D-093A-D18AB988C202}"/>
              </a:ext>
            </a:extLst>
          </p:cNvPr>
          <p:cNvCxnSpPr>
            <a:cxnSpLocks/>
            <a:stCxn id="6" idx="1"/>
            <a:endCxn id="8" idx="3"/>
          </p:cNvCxnSpPr>
          <p:nvPr/>
        </p:nvCxnSpPr>
        <p:spPr>
          <a:xfrm flipH="1" flipV="1">
            <a:off x="2506995" y="1963508"/>
            <a:ext cx="2988832" cy="3846"/>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421583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C746-59A3-C323-77EA-F9E64DE30C4F}"/>
              </a:ext>
            </a:extLst>
          </p:cNvPr>
          <p:cNvSpPr>
            <a:spLocks noGrp="1"/>
          </p:cNvSpPr>
          <p:nvPr>
            <p:ph type="title"/>
          </p:nvPr>
        </p:nvSpPr>
        <p:spPr/>
        <p:txBody>
          <a:bodyPr/>
          <a:lstStyle/>
          <a:p>
            <a:r>
              <a:rPr lang="en-US" dirty="0"/>
              <a:t>Using controller vocabularies 1 / 3</a:t>
            </a:r>
          </a:p>
        </p:txBody>
      </p:sp>
      <p:sp>
        <p:nvSpPr>
          <p:cNvPr id="3" name="Content Placeholder 2">
            <a:extLst>
              <a:ext uri="{FF2B5EF4-FFF2-40B4-BE49-F238E27FC236}">
                <a16:creationId xmlns:a16="http://schemas.microsoft.com/office/drawing/2014/main" id="{B6D4E307-AD0D-66F7-6315-7A3560324B35}"/>
              </a:ext>
            </a:extLst>
          </p:cNvPr>
          <p:cNvSpPr>
            <a:spLocks noGrp="1"/>
          </p:cNvSpPr>
          <p:nvPr>
            <p:ph idx="1"/>
          </p:nvPr>
        </p:nvSpPr>
        <p:spPr>
          <a:xfrm>
            <a:off x="335360" y="1268760"/>
            <a:ext cx="11449272" cy="648072"/>
          </a:xfrm>
        </p:spPr>
        <p:txBody>
          <a:bodyPr/>
          <a:lstStyle/>
          <a:p>
            <a:pPr marL="0" indent="0">
              <a:buNone/>
            </a:pPr>
            <a:r>
              <a:rPr lang="en-US" dirty="0"/>
              <a:t>A resource (data set) can be linked to concepts from one or more controlled vocabularies to specify that the resource is about these concepts.</a:t>
            </a:r>
          </a:p>
          <a:p>
            <a:pPr marL="0" indent="0">
              <a:buNone/>
            </a:pPr>
            <a:endParaRPr lang="en-US" dirty="0"/>
          </a:p>
        </p:txBody>
      </p:sp>
      <p:sp>
        <p:nvSpPr>
          <p:cNvPr id="4" name="Slide Number Placeholder 3">
            <a:extLst>
              <a:ext uri="{FF2B5EF4-FFF2-40B4-BE49-F238E27FC236}">
                <a16:creationId xmlns:a16="http://schemas.microsoft.com/office/drawing/2014/main" id="{5F5E90AE-2BBA-5605-AFE9-1B1EA3A54E70}"/>
              </a:ext>
            </a:extLst>
          </p:cNvPr>
          <p:cNvSpPr>
            <a:spLocks noGrp="1"/>
          </p:cNvSpPr>
          <p:nvPr>
            <p:ph type="sldNum" sz="quarter" idx="12"/>
          </p:nvPr>
        </p:nvSpPr>
        <p:spPr/>
        <p:txBody>
          <a:bodyPr/>
          <a:lstStyle/>
          <a:p>
            <a:fld id="{6113E31D-E2AB-40D1-8B51-AFA5AFEF393A}" type="slidenum">
              <a:rPr lang="en-US" smtClean="0"/>
              <a:t>35</a:t>
            </a:fld>
            <a:endParaRPr lang="en-US" dirty="0"/>
          </a:p>
        </p:txBody>
      </p:sp>
      <p:pic>
        <p:nvPicPr>
          <p:cNvPr id="5" name="Picture 2">
            <a:extLst>
              <a:ext uri="{FF2B5EF4-FFF2-40B4-BE49-F238E27FC236}">
                <a16:creationId xmlns:a16="http://schemas.microsoft.com/office/drawing/2014/main" id="{5509E0FD-04CB-0D75-B5C2-CDE7E2FCBEBD}"/>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360000" y="2060848"/>
            <a:ext cx="3420531" cy="4232853"/>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a:extLst>
              <a:ext uri="{FF2B5EF4-FFF2-40B4-BE49-F238E27FC236}">
                <a16:creationId xmlns:a16="http://schemas.microsoft.com/office/drawing/2014/main" id="{7D7E2B4A-5890-CA3F-D0C7-A4AB503A3D05}"/>
              </a:ext>
            </a:extLst>
          </p:cNvPr>
          <p:cNvSpPr txBox="1">
            <a:spLocks/>
          </p:cNvSpPr>
          <p:nvPr/>
        </p:nvSpPr>
        <p:spPr>
          <a:xfrm>
            <a:off x="3935760" y="2077108"/>
            <a:ext cx="7848872" cy="1403060"/>
          </a:xfrm>
          <a:prstGeom prst="rect">
            <a:avLst/>
          </a:prstGeom>
          <a:ln>
            <a:solidFill>
              <a:schemeClr val="tx1"/>
            </a:solidFill>
          </a:ln>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sz="1600" dirty="0"/>
              <a:t>&lt;https://data.gotham-city.fiction/resource/dataset/bus-lines&gt; a </a:t>
            </a:r>
            <a:r>
              <a:rPr lang="en-US" sz="1600" dirty="0" err="1"/>
              <a:t>dcat:Dataset</a:t>
            </a:r>
            <a:r>
              <a:rPr lang="en-US" sz="1600" dirty="0"/>
              <a:t> ;</a:t>
            </a:r>
            <a:br>
              <a:rPr lang="en-US" sz="1600" dirty="0"/>
            </a:br>
            <a:r>
              <a:rPr lang="en-US" sz="1600" dirty="0"/>
              <a:t>  </a:t>
            </a:r>
            <a:r>
              <a:rPr lang="en-US" sz="1600" dirty="0" err="1"/>
              <a:t>dct:title</a:t>
            </a:r>
            <a:r>
              <a:rPr lang="en-US" sz="1600" dirty="0"/>
              <a:t> "Bus lines"@</a:t>
            </a:r>
            <a:r>
              <a:rPr lang="en-US" sz="1600" dirty="0" err="1"/>
              <a:t>en</a:t>
            </a:r>
            <a:r>
              <a:rPr lang="en-US" sz="1600" dirty="0"/>
              <a:t> ;</a:t>
            </a:r>
            <a:br>
              <a:rPr lang="en-US" sz="1600" dirty="0"/>
            </a:br>
            <a:r>
              <a:rPr lang="en-US" sz="1600" dirty="0"/>
              <a:t>  </a:t>
            </a:r>
            <a:r>
              <a:rPr lang="en-US" sz="1600" dirty="0" err="1"/>
              <a:t>dct:description</a:t>
            </a:r>
            <a:r>
              <a:rPr lang="en-US" sz="1600" dirty="0"/>
              <a:t> "Positioning and time data about all bus lines in the Gotham city."@</a:t>
            </a:r>
            <a:r>
              <a:rPr lang="en-US" sz="1600" dirty="0" err="1"/>
              <a:t>en</a:t>
            </a:r>
            <a:r>
              <a:rPr lang="en-US" sz="1600" dirty="0"/>
              <a:t> ;</a:t>
            </a:r>
            <a:br>
              <a:rPr lang="en-US" sz="1600" dirty="0"/>
            </a:br>
            <a:r>
              <a:rPr lang="en-US" sz="1600" dirty="0"/>
              <a:t>  </a:t>
            </a:r>
            <a:r>
              <a:rPr lang="en-US" sz="1600" dirty="0" err="1"/>
              <a:t>dcat:keyword</a:t>
            </a:r>
            <a:r>
              <a:rPr lang="en-US" sz="1600" dirty="0"/>
              <a:t> "bus line"@</a:t>
            </a:r>
            <a:r>
              <a:rPr lang="en-US" sz="1600" dirty="0" err="1"/>
              <a:t>en</a:t>
            </a:r>
            <a:r>
              <a:rPr lang="en-US" sz="1600" dirty="0"/>
              <a:t>, "timetable"@</a:t>
            </a:r>
            <a:r>
              <a:rPr lang="en-US" sz="1600" dirty="0" err="1"/>
              <a:t>en</a:t>
            </a:r>
            <a:r>
              <a:rPr lang="en-US" sz="1600" dirty="0"/>
              <a:t>, "public transport"@</a:t>
            </a:r>
            <a:r>
              <a:rPr lang="en-US" sz="1600" dirty="0" err="1"/>
              <a:t>en</a:t>
            </a:r>
            <a:r>
              <a:rPr lang="en-US" sz="1600" dirty="0"/>
              <a:t> ;</a:t>
            </a:r>
            <a:br>
              <a:rPr lang="en-US" sz="1600" dirty="0"/>
            </a:br>
            <a:r>
              <a:rPr lang="en-US" sz="1600" dirty="0"/>
              <a:t>  </a:t>
            </a:r>
            <a:r>
              <a:rPr lang="en-US" sz="1600" dirty="0" err="1"/>
              <a:t>dcat:theme</a:t>
            </a:r>
            <a:r>
              <a:rPr lang="en-US" sz="1600" dirty="0"/>
              <a:t> &lt;http://eurovoc.europa.eu/4197&gt; ;</a:t>
            </a:r>
            <a:br>
              <a:rPr lang="en-US" sz="1600" dirty="0"/>
            </a:br>
            <a:r>
              <a:rPr lang="en-US" sz="1600" dirty="0"/>
              <a:t>  ...</a:t>
            </a:r>
            <a:endParaRPr lang="en-US" sz="1800" dirty="0"/>
          </a:p>
        </p:txBody>
      </p:sp>
      <p:sp>
        <p:nvSpPr>
          <p:cNvPr id="7" name="Rectangle 6">
            <a:extLst>
              <a:ext uri="{FF2B5EF4-FFF2-40B4-BE49-F238E27FC236}">
                <a16:creationId xmlns:a16="http://schemas.microsoft.com/office/drawing/2014/main" id="{3D22C8EE-409D-AB07-BBB1-73C0758345AD}"/>
              </a:ext>
            </a:extLst>
          </p:cNvPr>
          <p:cNvSpPr/>
          <p:nvPr/>
        </p:nvSpPr>
        <p:spPr>
          <a:xfrm>
            <a:off x="3951082" y="3600605"/>
            <a:ext cx="1928893"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gotham:bus-lines</a:t>
            </a:r>
            <a:endParaRPr lang="en-US" dirty="0">
              <a:solidFill>
                <a:schemeClr val="tx1"/>
              </a:solidFill>
            </a:endParaRPr>
          </a:p>
        </p:txBody>
      </p:sp>
      <p:sp>
        <p:nvSpPr>
          <p:cNvPr id="8" name="Rectangle 7">
            <a:extLst>
              <a:ext uri="{FF2B5EF4-FFF2-40B4-BE49-F238E27FC236}">
                <a16:creationId xmlns:a16="http://schemas.microsoft.com/office/drawing/2014/main" id="{642ADB2F-0C91-97B5-299B-E19B57D1F4A7}"/>
              </a:ext>
            </a:extLst>
          </p:cNvPr>
          <p:cNvSpPr/>
          <p:nvPr/>
        </p:nvSpPr>
        <p:spPr>
          <a:xfrm>
            <a:off x="7043318" y="3594501"/>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eurovoc:4197</a:t>
            </a:r>
          </a:p>
        </p:txBody>
      </p:sp>
      <p:sp>
        <p:nvSpPr>
          <p:cNvPr id="9" name="Rectangle 8">
            <a:extLst>
              <a:ext uri="{FF2B5EF4-FFF2-40B4-BE49-F238E27FC236}">
                <a16:creationId xmlns:a16="http://schemas.microsoft.com/office/drawing/2014/main" id="{AC712410-AA46-C71B-8F0C-225980E1E620}"/>
              </a:ext>
            </a:extLst>
          </p:cNvPr>
          <p:cNvSpPr/>
          <p:nvPr/>
        </p:nvSpPr>
        <p:spPr>
          <a:xfrm>
            <a:off x="9934852" y="3594501"/>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eurovoc:2233</a:t>
            </a:r>
          </a:p>
        </p:txBody>
      </p:sp>
      <p:sp>
        <p:nvSpPr>
          <p:cNvPr id="10" name="TextBox 9">
            <a:extLst>
              <a:ext uri="{FF2B5EF4-FFF2-40B4-BE49-F238E27FC236}">
                <a16:creationId xmlns:a16="http://schemas.microsoft.com/office/drawing/2014/main" id="{60F77B4A-009C-82B8-6A75-FD3C43042997}"/>
              </a:ext>
            </a:extLst>
          </p:cNvPr>
          <p:cNvSpPr txBox="1"/>
          <p:nvPr/>
        </p:nvSpPr>
        <p:spPr>
          <a:xfrm>
            <a:off x="10328898" y="4129596"/>
            <a:ext cx="1836204" cy="338554"/>
          </a:xfrm>
          <a:prstGeom prst="rect">
            <a:avLst/>
          </a:prstGeom>
          <a:noFill/>
        </p:spPr>
        <p:txBody>
          <a:bodyPr wrap="square" rtlCol="0">
            <a:spAutoFit/>
          </a:bodyPr>
          <a:lstStyle/>
          <a:p>
            <a:r>
              <a:rPr lang="en-US" sz="1600" dirty="0">
                <a:solidFill>
                  <a:schemeClr val="accent2"/>
                </a:solidFill>
              </a:rPr>
              <a:t>"vehicle fleet"@</a:t>
            </a:r>
            <a:r>
              <a:rPr lang="en-US" sz="1600" dirty="0" err="1">
                <a:solidFill>
                  <a:schemeClr val="accent2"/>
                </a:solidFill>
              </a:rPr>
              <a:t>en</a:t>
            </a:r>
            <a:endParaRPr lang="en-US" sz="1600" dirty="0">
              <a:solidFill>
                <a:schemeClr val="accent2"/>
              </a:solidFill>
            </a:endParaRPr>
          </a:p>
        </p:txBody>
      </p:sp>
      <p:sp>
        <p:nvSpPr>
          <p:cNvPr id="11" name="TextBox 10">
            <a:extLst>
              <a:ext uri="{FF2B5EF4-FFF2-40B4-BE49-F238E27FC236}">
                <a16:creationId xmlns:a16="http://schemas.microsoft.com/office/drawing/2014/main" id="{0366DDB3-AE13-DFC6-4791-FC04BA30F0E3}"/>
              </a:ext>
            </a:extLst>
          </p:cNvPr>
          <p:cNvSpPr txBox="1"/>
          <p:nvPr/>
        </p:nvSpPr>
        <p:spPr>
          <a:xfrm>
            <a:off x="7392143" y="4081540"/>
            <a:ext cx="1836204" cy="338554"/>
          </a:xfrm>
          <a:prstGeom prst="rect">
            <a:avLst/>
          </a:prstGeom>
          <a:noFill/>
        </p:spPr>
        <p:txBody>
          <a:bodyPr wrap="square" rtlCol="0">
            <a:spAutoFit/>
          </a:bodyPr>
          <a:lstStyle/>
          <a:p>
            <a:r>
              <a:rPr lang="en-US" sz="1600" dirty="0">
                <a:solidFill>
                  <a:schemeClr val="accent2"/>
                </a:solidFill>
              </a:rPr>
              <a:t>"bus"@</a:t>
            </a:r>
            <a:r>
              <a:rPr lang="en-US" sz="1600" dirty="0" err="1">
                <a:solidFill>
                  <a:schemeClr val="accent2"/>
                </a:solidFill>
              </a:rPr>
              <a:t>en</a:t>
            </a:r>
            <a:endParaRPr lang="en-US" sz="1600" dirty="0">
              <a:solidFill>
                <a:schemeClr val="accent2"/>
              </a:solidFill>
            </a:endParaRPr>
          </a:p>
        </p:txBody>
      </p:sp>
      <p:sp>
        <p:nvSpPr>
          <p:cNvPr id="12" name="TextBox 11">
            <a:extLst>
              <a:ext uri="{FF2B5EF4-FFF2-40B4-BE49-F238E27FC236}">
                <a16:creationId xmlns:a16="http://schemas.microsoft.com/office/drawing/2014/main" id="{3BF09485-733E-F1B0-E812-C2765A6C7470}"/>
              </a:ext>
            </a:extLst>
          </p:cNvPr>
          <p:cNvSpPr txBox="1"/>
          <p:nvPr/>
        </p:nvSpPr>
        <p:spPr>
          <a:xfrm>
            <a:off x="7392143" y="4547093"/>
            <a:ext cx="1836204" cy="338554"/>
          </a:xfrm>
          <a:prstGeom prst="rect">
            <a:avLst/>
          </a:prstGeom>
          <a:noFill/>
        </p:spPr>
        <p:txBody>
          <a:bodyPr wrap="square" rtlCol="0">
            <a:spAutoFit/>
          </a:bodyPr>
          <a:lstStyle/>
          <a:p>
            <a:r>
              <a:rPr lang="en-US" sz="1600" dirty="0">
                <a:solidFill>
                  <a:schemeClr val="accent2"/>
                </a:solidFill>
              </a:rPr>
              <a:t>"</a:t>
            </a:r>
            <a:r>
              <a:rPr lang="en-US" sz="1600" dirty="0" err="1">
                <a:solidFill>
                  <a:schemeClr val="accent2"/>
                </a:solidFill>
              </a:rPr>
              <a:t>autobus"@cs</a:t>
            </a:r>
            <a:endParaRPr lang="en-US" sz="1600" dirty="0">
              <a:solidFill>
                <a:schemeClr val="accent2"/>
              </a:solidFill>
            </a:endParaRPr>
          </a:p>
        </p:txBody>
      </p:sp>
      <p:sp>
        <p:nvSpPr>
          <p:cNvPr id="13" name="TextBox 12">
            <a:extLst>
              <a:ext uri="{FF2B5EF4-FFF2-40B4-BE49-F238E27FC236}">
                <a16:creationId xmlns:a16="http://schemas.microsoft.com/office/drawing/2014/main" id="{DB976078-57A3-442D-9FD0-AA9812F37D49}"/>
              </a:ext>
            </a:extLst>
          </p:cNvPr>
          <p:cNvSpPr txBox="1"/>
          <p:nvPr/>
        </p:nvSpPr>
        <p:spPr>
          <a:xfrm>
            <a:off x="7392143" y="5008061"/>
            <a:ext cx="1944216" cy="338554"/>
          </a:xfrm>
          <a:prstGeom prst="rect">
            <a:avLst/>
          </a:prstGeom>
          <a:noFill/>
        </p:spPr>
        <p:txBody>
          <a:bodyPr wrap="square" rtlCol="0">
            <a:spAutoFit/>
          </a:bodyPr>
          <a:lstStyle/>
          <a:p>
            <a:r>
              <a:rPr lang="en-US" sz="1600" dirty="0">
                <a:solidFill>
                  <a:schemeClr val="accent2"/>
                </a:solidFill>
              </a:rPr>
              <a:t>"motor coach"@</a:t>
            </a:r>
            <a:r>
              <a:rPr lang="en-US" sz="1600" dirty="0" err="1">
                <a:solidFill>
                  <a:schemeClr val="accent2"/>
                </a:solidFill>
              </a:rPr>
              <a:t>en</a:t>
            </a:r>
            <a:endParaRPr lang="en-US" sz="1600" dirty="0">
              <a:solidFill>
                <a:schemeClr val="accent2"/>
              </a:solidFill>
            </a:endParaRPr>
          </a:p>
        </p:txBody>
      </p:sp>
      <p:sp>
        <p:nvSpPr>
          <p:cNvPr id="14" name="TextBox 13">
            <a:extLst>
              <a:ext uri="{FF2B5EF4-FFF2-40B4-BE49-F238E27FC236}">
                <a16:creationId xmlns:a16="http://schemas.microsoft.com/office/drawing/2014/main" id="{9A958F5C-72EF-C3C0-F370-1A70ABF0D92B}"/>
              </a:ext>
            </a:extLst>
          </p:cNvPr>
          <p:cNvSpPr txBox="1"/>
          <p:nvPr/>
        </p:nvSpPr>
        <p:spPr>
          <a:xfrm>
            <a:off x="7405157" y="5456133"/>
            <a:ext cx="1944216" cy="338554"/>
          </a:xfrm>
          <a:prstGeom prst="rect">
            <a:avLst/>
          </a:prstGeom>
          <a:noFill/>
        </p:spPr>
        <p:txBody>
          <a:bodyPr wrap="square" rtlCol="0">
            <a:spAutoFit/>
          </a:bodyPr>
          <a:lstStyle/>
          <a:p>
            <a:r>
              <a:rPr lang="en-US" sz="1600" dirty="0">
                <a:solidFill>
                  <a:schemeClr val="accent2"/>
                </a:solidFill>
              </a:rPr>
              <a:t>"</a:t>
            </a:r>
            <a:r>
              <a:rPr lang="en-US" sz="1600" dirty="0" err="1">
                <a:solidFill>
                  <a:schemeClr val="accent2"/>
                </a:solidFill>
              </a:rPr>
              <a:t>autokar</a:t>
            </a:r>
            <a:r>
              <a:rPr lang="en-US" sz="1600" dirty="0">
                <a:solidFill>
                  <a:schemeClr val="accent2"/>
                </a:solidFill>
              </a:rPr>
              <a:t>"@cs</a:t>
            </a:r>
          </a:p>
        </p:txBody>
      </p:sp>
      <p:cxnSp>
        <p:nvCxnSpPr>
          <p:cNvPr id="16" name="Straight Arrow Connector 15">
            <a:extLst>
              <a:ext uri="{FF2B5EF4-FFF2-40B4-BE49-F238E27FC236}">
                <a16:creationId xmlns:a16="http://schemas.microsoft.com/office/drawing/2014/main" id="{49919CB1-D482-E134-E739-70E5270380EC}"/>
              </a:ext>
            </a:extLst>
          </p:cNvPr>
          <p:cNvCxnSpPr>
            <a:stCxn id="7" idx="3"/>
            <a:endCxn id="8" idx="1"/>
          </p:cNvCxnSpPr>
          <p:nvPr/>
        </p:nvCxnSpPr>
        <p:spPr>
          <a:xfrm flipV="1">
            <a:off x="5879975" y="3774521"/>
            <a:ext cx="1163343" cy="30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9F7822E0-5430-958E-8D3F-1332A832E49D}"/>
              </a:ext>
            </a:extLst>
          </p:cNvPr>
          <p:cNvCxnSpPr>
            <a:cxnSpLocks/>
            <a:stCxn id="8" idx="3"/>
            <a:endCxn id="9" idx="1"/>
          </p:cNvCxnSpPr>
          <p:nvPr/>
        </p:nvCxnSpPr>
        <p:spPr>
          <a:xfrm>
            <a:off x="8771510" y="3774521"/>
            <a:ext cx="1163342"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1" name="Connector: Elbow 20">
            <a:extLst>
              <a:ext uri="{FF2B5EF4-FFF2-40B4-BE49-F238E27FC236}">
                <a16:creationId xmlns:a16="http://schemas.microsoft.com/office/drawing/2014/main" id="{668748F7-C940-D0CF-879B-50EBC08D64ED}"/>
              </a:ext>
            </a:extLst>
          </p:cNvPr>
          <p:cNvCxnSpPr>
            <a:endCxn id="11" idx="1"/>
          </p:cNvCxnSpPr>
          <p:nvPr/>
        </p:nvCxnSpPr>
        <p:spPr>
          <a:xfrm rot="16200000" flipH="1">
            <a:off x="7135993" y="3994667"/>
            <a:ext cx="296276" cy="216023"/>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Connector: Elbow 21">
            <a:extLst>
              <a:ext uri="{FF2B5EF4-FFF2-40B4-BE49-F238E27FC236}">
                <a16:creationId xmlns:a16="http://schemas.microsoft.com/office/drawing/2014/main" id="{4C88288B-D528-E52D-F814-79CC773F15A6}"/>
              </a:ext>
            </a:extLst>
          </p:cNvPr>
          <p:cNvCxnSpPr>
            <a:cxnSpLocks/>
            <a:endCxn id="12" idx="1"/>
          </p:cNvCxnSpPr>
          <p:nvPr/>
        </p:nvCxnSpPr>
        <p:spPr>
          <a:xfrm rot="16200000" flipH="1">
            <a:off x="7020546" y="4344773"/>
            <a:ext cx="527170" cy="216024"/>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5" name="Connector: Elbow 24">
            <a:extLst>
              <a:ext uri="{FF2B5EF4-FFF2-40B4-BE49-F238E27FC236}">
                <a16:creationId xmlns:a16="http://schemas.microsoft.com/office/drawing/2014/main" id="{7E3379FA-A00C-DCF1-8C73-9487C6D71ED8}"/>
              </a:ext>
            </a:extLst>
          </p:cNvPr>
          <p:cNvCxnSpPr>
            <a:cxnSpLocks/>
            <a:endCxn id="13" idx="1"/>
          </p:cNvCxnSpPr>
          <p:nvPr/>
        </p:nvCxnSpPr>
        <p:spPr>
          <a:xfrm rot="16200000" flipH="1">
            <a:off x="7001440" y="4786635"/>
            <a:ext cx="565382" cy="216024"/>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8" name="Connector: Elbow 27">
            <a:extLst>
              <a:ext uri="{FF2B5EF4-FFF2-40B4-BE49-F238E27FC236}">
                <a16:creationId xmlns:a16="http://schemas.microsoft.com/office/drawing/2014/main" id="{0F3B1114-3B25-248E-7CCB-517537906777}"/>
              </a:ext>
            </a:extLst>
          </p:cNvPr>
          <p:cNvCxnSpPr>
            <a:cxnSpLocks/>
            <a:endCxn id="14" idx="1"/>
          </p:cNvCxnSpPr>
          <p:nvPr/>
        </p:nvCxnSpPr>
        <p:spPr>
          <a:xfrm rot="16200000" flipH="1">
            <a:off x="6984521" y="5204774"/>
            <a:ext cx="612234" cy="22903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1" name="Connector: Elbow 30">
            <a:extLst>
              <a:ext uri="{FF2B5EF4-FFF2-40B4-BE49-F238E27FC236}">
                <a16:creationId xmlns:a16="http://schemas.microsoft.com/office/drawing/2014/main" id="{AEBF74C6-0C9E-8D6F-1BC7-5AA22F99A1A4}"/>
              </a:ext>
            </a:extLst>
          </p:cNvPr>
          <p:cNvCxnSpPr>
            <a:cxnSpLocks/>
            <a:endCxn id="10" idx="1"/>
          </p:cNvCxnSpPr>
          <p:nvPr/>
        </p:nvCxnSpPr>
        <p:spPr>
          <a:xfrm rot="16200000" flipH="1">
            <a:off x="10030392" y="4000367"/>
            <a:ext cx="344334"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33" name="TextBox 32">
            <a:extLst>
              <a:ext uri="{FF2B5EF4-FFF2-40B4-BE49-F238E27FC236}">
                <a16:creationId xmlns:a16="http://schemas.microsoft.com/office/drawing/2014/main" id="{0A437E0F-D69C-050D-B50B-F374F4E96BD2}"/>
              </a:ext>
            </a:extLst>
          </p:cNvPr>
          <p:cNvSpPr txBox="1"/>
          <p:nvPr/>
        </p:nvSpPr>
        <p:spPr>
          <a:xfrm>
            <a:off x="8868307" y="3532652"/>
            <a:ext cx="936104" cy="261610"/>
          </a:xfrm>
          <a:prstGeom prst="rect">
            <a:avLst/>
          </a:prstGeom>
          <a:noFill/>
        </p:spPr>
        <p:txBody>
          <a:bodyPr wrap="square" rtlCol="0">
            <a:spAutoFit/>
          </a:bodyPr>
          <a:lstStyle/>
          <a:p>
            <a:pPr algn="ctr"/>
            <a:r>
              <a:rPr lang="en-US" sz="1100" dirty="0" err="1">
                <a:solidFill>
                  <a:schemeClr val="accent6"/>
                </a:solidFill>
              </a:rPr>
              <a:t>skos:broader</a:t>
            </a:r>
            <a:endParaRPr lang="en-US" sz="1100" dirty="0">
              <a:solidFill>
                <a:schemeClr val="accent6"/>
              </a:solidFill>
            </a:endParaRPr>
          </a:p>
        </p:txBody>
      </p:sp>
      <p:sp>
        <p:nvSpPr>
          <p:cNvPr id="34" name="TextBox 33">
            <a:extLst>
              <a:ext uri="{FF2B5EF4-FFF2-40B4-BE49-F238E27FC236}">
                <a16:creationId xmlns:a16="http://schemas.microsoft.com/office/drawing/2014/main" id="{CDE2E865-F1AE-D754-2EFE-FCC2F17787A9}"/>
              </a:ext>
            </a:extLst>
          </p:cNvPr>
          <p:cNvSpPr txBox="1"/>
          <p:nvPr/>
        </p:nvSpPr>
        <p:spPr>
          <a:xfrm>
            <a:off x="5993595" y="3543272"/>
            <a:ext cx="864096" cy="261610"/>
          </a:xfrm>
          <a:prstGeom prst="rect">
            <a:avLst/>
          </a:prstGeom>
          <a:noFill/>
        </p:spPr>
        <p:txBody>
          <a:bodyPr wrap="square" rtlCol="0">
            <a:spAutoFit/>
          </a:bodyPr>
          <a:lstStyle/>
          <a:p>
            <a:pPr algn="ctr"/>
            <a:r>
              <a:rPr lang="en-US" sz="1100" dirty="0" err="1"/>
              <a:t>dcat:theme</a:t>
            </a:r>
            <a:endParaRPr lang="en-US" sz="1100" dirty="0"/>
          </a:p>
        </p:txBody>
      </p:sp>
      <p:sp>
        <p:nvSpPr>
          <p:cNvPr id="35" name="TextBox 34">
            <a:extLst>
              <a:ext uri="{FF2B5EF4-FFF2-40B4-BE49-F238E27FC236}">
                <a16:creationId xmlns:a16="http://schemas.microsoft.com/office/drawing/2014/main" id="{2A16E07B-AB5D-19F5-304B-BF7F6C66D568}"/>
              </a:ext>
            </a:extLst>
          </p:cNvPr>
          <p:cNvSpPr txBox="1"/>
          <p:nvPr/>
        </p:nvSpPr>
        <p:spPr>
          <a:xfrm>
            <a:off x="6216201" y="4014164"/>
            <a:ext cx="1008112" cy="261610"/>
          </a:xfrm>
          <a:prstGeom prst="rect">
            <a:avLst/>
          </a:prstGeom>
          <a:noFill/>
        </p:spPr>
        <p:txBody>
          <a:bodyPr wrap="square" rtlCol="0">
            <a:spAutoFit/>
          </a:bodyPr>
          <a:lstStyle/>
          <a:p>
            <a:pPr algn="r"/>
            <a:r>
              <a:rPr lang="en-US" sz="1100" dirty="0" err="1">
                <a:solidFill>
                  <a:schemeClr val="accent2"/>
                </a:solidFill>
              </a:rPr>
              <a:t>skos:prefLabel</a:t>
            </a:r>
            <a:endParaRPr lang="en-US" sz="1100" dirty="0">
              <a:solidFill>
                <a:schemeClr val="accent2"/>
              </a:solidFill>
            </a:endParaRPr>
          </a:p>
        </p:txBody>
      </p:sp>
      <p:sp>
        <p:nvSpPr>
          <p:cNvPr id="36" name="TextBox 35">
            <a:extLst>
              <a:ext uri="{FF2B5EF4-FFF2-40B4-BE49-F238E27FC236}">
                <a16:creationId xmlns:a16="http://schemas.microsoft.com/office/drawing/2014/main" id="{16E32102-D209-3C23-2671-CF311174B6D3}"/>
              </a:ext>
            </a:extLst>
          </p:cNvPr>
          <p:cNvSpPr txBox="1"/>
          <p:nvPr/>
        </p:nvSpPr>
        <p:spPr>
          <a:xfrm>
            <a:off x="6216201" y="4954669"/>
            <a:ext cx="1008112" cy="261610"/>
          </a:xfrm>
          <a:prstGeom prst="rect">
            <a:avLst/>
          </a:prstGeom>
          <a:noFill/>
        </p:spPr>
        <p:txBody>
          <a:bodyPr wrap="square" rtlCol="0">
            <a:spAutoFit/>
          </a:bodyPr>
          <a:lstStyle/>
          <a:p>
            <a:pPr algn="r"/>
            <a:r>
              <a:rPr lang="en-US" sz="1100" dirty="0" err="1">
                <a:solidFill>
                  <a:schemeClr val="accent2"/>
                </a:solidFill>
              </a:rPr>
              <a:t>skos:altLabel</a:t>
            </a:r>
            <a:endParaRPr lang="en-US" sz="1100" dirty="0">
              <a:solidFill>
                <a:schemeClr val="accent2"/>
              </a:solidFill>
            </a:endParaRPr>
          </a:p>
        </p:txBody>
      </p:sp>
    </p:spTree>
    <p:extLst>
      <p:ext uri="{BB962C8B-B14F-4D97-AF65-F5344CB8AC3E}">
        <p14:creationId xmlns:p14="http://schemas.microsoft.com/office/powerpoint/2010/main" val="22907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4D24-1372-A1A1-532B-2ADAD9FE3282}"/>
              </a:ext>
            </a:extLst>
          </p:cNvPr>
          <p:cNvSpPr>
            <a:spLocks noGrp="1"/>
          </p:cNvSpPr>
          <p:nvPr>
            <p:ph type="title"/>
          </p:nvPr>
        </p:nvSpPr>
        <p:spPr/>
        <p:txBody>
          <a:bodyPr/>
          <a:lstStyle/>
          <a:p>
            <a:r>
              <a:rPr lang="en-US" dirty="0"/>
              <a:t>Using controller vocabularies 2 / 3</a:t>
            </a:r>
          </a:p>
        </p:txBody>
      </p:sp>
      <p:sp>
        <p:nvSpPr>
          <p:cNvPr id="3" name="Slide Number Placeholder 2">
            <a:extLst>
              <a:ext uri="{FF2B5EF4-FFF2-40B4-BE49-F238E27FC236}">
                <a16:creationId xmlns:a16="http://schemas.microsoft.com/office/drawing/2014/main" id="{362FAE8A-E0FC-9881-314D-DC650E1E477E}"/>
              </a:ext>
            </a:extLst>
          </p:cNvPr>
          <p:cNvSpPr>
            <a:spLocks noGrp="1"/>
          </p:cNvSpPr>
          <p:nvPr>
            <p:ph type="sldNum" sz="quarter" idx="12"/>
          </p:nvPr>
        </p:nvSpPr>
        <p:spPr/>
        <p:txBody>
          <a:bodyPr/>
          <a:lstStyle/>
          <a:p>
            <a:fld id="{4FAB73BC-B049-4115-A692-8D63A059BFB8}" type="slidenum">
              <a:rPr lang="en-US" smtClean="0"/>
              <a:t>36</a:t>
            </a:fld>
            <a:endParaRPr lang="en-US" dirty="0"/>
          </a:p>
        </p:txBody>
      </p:sp>
      <p:sp>
        <p:nvSpPr>
          <p:cNvPr id="4" name="Rectangle 3">
            <a:extLst>
              <a:ext uri="{FF2B5EF4-FFF2-40B4-BE49-F238E27FC236}">
                <a16:creationId xmlns:a16="http://schemas.microsoft.com/office/drawing/2014/main" id="{FCA66080-6A69-8A8E-6BC5-9CBEB41817DF}"/>
              </a:ext>
            </a:extLst>
          </p:cNvPr>
          <p:cNvSpPr/>
          <p:nvPr/>
        </p:nvSpPr>
        <p:spPr>
          <a:xfrm>
            <a:off x="360000" y="1259548"/>
            <a:ext cx="2135600"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gotham:bus-lines</a:t>
            </a:r>
            <a:endParaRPr lang="en-US" dirty="0">
              <a:solidFill>
                <a:schemeClr val="tx1"/>
              </a:solidFill>
            </a:endParaRPr>
          </a:p>
        </p:txBody>
      </p:sp>
      <p:sp>
        <p:nvSpPr>
          <p:cNvPr id="22" name="Rectangle 21">
            <a:extLst>
              <a:ext uri="{FF2B5EF4-FFF2-40B4-BE49-F238E27FC236}">
                <a16:creationId xmlns:a16="http://schemas.microsoft.com/office/drawing/2014/main" id="{92C03618-9F57-22CE-EBDA-5533E221497D}"/>
              </a:ext>
            </a:extLst>
          </p:cNvPr>
          <p:cNvSpPr/>
          <p:nvPr/>
        </p:nvSpPr>
        <p:spPr>
          <a:xfrm>
            <a:off x="359082" y="2348880"/>
            <a:ext cx="2136518"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metropolis:pubtrans</a:t>
            </a:r>
            <a:endParaRPr lang="en-US" dirty="0">
              <a:solidFill>
                <a:schemeClr val="tx1"/>
              </a:solidFill>
            </a:endParaRPr>
          </a:p>
        </p:txBody>
      </p:sp>
      <p:sp>
        <p:nvSpPr>
          <p:cNvPr id="23" name="Rectangle 22">
            <a:extLst>
              <a:ext uri="{FF2B5EF4-FFF2-40B4-BE49-F238E27FC236}">
                <a16:creationId xmlns:a16="http://schemas.microsoft.com/office/drawing/2014/main" id="{C8232920-6380-8651-63FF-FA419D1EDC3F}"/>
              </a:ext>
            </a:extLst>
          </p:cNvPr>
          <p:cNvSpPr/>
          <p:nvPr/>
        </p:nvSpPr>
        <p:spPr>
          <a:xfrm>
            <a:off x="360000" y="3398379"/>
            <a:ext cx="2135600"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gotham:stations</a:t>
            </a:r>
            <a:endParaRPr lang="en-US" dirty="0">
              <a:solidFill>
                <a:schemeClr val="tx1"/>
              </a:solidFill>
            </a:endParaRPr>
          </a:p>
        </p:txBody>
      </p:sp>
      <p:sp>
        <p:nvSpPr>
          <p:cNvPr id="24" name="Rectangle 23">
            <a:extLst>
              <a:ext uri="{FF2B5EF4-FFF2-40B4-BE49-F238E27FC236}">
                <a16:creationId xmlns:a16="http://schemas.microsoft.com/office/drawing/2014/main" id="{B2C2B66F-7C13-AB75-6CA2-7AA7E71EE6BF}"/>
              </a:ext>
            </a:extLst>
          </p:cNvPr>
          <p:cNvSpPr/>
          <p:nvPr/>
        </p:nvSpPr>
        <p:spPr>
          <a:xfrm>
            <a:off x="359082" y="4480053"/>
            <a:ext cx="2135600"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gotham:parking-lots</a:t>
            </a:r>
            <a:endParaRPr lang="en-US" dirty="0">
              <a:solidFill>
                <a:schemeClr val="tx1"/>
              </a:solidFill>
            </a:endParaRPr>
          </a:p>
        </p:txBody>
      </p:sp>
      <p:sp>
        <p:nvSpPr>
          <p:cNvPr id="25" name="Rectangle 24">
            <a:extLst>
              <a:ext uri="{FF2B5EF4-FFF2-40B4-BE49-F238E27FC236}">
                <a16:creationId xmlns:a16="http://schemas.microsoft.com/office/drawing/2014/main" id="{37D159DF-4365-1642-7858-5EEFC5EAD881}"/>
              </a:ext>
            </a:extLst>
          </p:cNvPr>
          <p:cNvSpPr/>
          <p:nvPr/>
        </p:nvSpPr>
        <p:spPr>
          <a:xfrm>
            <a:off x="359082" y="5494269"/>
            <a:ext cx="2136518" cy="3539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err="1">
                <a:solidFill>
                  <a:schemeClr val="tx1"/>
                </a:solidFill>
              </a:rPr>
              <a:t>metropolis:stations</a:t>
            </a:r>
            <a:endParaRPr lang="en-US" dirty="0">
              <a:solidFill>
                <a:schemeClr val="tx1"/>
              </a:solidFill>
            </a:endParaRPr>
          </a:p>
        </p:txBody>
      </p:sp>
      <p:cxnSp>
        <p:nvCxnSpPr>
          <p:cNvPr id="33" name="Straight Arrow Connector 32">
            <a:extLst>
              <a:ext uri="{FF2B5EF4-FFF2-40B4-BE49-F238E27FC236}">
                <a16:creationId xmlns:a16="http://schemas.microsoft.com/office/drawing/2014/main" id="{B4616FBD-9B5E-4351-B8C5-6F96081FFDB8}"/>
              </a:ext>
            </a:extLst>
          </p:cNvPr>
          <p:cNvCxnSpPr>
            <a:cxnSpLocks/>
            <a:stCxn id="4" idx="3"/>
            <a:endCxn id="26" idx="1"/>
          </p:cNvCxnSpPr>
          <p:nvPr/>
        </p:nvCxnSpPr>
        <p:spPr>
          <a:xfrm>
            <a:off x="2495600" y="1436516"/>
            <a:ext cx="2376264" cy="30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1F6EF65B-FA9F-05D4-F9B7-9F793F4D4DEE}"/>
              </a:ext>
            </a:extLst>
          </p:cNvPr>
          <p:cNvSpPr txBox="1"/>
          <p:nvPr/>
        </p:nvSpPr>
        <p:spPr>
          <a:xfrm>
            <a:off x="3143673" y="1204334"/>
            <a:ext cx="864096" cy="261610"/>
          </a:xfrm>
          <a:prstGeom prst="rect">
            <a:avLst/>
          </a:prstGeom>
          <a:noFill/>
        </p:spPr>
        <p:txBody>
          <a:bodyPr wrap="square" rtlCol="0">
            <a:spAutoFit/>
          </a:bodyPr>
          <a:lstStyle/>
          <a:p>
            <a:pPr algn="ctr"/>
            <a:r>
              <a:rPr lang="en-US" sz="1100" dirty="0" err="1"/>
              <a:t>dcat:theme</a:t>
            </a:r>
            <a:endParaRPr lang="en-US" sz="1100" dirty="0"/>
          </a:p>
        </p:txBody>
      </p:sp>
      <p:cxnSp>
        <p:nvCxnSpPr>
          <p:cNvPr id="37" name="Straight Arrow Connector 36">
            <a:extLst>
              <a:ext uri="{FF2B5EF4-FFF2-40B4-BE49-F238E27FC236}">
                <a16:creationId xmlns:a16="http://schemas.microsoft.com/office/drawing/2014/main" id="{ABF6A1C9-DD24-3331-ADC6-0FB91983D85F}"/>
              </a:ext>
            </a:extLst>
          </p:cNvPr>
          <p:cNvCxnSpPr>
            <a:cxnSpLocks/>
            <a:stCxn id="23" idx="3"/>
            <a:endCxn id="28" idx="1"/>
          </p:cNvCxnSpPr>
          <p:nvPr/>
        </p:nvCxnSpPr>
        <p:spPr>
          <a:xfrm>
            <a:off x="2495600" y="3575347"/>
            <a:ext cx="2376264" cy="30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C967C6B5-0481-8E15-37D6-59BE41B490A7}"/>
              </a:ext>
            </a:extLst>
          </p:cNvPr>
          <p:cNvCxnSpPr>
            <a:cxnSpLocks/>
            <a:stCxn id="24" idx="3"/>
            <a:endCxn id="30" idx="1"/>
          </p:cNvCxnSpPr>
          <p:nvPr/>
        </p:nvCxnSpPr>
        <p:spPr>
          <a:xfrm>
            <a:off x="2494682" y="4657021"/>
            <a:ext cx="2373247" cy="30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E3DEB074-339C-D397-96CD-DDE5000E3BF1}"/>
              </a:ext>
            </a:extLst>
          </p:cNvPr>
          <p:cNvCxnSpPr>
            <a:cxnSpLocks/>
            <a:stCxn id="25" idx="3"/>
            <a:endCxn id="31" idx="1"/>
          </p:cNvCxnSpPr>
          <p:nvPr/>
        </p:nvCxnSpPr>
        <p:spPr>
          <a:xfrm flipV="1">
            <a:off x="2495600" y="5668185"/>
            <a:ext cx="2372329" cy="30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D90AB832-C705-AA4F-2543-0EE063387134}"/>
              </a:ext>
            </a:extLst>
          </p:cNvPr>
          <p:cNvCxnSpPr>
            <a:cxnSpLocks/>
            <a:stCxn id="26" idx="3"/>
            <a:endCxn id="27" idx="1"/>
          </p:cNvCxnSpPr>
          <p:nvPr/>
        </p:nvCxnSpPr>
        <p:spPr>
          <a:xfrm>
            <a:off x="6600056" y="1439568"/>
            <a:ext cx="2016224"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49" name="Straight Arrow Connector 48">
            <a:extLst>
              <a:ext uri="{FF2B5EF4-FFF2-40B4-BE49-F238E27FC236}">
                <a16:creationId xmlns:a16="http://schemas.microsoft.com/office/drawing/2014/main" id="{6EE040C0-45FE-2353-EC89-805623E5E08A}"/>
              </a:ext>
            </a:extLst>
          </p:cNvPr>
          <p:cNvCxnSpPr>
            <a:cxnSpLocks/>
            <a:stCxn id="28" idx="3"/>
            <a:endCxn id="29" idx="1"/>
          </p:cNvCxnSpPr>
          <p:nvPr/>
        </p:nvCxnSpPr>
        <p:spPr>
          <a:xfrm>
            <a:off x="6600056" y="3578399"/>
            <a:ext cx="2016224"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52" name="Straight Arrow Connector 51">
            <a:extLst>
              <a:ext uri="{FF2B5EF4-FFF2-40B4-BE49-F238E27FC236}">
                <a16:creationId xmlns:a16="http://schemas.microsoft.com/office/drawing/2014/main" id="{7EA8B35F-34FB-2CD2-9E44-452C43E5AFE3}"/>
              </a:ext>
            </a:extLst>
          </p:cNvPr>
          <p:cNvCxnSpPr>
            <a:cxnSpLocks/>
            <a:stCxn id="31" idx="3"/>
            <a:endCxn id="32" idx="1"/>
          </p:cNvCxnSpPr>
          <p:nvPr/>
        </p:nvCxnSpPr>
        <p:spPr>
          <a:xfrm>
            <a:off x="6596121" y="5668185"/>
            <a:ext cx="2020159"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56" name="Connector: Elbow 55">
            <a:extLst>
              <a:ext uri="{FF2B5EF4-FFF2-40B4-BE49-F238E27FC236}">
                <a16:creationId xmlns:a16="http://schemas.microsoft.com/office/drawing/2014/main" id="{4EEE27A8-B76D-29B2-5411-6B73BDE25D29}"/>
              </a:ext>
            </a:extLst>
          </p:cNvPr>
          <p:cNvCxnSpPr>
            <a:stCxn id="30" idx="3"/>
            <a:endCxn id="29" idx="1"/>
          </p:cNvCxnSpPr>
          <p:nvPr/>
        </p:nvCxnSpPr>
        <p:spPr>
          <a:xfrm flipV="1">
            <a:off x="6596121" y="3578399"/>
            <a:ext cx="2020159" cy="1081674"/>
          </a:xfrm>
          <a:prstGeom prst="bentConnector3">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58" name="Straight Connector 57">
            <a:extLst>
              <a:ext uri="{FF2B5EF4-FFF2-40B4-BE49-F238E27FC236}">
                <a16:creationId xmlns:a16="http://schemas.microsoft.com/office/drawing/2014/main" id="{F8CBBB79-5649-9656-DBB6-112FEAB1EEAD}"/>
              </a:ext>
            </a:extLst>
          </p:cNvPr>
          <p:cNvCxnSpPr>
            <a:stCxn id="4" idx="2"/>
            <a:endCxn id="22" idx="0"/>
          </p:cNvCxnSpPr>
          <p:nvPr/>
        </p:nvCxnSpPr>
        <p:spPr>
          <a:xfrm flipH="1">
            <a:off x="1427341" y="1613484"/>
            <a:ext cx="459" cy="735396"/>
          </a:xfrm>
          <a:prstGeom prst="line">
            <a:avLst/>
          </a:prstGeom>
          <a:ln>
            <a:prstDash val="lgDash"/>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B715B43-55A5-9E5C-01AE-720006703DCB}"/>
              </a:ext>
            </a:extLst>
          </p:cNvPr>
          <p:cNvCxnSpPr>
            <a:cxnSpLocks/>
            <a:stCxn id="22" idx="2"/>
            <a:endCxn id="23" idx="0"/>
          </p:cNvCxnSpPr>
          <p:nvPr/>
        </p:nvCxnSpPr>
        <p:spPr>
          <a:xfrm>
            <a:off x="1427341" y="2702816"/>
            <a:ext cx="459" cy="695563"/>
          </a:xfrm>
          <a:prstGeom prst="line">
            <a:avLst/>
          </a:prstGeom>
          <a:ln>
            <a:prstDash val="lgDash"/>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B5BEB0E4-AB05-423D-0629-8C022C809740}"/>
              </a:ext>
            </a:extLst>
          </p:cNvPr>
          <p:cNvCxnSpPr>
            <a:cxnSpLocks/>
            <a:stCxn id="23" idx="2"/>
            <a:endCxn id="24" idx="0"/>
          </p:cNvCxnSpPr>
          <p:nvPr/>
        </p:nvCxnSpPr>
        <p:spPr>
          <a:xfrm flipH="1">
            <a:off x="1426882" y="3752315"/>
            <a:ext cx="918" cy="727738"/>
          </a:xfrm>
          <a:prstGeom prst="line">
            <a:avLst/>
          </a:prstGeom>
          <a:ln>
            <a:prstDash val="lgDash"/>
          </a:ln>
        </p:spPr>
        <p:style>
          <a:lnRef idx="1">
            <a:schemeClr val="dk1"/>
          </a:lnRef>
          <a:fillRef idx="0">
            <a:schemeClr val="dk1"/>
          </a:fillRef>
          <a:effectRef idx="0">
            <a:schemeClr val="dk1"/>
          </a:effectRef>
          <a:fontRef idx="minor">
            <a:schemeClr val="tx1"/>
          </a:fontRef>
        </p:style>
      </p:cxnSp>
      <p:cxnSp>
        <p:nvCxnSpPr>
          <p:cNvPr id="66" name="Connector: Elbow 65">
            <a:extLst>
              <a:ext uri="{FF2B5EF4-FFF2-40B4-BE49-F238E27FC236}">
                <a16:creationId xmlns:a16="http://schemas.microsoft.com/office/drawing/2014/main" id="{C54F596B-AF39-9AA3-BBAF-07D0011B1280}"/>
              </a:ext>
            </a:extLst>
          </p:cNvPr>
          <p:cNvCxnSpPr>
            <a:cxnSpLocks/>
            <a:stCxn id="22" idx="3"/>
            <a:endCxn id="26" idx="1"/>
          </p:cNvCxnSpPr>
          <p:nvPr/>
        </p:nvCxnSpPr>
        <p:spPr>
          <a:xfrm flipV="1">
            <a:off x="2495600" y="1439568"/>
            <a:ext cx="2376264" cy="1086280"/>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22E3486F-9ED7-770F-63A9-B72699EFAE94}"/>
              </a:ext>
            </a:extLst>
          </p:cNvPr>
          <p:cNvCxnSpPr>
            <a:cxnSpLocks/>
          </p:cNvCxnSpPr>
          <p:nvPr/>
        </p:nvCxnSpPr>
        <p:spPr>
          <a:xfrm>
            <a:off x="5015880" y="1636893"/>
            <a:ext cx="0" cy="1729624"/>
          </a:xfrm>
          <a:prstGeom prst="line">
            <a:avLst/>
          </a:prstGeom>
          <a:ln>
            <a:solidFill>
              <a:schemeClr val="accent6"/>
            </a:solidFill>
            <a:prstDash val="lgDash"/>
          </a:ln>
        </p:spPr>
        <p:style>
          <a:lnRef idx="1">
            <a:schemeClr val="dk1"/>
          </a:lnRef>
          <a:fillRef idx="0">
            <a:schemeClr val="dk1"/>
          </a:fillRef>
          <a:effectRef idx="0">
            <a:schemeClr val="dk1"/>
          </a:effectRef>
          <a:fontRef idx="minor">
            <a:schemeClr val="tx1"/>
          </a:fontRef>
        </p:style>
      </p:cxnSp>
      <p:sp>
        <p:nvSpPr>
          <p:cNvPr id="71" name="TextBox 70">
            <a:extLst>
              <a:ext uri="{FF2B5EF4-FFF2-40B4-BE49-F238E27FC236}">
                <a16:creationId xmlns:a16="http://schemas.microsoft.com/office/drawing/2014/main" id="{3B873AEE-FBDC-3920-C79C-BA6F307F3752}"/>
              </a:ext>
            </a:extLst>
          </p:cNvPr>
          <p:cNvSpPr txBox="1"/>
          <p:nvPr/>
        </p:nvSpPr>
        <p:spPr>
          <a:xfrm>
            <a:off x="7104112" y="1199314"/>
            <a:ext cx="1008111" cy="261610"/>
          </a:xfrm>
          <a:prstGeom prst="rect">
            <a:avLst/>
          </a:prstGeom>
          <a:noFill/>
        </p:spPr>
        <p:txBody>
          <a:bodyPr wrap="square" rtlCol="0">
            <a:spAutoFit/>
          </a:bodyPr>
          <a:lstStyle/>
          <a:p>
            <a:pPr algn="ctr"/>
            <a:r>
              <a:rPr lang="en-US" sz="1100" dirty="0" err="1">
                <a:solidFill>
                  <a:schemeClr val="accent6"/>
                </a:solidFill>
              </a:rPr>
              <a:t>skos:broader</a:t>
            </a:r>
            <a:endParaRPr lang="en-US" sz="1100" dirty="0">
              <a:solidFill>
                <a:schemeClr val="accent6"/>
              </a:solidFill>
            </a:endParaRPr>
          </a:p>
        </p:txBody>
      </p:sp>
      <p:sp>
        <p:nvSpPr>
          <p:cNvPr id="72" name="TextBox 71">
            <a:extLst>
              <a:ext uri="{FF2B5EF4-FFF2-40B4-BE49-F238E27FC236}">
                <a16:creationId xmlns:a16="http://schemas.microsoft.com/office/drawing/2014/main" id="{52503937-5F68-C158-8566-0D0D4B216F24}"/>
              </a:ext>
            </a:extLst>
          </p:cNvPr>
          <p:cNvSpPr txBox="1"/>
          <p:nvPr/>
        </p:nvSpPr>
        <p:spPr>
          <a:xfrm>
            <a:off x="5015880" y="2807350"/>
            <a:ext cx="1008111" cy="261610"/>
          </a:xfrm>
          <a:prstGeom prst="rect">
            <a:avLst/>
          </a:prstGeom>
          <a:noFill/>
        </p:spPr>
        <p:txBody>
          <a:bodyPr wrap="square" rtlCol="0">
            <a:spAutoFit/>
          </a:bodyPr>
          <a:lstStyle/>
          <a:p>
            <a:pPr algn="ctr"/>
            <a:r>
              <a:rPr lang="en-US" sz="1100" dirty="0" err="1">
                <a:solidFill>
                  <a:schemeClr val="accent6"/>
                </a:solidFill>
              </a:rPr>
              <a:t>skos:related</a:t>
            </a:r>
            <a:endParaRPr lang="en-US" sz="1100" dirty="0">
              <a:solidFill>
                <a:schemeClr val="accent6"/>
              </a:solidFill>
            </a:endParaRPr>
          </a:p>
        </p:txBody>
      </p:sp>
      <p:sp>
        <p:nvSpPr>
          <p:cNvPr id="73" name="TextBox 72">
            <a:extLst>
              <a:ext uri="{FF2B5EF4-FFF2-40B4-BE49-F238E27FC236}">
                <a16:creationId xmlns:a16="http://schemas.microsoft.com/office/drawing/2014/main" id="{5CBB2647-A39B-0404-339B-695D5A408AD1}"/>
              </a:ext>
            </a:extLst>
          </p:cNvPr>
          <p:cNvSpPr txBox="1"/>
          <p:nvPr/>
        </p:nvSpPr>
        <p:spPr>
          <a:xfrm>
            <a:off x="8982356" y="1800279"/>
            <a:ext cx="1836204" cy="338554"/>
          </a:xfrm>
          <a:prstGeom prst="rect">
            <a:avLst/>
          </a:prstGeom>
          <a:noFill/>
        </p:spPr>
        <p:txBody>
          <a:bodyPr wrap="square" rtlCol="0">
            <a:spAutoFit/>
          </a:bodyPr>
          <a:lstStyle/>
          <a:p>
            <a:r>
              <a:rPr lang="en-US" sz="1600" dirty="0">
                <a:solidFill>
                  <a:schemeClr val="accent2"/>
                </a:solidFill>
              </a:rPr>
              <a:t>"vehicle fleet"@</a:t>
            </a:r>
            <a:r>
              <a:rPr lang="en-US" sz="1600" dirty="0" err="1">
                <a:solidFill>
                  <a:schemeClr val="accent2"/>
                </a:solidFill>
              </a:rPr>
              <a:t>en</a:t>
            </a:r>
            <a:endParaRPr lang="en-US" sz="1600" dirty="0">
              <a:solidFill>
                <a:schemeClr val="accent2"/>
              </a:solidFill>
            </a:endParaRPr>
          </a:p>
        </p:txBody>
      </p:sp>
      <p:cxnSp>
        <p:nvCxnSpPr>
          <p:cNvPr id="74" name="Connector: Elbow 73">
            <a:extLst>
              <a:ext uri="{FF2B5EF4-FFF2-40B4-BE49-F238E27FC236}">
                <a16:creationId xmlns:a16="http://schemas.microsoft.com/office/drawing/2014/main" id="{B554F2A9-904F-6339-A0D9-967D8A015E19}"/>
              </a:ext>
            </a:extLst>
          </p:cNvPr>
          <p:cNvCxnSpPr>
            <a:cxnSpLocks/>
            <a:endCxn id="73" idx="1"/>
          </p:cNvCxnSpPr>
          <p:nvPr/>
        </p:nvCxnSpPr>
        <p:spPr>
          <a:xfrm rot="16200000" flipH="1">
            <a:off x="8683850" y="1671050"/>
            <a:ext cx="344334"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75" name="TextBox 74">
            <a:extLst>
              <a:ext uri="{FF2B5EF4-FFF2-40B4-BE49-F238E27FC236}">
                <a16:creationId xmlns:a16="http://schemas.microsoft.com/office/drawing/2014/main" id="{EFF1C70D-2935-A908-1825-AE4239744A07}"/>
              </a:ext>
            </a:extLst>
          </p:cNvPr>
          <p:cNvSpPr txBox="1"/>
          <p:nvPr/>
        </p:nvSpPr>
        <p:spPr>
          <a:xfrm>
            <a:off x="5435312" y="1802044"/>
            <a:ext cx="1092735" cy="338554"/>
          </a:xfrm>
          <a:prstGeom prst="rect">
            <a:avLst/>
          </a:prstGeom>
          <a:noFill/>
        </p:spPr>
        <p:txBody>
          <a:bodyPr wrap="square" rtlCol="0">
            <a:spAutoFit/>
          </a:bodyPr>
          <a:lstStyle/>
          <a:p>
            <a:r>
              <a:rPr lang="en-US" sz="1600" dirty="0">
                <a:solidFill>
                  <a:schemeClr val="accent2"/>
                </a:solidFill>
              </a:rPr>
              <a:t>"bus"@</a:t>
            </a:r>
            <a:r>
              <a:rPr lang="en-US" sz="1600" dirty="0" err="1">
                <a:solidFill>
                  <a:schemeClr val="accent2"/>
                </a:solidFill>
              </a:rPr>
              <a:t>en</a:t>
            </a:r>
            <a:endParaRPr lang="en-US" sz="1600" dirty="0">
              <a:solidFill>
                <a:schemeClr val="accent2"/>
              </a:solidFill>
            </a:endParaRPr>
          </a:p>
        </p:txBody>
      </p:sp>
      <p:cxnSp>
        <p:nvCxnSpPr>
          <p:cNvPr id="76" name="Connector: Elbow 75">
            <a:extLst>
              <a:ext uri="{FF2B5EF4-FFF2-40B4-BE49-F238E27FC236}">
                <a16:creationId xmlns:a16="http://schemas.microsoft.com/office/drawing/2014/main" id="{EABF4C16-F65F-0368-4302-4B9A785F6084}"/>
              </a:ext>
            </a:extLst>
          </p:cNvPr>
          <p:cNvCxnSpPr>
            <a:cxnSpLocks/>
            <a:endCxn id="75" idx="1"/>
          </p:cNvCxnSpPr>
          <p:nvPr/>
        </p:nvCxnSpPr>
        <p:spPr>
          <a:xfrm rot="16200000" flipH="1">
            <a:off x="5136806" y="1672815"/>
            <a:ext cx="344334"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78" name="TextBox 77">
            <a:extLst>
              <a:ext uri="{FF2B5EF4-FFF2-40B4-BE49-F238E27FC236}">
                <a16:creationId xmlns:a16="http://schemas.microsoft.com/office/drawing/2014/main" id="{14737CF7-24ED-1DC0-1213-AAC0DE8F7420}"/>
              </a:ext>
            </a:extLst>
          </p:cNvPr>
          <p:cNvSpPr txBox="1"/>
          <p:nvPr/>
        </p:nvSpPr>
        <p:spPr>
          <a:xfrm>
            <a:off x="8982356" y="3940542"/>
            <a:ext cx="2442236" cy="338554"/>
          </a:xfrm>
          <a:prstGeom prst="rect">
            <a:avLst/>
          </a:prstGeom>
          <a:noFill/>
        </p:spPr>
        <p:txBody>
          <a:bodyPr wrap="square" rtlCol="0">
            <a:spAutoFit/>
          </a:bodyPr>
          <a:lstStyle/>
          <a:p>
            <a:r>
              <a:rPr lang="en-US" sz="1600" dirty="0">
                <a:solidFill>
                  <a:schemeClr val="accent2"/>
                </a:solidFill>
              </a:rPr>
              <a:t>"community facilities"@</a:t>
            </a:r>
            <a:r>
              <a:rPr lang="en-US" sz="1600" dirty="0" err="1">
                <a:solidFill>
                  <a:schemeClr val="accent2"/>
                </a:solidFill>
              </a:rPr>
              <a:t>en</a:t>
            </a:r>
            <a:endParaRPr lang="en-US" sz="1600" dirty="0">
              <a:solidFill>
                <a:schemeClr val="accent2"/>
              </a:solidFill>
            </a:endParaRPr>
          </a:p>
        </p:txBody>
      </p:sp>
      <p:cxnSp>
        <p:nvCxnSpPr>
          <p:cNvPr id="79" name="Connector: Elbow 78">
            <a:extLst>
              <a:ext uri="{FF2B5EF4-FFF2-40B4-BE49-F238E27FC236}">
                <a16:creationId xmlns:a16="http://schemas.microsoft.com/office/drawing/2014/main" id="{F511C61A-09A9-65E0-695E-BC613DC4CC49}"/>
              </a:ext>
            </a:extLst>
          </p:cNvPr>
          <p:cNvCxnSpPr>
            <a:cxnSpLocks/>
            <a:endCxn id="78" idx="1"/>
          </p:cNvCxnSpPr>
          <p:nvPr/>
        </p:nvCxnSpPr>
        <p:spPr>
          <a:xfrm rot="16200000" flipH="1">
            <a:off x="8683849" y="3811312"/>
            <a:ext cx="344336"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81" name="TextBox 80">
            <a:extLst>
              <a:ext uri="{FF2B5EF4-FFF2-40B4-BE49-F238E27FC236}">
                <a16:creationId xmlns:a16="http://schemas.microsoft.com/office/drawing/2014/main" id="{BED94D43-6551-BAC0-FE0E-D254F97A5C23}"/>
              </a:ext>
            </a:extLst>
          </p:cNvPr>
          <p:cNvSpPr txBox="1"/>
          <p:nvPr/>
        </p:nvSpPr>
        <p:spPr>
          <a:xfrm>
            <a:off x="5381055" y="3940818"/>
            <a:ext cx="1723057" cy="338554"/>
          </a:xfrm>
          <a:prstGeom prst="rect">
            <a:avLst/>
          </a:prstGeom>
          <a:noFill/>
        </p:spPr>
        <p:txBody>
          <a:bodyPr wrap="square" rtlCol="0">
            <a:spAutoFit/>
          </a:bodyPr>
          <a:lstStyle/>
          <a:p>
            <a:r>
              <a:rPr lang="en-US" sz="1600" dirty="0">
                <a:solidFill>
                  <a:schemeClr val="accent2"/>
                </a:solidFill>
              </a:rPr>
              <a:t>"bus station"@</a:t>
            </a:r>
            <a:r>
              <a:rPr lang="en-US" sz="1600" dirty="0" err="1">
                <a:solidFill>
                  <a:schemeClr val="accent2"/>
                </a:solidFill>
              </a:rPr>
              <a:t>en</a:t>
            </a:r>
            <a:endParaRPr lang="en-US" sz="1600" dirty="0">
              <a:solidFill>
                <a:schemeClr val="accent2"/>
              </a:solidFill>
            </a:endParaRPr>
          </a:p>
        </p:txBody>
      </p:sp>
      <p:cxnSp>
        <p:nvCxnSpPr>
          <p:cNvPr id="82" name="Connector: Elbow 81">
            <a:extLst>
              <a:ext uri="{FF2B5EF4-FFF2-40B4-BE49-F238E27FC236}">
                <a16:creationId xmlns:a16="http://schemas.microsoft.com/office/drawing/2014/main" id="{6633A0A1-B46D-AFB0-0B02-3F54D799067E}"/>
              </a:ext>
            </a:extLst>
          </p:cNvPr>
          <p:cNvCxnSpPr>
            <a:cxnSpLocks/>
            <a:endCxn id="81" idx="1"/>
          </p:cNvCxnSpPr>
          <p:nvPr/>
        </p:nvCxnSpPr>
        <p:spPr>
          <a:xfrm rot="16200000" flipH="1">
            <a:off x="5082548" y="3811588"/>
            <a:ext cx="344336"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84" name="TextBox 83">
            <a:extLst>
              <a:ext uri="{FF2B5EF4-FFF2-40B4-BE49-F238E27FC236}">
                <a16:creationId xmlns:a16="http://schemas.microsoft.com/office/drawing/2014/main" id="{08F3153C-F2B0-AFEB-0E46-22CB6E9790A3}"/>
              </a:ext>
            </a:extLst>
          </p:cNvPr>
          <p:cNvSpPr txBox="1"/>
          <p:nvPr/>
        </p:nvSpPr>
        <p:spPr>
          <a:xfrm>
            <a:off x="5381055" y="5022494"/>
            <a:ext cx="1939081" cy="338554"/>
          </a:xfrm>
          <a:prstGeom prst="rect">
            <a:avLst/>
          </a:prstGeom>
          <a:noFill/>
        </p:spPr>
        <p:txBody>
          <a:bodyPr wrap="square" rtlCol="0">
            <a:spAutoFit/>
          </a:bodyPr>
          <a:lstStyle/>
          <a:p>
            <a:r>
              <a:rPr lang="en-US" sz="1600" dirty="0">
                <a:solidFill>
                  <a:schemeClr val="accent2"/>
                </a:solidFill>
              </a:rPr>
              <a:t>"parking area"@</a:t>
            </a:r>
            <a:r>
              <a:rPr lang="en-US" sz="1600" dirty="0" err="1">
                <a:solidFill>
                  <a:schemeClr val="accent2"/>
                </a:solidFill>
              </a:rPr>
              <a:t>en</a:t>
            </a:r>
            <a:endParaRPr lang="en-US" sz="1600" dirty="0">
              <a:solidFill>
                <a:schemeClr val="accent2"/>
              </a:solidFill>
            </a:endParaRPr>
          </a:p>
        </p:txBody>
      </p:sp>
      <p:cxnSp>
        <p:nvCxnSpPr>
          <p:cNvPr id="85" name="Connector: Elbow 84">
            <a:extLst>
              <a:ext uri="{FF2B5EF4-FFF2-40B4-BE49-F238E27FC236}">
                <a16:creationId xmlns:a16="http://schemas.microsoft.com/office/drawing/2014/main" id="{7EB61493-8F78-B8B0-C6AF-1CD9095AC5BE}"/>
              </a:ext>
            </a:extLst>
          </p:cNvPr>
          <p:cNvCxnSpPr>
            <a:cxnSpLocks/>
            <a:endCxn id="84" idx="1"/>
          </p:cNvCxnSpPr>
          <p:nvPr/>
        </p:nvCxnSpPr>
        <p:spPr>
          <a:xfrm rot="16200000" flipH="1">
            <a:off x="5082547" y="4893263"/>
            <a:ext cx="344338"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87" name="TextBox 86">
            <a:extLst>
              <a:ext uri="{FF2B5EF4-FFF2-40B4-BE49-F238E27FC236}">
                <a16:creationId xmlns:a16="http://schemas.microsoft.com/office/drawing/2014/main" id="{E2A802AD-2986-04AB-A225-A53F734D6810}"/>
              </a:ext>
            </a:extLst>
          </p:cNvPr>
          <p:cNvSpPr txBox="1"/>
          <p:nvPr/>
        </p:nvSpPr>
        <p:spPr>
          <a:xfrm>
            <a:off x="5381055" y="6030379"/>
            <a:ext cx="2731168" cy="338554"/>
          </a:xfrm>
          <a:prstGeom prst="rect">
            <a:avLst/>
          </a:prstGeom>
          <a:noFill/>
        </p:spPr>
        <p:txBody>
          <a:bodyPr wrap="square" rtlCol="0">
            <a:spAutoFit/>
          </a:bodyPr>
          <a:lstStyle/>
          <a:p>
            <a:r>
              <a:rPr lang="en-US" sz="1600" dirty="0">
                <a:solidFill>
                  <a:schemeClr val="accent2"/>
                </a:solidFill>
              </a:rPr>
              <a:t>"nuclear power station"@</a:t>
            </a:r>
            <a:r>
              <a:rPr lang="en-US" sz="1600" dirty="0" err="1">
                <a:solidFill>
                  <a:schemeClr val="accent2"/>
                </a:solidFill>
              </a:rPr>
              <a:t>en</a:t>
            </a:r>
            <a:endParaRPr lang="en-US" sz="1600" dirty="0">
              <a:solidFill>
                <a:schemeClr val="accent2"/>
              </a:solidFill>
            </a:endParaRPr>
          </a:p>
        </p:txBody>
      </p:sp>
      <p:cxnSp>
        <p:nvCxnSpPr>
          <p:cNvPr id="88" name="Connector: Elbow 87">
            <a:extLst>
              <a:ext uri="{FF2B5EF4-FFF2-40B4-BE49-F238E27FC236}">
                <a16:creationId xmlns:a16="http://schemas.microsoft.com/office/drawing/2014/main" id="{9A94F347-4FB9-F596-F600-3C512A4319C6}"/>
              </a:ext>
            </a:extLst>
          </p:cNvPr>
          <p:cNvCxnSpPr>
            <a:cxnSpLocks/>
            <a:endCxn id="87" idx="1"/>
          </p:cNvCxnSpPr>
          <p:nvPr/>
        </p:nvCxnSpPr>
        <p:spPr>
          <a:xfrm rot="16200000" flipH="1">
            <a:off x="5082546" y="5901147"/>
            <a:ext cx="344340" cy="25267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26" name="Rectangle 25">
            <a:extLst>
              <a:ext uri="{FF2B5EF4-FFF2-40B4-BE49-F238E27FC236}">
                <a16:creationId xmlns:a16="http://schemas.microsoft.com/office/drawing/2014/main" id="{D09BF1C2-DC2D-0D6B-5638-986824168032}"/>
              </a:ext>
            </a:extLst>
          </p:cNvPr>
          <p:cNvSpPr/>
          <p:nvPr/>
        </p:nvSpPr>
        <p:spPr>
          <a:xfrm>
            <a:off x="4871864" y="1259548"/>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eurovoc:4197</a:t>
            </a:r>
          </a:p>
        </p:txBody>
      </p:sp>
      <p:sp>
        <p:nvSpPr>
          <p:cNvPr id="27" name="Rectangle 26">
            <a:extLst>
              <a:ext uri="{FF2B5EF4-FFF2-40B4-BE49-F238E27FC236}">
                <a16:creationId xmlns:a16="http://schemas.microsoft.com/office/drawing/2014/main" id="{B751CC68-AE03-9AEB-2B65-CF39C0C0E26A}"/>
              </a:ext>
            </a:extLst>
          </p:cNvPr>
          <p:cNvSpPr/>
          <p:nvPr/>
        </p:nvSpPr>
        <p:spPr>
          <a:xfrm>
            <a:off x="8616280" y="1259548"/>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eurovoc:2233</a:t>
            </a:r>
          </a:p>
        </p:txBody>
      </p:sp>
      <p:sp>
        <p:nvSpPr>
          <p:cNvPr id="28" name="Rectangle 27">
            <a:extLst>
              <a:ext uri="{FF2B5EF4-FFF2-40B4-BE49-F238E27FC236}">
                <a16:creationId xmlns:a16="http://schemas.microsoft.com/office/drawing/2014/main" id="{31B9B459-0B69-B241-6843-CE4EAF55A6F1}"/>
              </a:ext>
            </a:extLst>
          </p:cNvPr>
          <p:cNvSpPr/>
          <p:nvPr/>
        </p:nvSpPr>
        <p:spPr>
          <a:xfrm>
            <a:off x="4871864" y="3398379"/>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eurovoc:7359</a:t>
            </a:r>
          </a:p>
        </p:txBody>
      </p:sp>
      <p:sp>
        <p:nvSpPr>
          <p:cNvPr id="29" name="Rectangle 28">
            <a:extLst>
              <a:ext uri="{FF2B5EF4-FFF2-40B4-BE49-F238E27FC236}">
                <a16:creationId xmlns:a16="http://schemas.microsoft.com/office/drawing/2014/main" id="{A4409465-3F5F-5E1E-FA92-E3328D2E9B25}"/>
              </a:ext>
            </a:extLst>
          </p:cNvPr>
          <p:cNvSpPr/>
          <p:nvPr/>
        </p:nvSpPr>
        <p:spPr>
          <a:xfrm>
            <a:off x="8616280" y="3398379"/>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eurovoc:847</a:t>
            </a:r>
          </a:p>
        </p:txBody>
      </p:sp>
      <p:sp>
        <p:nvSpPr>
          <p:cNvPr id="30" name="Rectangle 29">
            <a:extLst>
              <a:ext uri="{FF2B5EF4-FFF2-40B4-BE49-F238E27FC236}">
                <a16:creationId xmlns:a16="http://schemas.microsoft.com/office/drawing/2014/main" id="{61D47D29-D505-B9BF-EE5D-7031B796CDD2}"/>
              </a:ext>
            </a:extLst>
          </p:cNvPr>
          <p:cNvSpPr/>
          <p:nvPr/>
        </p:nvSpPr>
        <p:spPr>
          <a:xfrm>
            <a:off x="4867929" y="4480053"/>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eurovoc:5429</a:t>
            </a:r>
          </a:p>
        </p:txBody>
      </p:sp>
      <p:sp>
        <p:nvSpPr>
          <p:cNvPr id="31" name="Rectangle 30">
            <a:extLst>
              <a:ext uri="{FF2B5EF4-FFF2-40B4-BE49-F238E27FC236}">
                <a16:creationId xmlns:a16="http://schemas.microsoft.com/office/drawing/2014/main" id="{2D95782C-99C6-B746-CCA9-048AD77B87EE}"/>
              </a:ext>
            </a:extLst>
          </p:cNvPr>
          <p:cNvSpPr/>
          <p:nvPr/>
        </p:nvSpPr>
        <p:spPr>
          <a:xfrm>
            <a:off x="4867929" y="5488165"/>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solidFill>
                  <a:schemeClr val="accent6"/>
                </a:solidFill>
              </a:rPr>
              <a:t>eurovoc:5350</a:t>
            </a:r>
          </a:p>
        </p:txBody>
      </p:sp>
      <p:sp>
        <p:nvSpPr>
          <p:cNvPr id="32" name="Rectangle 31">
            <a:extLst>
              <a:ext uri="{FF2B5EF4-FFF2-40B4-BE49-F238E27FC236}">
                <a16:creationId xmlns:a16="http://schemas.microsoft.com/office/drawing/2014/main" id="{8110BA7F-52E6-2ED7-CB2A-AA32A7B3E63C}"/>
              </a:ext>
            </a:extLst>
          </p:cNvPr>
          <p:cNvSpPr/>
          <p:nvPr/>
        </p:nvSpPr>
        <p:spPr>
          <a:xfrm>
            <a:off x="8616280" y="5488165"/>
            <a:ext cx="1728192" cy="3600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solidFill>
                  <a:schemeClr val="accent6"/>
                </a:solidFill>
              </a:rPr>
              <a:t>eurovoc</a:t>
            </a:r>
            <a:r>
              <a:rPr lang="en-US" dirty="0">
                <a:solidFill>
                  <a:schemeClr val="accent6"/>
                </a:solidFill>
              </a:rPr>
              <a:t>:...</a:t>
            </a:r>
          </a:p>
        </p:txBody>
      </p:sp>
      <p:cxnSp>
        <p:nvCxnSpPr>
          <p:cNvPr id="91" name="Straight Connector 90">
            <a:extLst>
              <a:ext uri="{FF2B5EF4-FFF2-40B4-BE49-F238E27FC236}">
                <a16:creationId xmlns:a16="http://schemas.microsoft.com/office/drawing/2014/main" id="{4FE80B94-7F62-0547-EFEB-DD1F03556ACE}"/>
              </a:ext>
            </a:extLst>
          </p:cNvPr>
          <p:cNvCxnSpPr>
            <a:cxnSpLocks/>
            <a:endCxn id="25" idx="0"/>
          </p:cNvCxnSpPr>
          <p:nvPr/>
        </p:nvCxnSpPr>
        <p:spPr>
          <a:xfrm>
            <a:off x="1427341" y="5175616"/>
            <a:ext cx="0" cy="318653"/>
          </a:xfrm>
          <a:prstGeom prst="line">
            <a:avLst/>
          </a:prstGeom>
          <a:ln>
            <a:prstDash val="lgDash"/>
          </a:ln>
        </p:spPr>
        <p:style>
          <a:lnRef idx="1">
            <a:schemeClr val="dk1"/>
          </a:lnRef>
          <a:fillRef idx="0">
            <a:schemeClr val="dk1"/>
          </a:fillRef>
          <a:effectRef idx="0">
            <a:schemeClr val="dk1"/>
          </a:effectRef>
          <a:fontRef idx="minor">
            <a:schemeClr val="tx1"/>
          </a:fontRef>
        </p:style>
      </p:cxnSp>
      <p:sp>
        <p:nvSpPr>
          <p:cNvPr id="96" name="TextBox 95">
            <a:extLst>
              <a:ext uri="{FF2B5EF4-FFF2-40B4-BE49-F238E27FC236}">
                <a16:creationId xmlns:a16="http://schemas.microsoft.com/office/drawing/2014/main" id="{371DB10E-8CE4-C612-C80A-EC5810518EFA}"/>
              </a:ext>
            </a:extLst>
          </p:cNvPr>
          <p:cNvSpPr txBox="1"/>
          <p:nvPr/>
        </p:nvSpPr>
        <p:spPr>
          <a:xfrm>
            <a:off x="1251626" y="5030281"/>
            <a:ext cx="360037" cy="276999"/>
          </a:xfrm>
          <a:prstGeom prst="rect">
            <a:avLst/>
          </a:prstGeom>
          <a:noFill/>
        </p:spPr>
        <p:txBody>
          <a:bodyPr wrap="square">
            <a:spAutoFit/>
          </a:bodyPr>
          <a:lstStyle/>
          <a:p>
            <a:pPr algn="ctr"/>
            <a:r>
              <a:rPr lang="en-US" sz="1200" dirty="0"/>
              <a:t>⛔</a:t>
            </a:r>
            <a:endParaRPr lang="en-US" dirty="0"/>
          </a:p>
        </p:txBody>
      </p:sp>
    </p:spTree>
    <p:extLst>
      <p:ext uri="{BB962C8B-B14F-4D97-AF65-F5344CB8AC3E}">
        <p14:creationId xmlns:p14="http://schemas.microsoft.com/office/powerpoint/2010/main" val="63166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500"/>
                                        <p:tgtEl>
                                          <p:spTgt spid="7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3"/>
                                        </p:tgtEl>
                                        <p:attrNameLst>
                                          <p:attrName>style.visibility</p:attrName>
                                        </p:attrNameLst>
                                      </p:cBhvr>
                                      <p:to>
                                        <p:strVal val="visible"/>
                                      </p:to>
                                    </p:set>
                                    <p:animEffect transition="in" filter="fade">
                                      <p:cBhvr>
                                        <p:cTn id="16" dur="500"/>
                                        <p:tgtEl>
                                          <p:spTgt spid="73"/>
                                        </p:tgtEl>
                                      </p:cBhvr>
                                    </p:animEffect>
                                  </p:childTnLst>
                                </p:cTn>
                              </p:par>
                              <p:par>
                                <p:cTn id="17" presetID="10" presetClass="entr" presetSubtype="0" fill="hold" nodeType="with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fade">
                                      <p:cBhvr>
                                        <p:cTn id="19" dur="500"/>
                                        <p:tgtEl>
                                          <p:spTgt spid="7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5"/>
                                        </p:tgtEl>
                                        <p:attrNameLst>
                                          <p:attrName>style.visibility</p:attrName>
                                        </p:attrNameLst>
                                      </p:cBhvr>
                                      <p:to>
                                        <p:strVal val="visible"/>
                                      </p:to>
                                    </p:set>
                                    <p:animEffect transition="in" filter="fade">
                                      <p:cBhvr>
                                        <p:cTn id="22" dur="500"/>
                                        <p:tgtEl>
                                          <p:spTgt spid="75"/>
                                        </p:tgtEl>
                                      </p:cBhvr>
                                    </p:animEffect>
                                  </p:childTnLst>
                                </p:cTn>
                              </p:par>
                              <p:par>
                                <p:cTn id="23" presetID="10" presetClass="entr" presetSubtype="0" fill="hold" nodeType="with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fade">
                                      <p:cBhvr>
                                        <p:cTn id="25" dur="500"/>
                                        <p:tgtEl>
                                          <p:spTgt spid="7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fade">
                                      <p:cBhvr>
                                        <p:cTn id="31" dur="500"/>
                                        <p:tgtEl>
                                          <p:spTgt spid="27"/>
                                        </p:tgtEl>
                                      </p:cBhvr>
                                    </p:animEffect>
                                  </p:childTnLst>
                                </p:cTn>
                              </p:par>
                              <p:par>
                                <p:cTn id="32" presetID="10" presetClass="entr" presetSubtype="0"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par>
                                <p:cTn id="40" presetID="10" presetClass="entr" presetSubtype="0" fill="hold" nodeType="withEffect">
                                  <p:stCondLst>
                                    <p:cond delay="0"/>
                                  </p:stCondLst>
                                  <p:childTnLst>
                                    <p:set>
                                      <p:cBhvr>
                                        <p:cTn id="41" dur="1" fill="hold">
                                          <p:stCondLst>
                                            <p:cond delay="0"/>
                                          </p:stCondLst>
                                        </p:cTn>
                                        <p:tgtEl>
                                          <p:spTgt spid="66"/>
                                        </p:tgtEl>
                                        <p:attrNameLst>
                                          <p:attrName>style.visibility</p:attrName>
                                        </p:attrNameLst>
                                      </p:cBhvr>
                                      <p:to>
                                        <p:strVal val="visible"/>
                                      </p:to>
                                    </p:set>
                                    <p:animEffect transition="in" filter="fade">
                                      <p:cBhvr>
                                        <p:cTn id="42" dur="500"/>
                                        <p:tgtEl>
                                          <p:spTgt spid="66"/>
                                        </p:tgtEl>
                                      </p:cBhvr>
                                    </p:animEffect>
                                  </p:childTnLst>
                                </p:cTn>
                              </p:par>
                              <p:par>
                                <p:cTn id="43" presetID="10" presetClass="entr" presetSubtype="0" fill="hold" nodeType="with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500"/>
                                        <p:tgtEl>
                                          <p:spTgt spid="5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fade">
                                      <p:cBhvr>
                                        <p:cTn id="53" dur="500"/>
                                        <p:tgtEl>
                                          <p:spTgt spid="37"/>
                                        </p:tgtEl>
                                      </p:cBhvr>
                                    </p:animEffect>
                                  </p:childTnLst>
                                </p:cTn>
                              </p:par>
                              <p:par>
                                <p:cTn id="54" presetID="10" presetClass="entr" presetSubtype="0" fill="hold" nodeType="withEffect">
                                  <p:stCondLst>
                                    <p:cond delay="0"/>
                                  </p:stCondLst>
                                  <p:childTnLst>
                                    <p:set>
                                      <p:cBhvr>
                                        <p:cTn id="55" dur="1" fill="hold">
                                          <p:stCondLst>
                                            <p:cond delay="0"/>
                                          </p:stCondLst>
                                        </p:cTn>
                                        <p:tgtEl>
                                          <p:spTgt spid="49"/>
                                        </p:tgtEl>
                                        <p:attrNameLst>
                                          <p:attrName>style.visibility</p:attrName>
                                        </p:attrNameLst>
                                      </p:cBhvr>
                                      <p:to>
                                        <p:strVal val="visible"/>
                                      </p:to>
                                    </p:set>
                                    <p:animEffect transition="in" filter="fade">
                                      <p:cBhvr>
                                        <p:cTn id="56" dur="500"/>
                                        <p:tgtEl>
                                          <p:spTgt spid="4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8"/>
                                        </p:tgtEl>
                                        <p:attrNameLst>
                                          <p:attrName>style.visibility</p:attrName>
                                        </p:attrNameLst>
                                      </p:cBhvr>
                                      <p:to>
                                        <p:strVal val="visible"/>
                                      </p:to>
                                    </p:set>
                                    <p:animEffect transition="in" filter="fade">
                                      <p:cBhvr>
                                        <p:cTn id="59" dur="500"/>
                                        <p:tgtEl>
                                          <p:spTgt spid="78"/>
                                        </p:tgtEl>
                                      </p:cBhvr>
                                    </p:animEffect>
                                  </p:childTnLst>
                                </p:cTn>
                              </p:par>
                              <p:par>
                                <p:cTn id="60" presetID="10" presetClass="entr" presetSubtype="0" fill="hold" nodeType="withEffect">
                                  <p:stCondLst>
                                    <p:cond delay="0"/>
                                  </p:stCondLst>
                                  <p:childTnLst>
                                    <p:set>
                                      <p:cBhvr>
                                        <p:cTn id="61" dur="1" fill="hold">
                                          <p:stCondLst>
                                            <p:cond delay="0"/>
                                          </p:stCondLst>
                                        </p:cTn>
                                        <p:tgtEl>
                                          <p:spTgt spid="79"/>
                                        </p:tgtEl>
                                        <p:attrNameLst>
                                          <p:attrName>style.visibility</p:attrName>
                                        </p:attrNameLst>
                                      </p:cBhvr>
                                      <p:to>
                                        <p:strVal val="visible"/>
                                      </p:to>
                                    </p:set>
                                    <p:animEffect transition="in" filter="fade">
                                      <p:cBhvr>
                                        <p:cTn id="62" dur="500"/>
                                        <p:tgtEl>
                                          <p:spTgt spid="7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1"/>
                                        </p:tgtEl>
                                        <p:attrNameLst>
                                          <p:attrName>style.visibility</p:attrName>
                                        </p:attrNameLst>
                                      </p:cBhvr>
                                      <p:to>
                                        <p:strVal val="visible"/>
                                      </p:to>
                                    </p:set>
                                    <p:animEffect transition="in" filter="fade">
                                      <p:cBhvr>
                                        <p:cTn id="65" dur="500"/>
                                        <p:tgtEl>
                                          <p:spTgt spid="81"/>
                                        </p:tgtEl>
                                      </p:cBhvr>
                                    </p:animEffect>
                                  </p:childTnLst>
                                </p:cTn>
                              </p:par>
                              <p:par>
                                <p:cTn id="66" presetID="10" presetClass="entr" presetSubtype="0" fill="hold" nodeType="withEffect">
                                  <p:stCondLst>
                                    <p:cond delay="0"/>
                                  </p:stCondLst>
                                  <p:childTnLst>
                                    <p:set>
                                      <p:cBhvr>
                                        <p:cTn id="67" dur="1" fill="hold">
                                          <p:stCondLst>
                                            <p:cond delay="0"/>
                                          </p:stCondLst>
                                        </p:cTn>
                                        <p:tgtEl>
                                          <p:spTgt spid="82"/>
                                        </p:tgtEl>
                                        <p:attrNameLst>
                                          <p:attrName>style.visibility</p:attrName>
                                        </p:attrNameLst>
                                      </p:cBhvr>
                                      <p:to>
                                        <p:strVal val="visible"/>
                                      </p:to>
                                    </p:set>
                                    <p:animEffect transition="in" filter="fade">
                                      <p:cBhvr>
                                        <p:cTn id="68" dur="500"/>
                                        <p:tgtEl>
                                          <p:spTgt spid="82"/>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fade">
                                      <p:cBhvr>
                                        <p:cTn id="74" dur="500"/>
                                        <p:tgtEl>
                                          <p:spTgt spid="2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69"/>
                                        </p:tgtEl>
                                        <p:attrNameLst>
                                          <p:attrName>style.visibility</p:attrName>
                                        </p:attrNameLst>
                                      </p:cBhvr>
                                      <p:to>
                                        <p:strVal val="visible"/>
                                      </p:to>
                                    </p:set>
                                    <p:animEffect transition="in" filter="fade">
                                      <p:cBhvr>
                                        <p:cTn id="79" dur="500"/>
                                        <p:tgtEl>
                                          <p:spTgt spid="69"/>
                                        </p:tgtEl>
                                      </p:cBhvr>
                                    </p:animEffect>
                                  </p:childTnLst>
                                </p:cTn>
                              </p:par>
                              <p:par>
                                <p:cTn id="80" presetID="10" presetClass="entr" presetSubtype="0" fill="hold" nodeType="withEffect">
                                  <p:stCondLst>
                                    <p:cond delay="0"/>
                                  </p:stCondLst>
                                  <p:childTnLst>
                                    <p:set>
                                      <p:cBhvr>
                                        <p:cTn id="81" dur="1" fill="hold">
                                          <p:stCondLst>
                                            <p:cond delay="0"/>
                                          </p:stCondLst>
                                        </p:cTn>
                                        <p:tgtEl>
                                          <p:spTgt spid="60"/>
                                        </p:tgtEl>
                                        <p:attrNameLst>
                                          <p:attrName>style.visibility</p:attrName>
                                        </p:attrNameLst>
                                      </p:cBhvr>
                                      <p:to>
                                        <p:strVal val="visible"/>
                                      </p:to>
                                    </p:set>
                                    <p:animEffect transition="in" filter="fade">
                                      <p:cBhvr>
                                        <p:cTn id="82" dur="500"/>
                                        <p:tgtEl>
                                          <p:spTgt spid="6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2"/>
                                        </p:tgtEl>
                                        <p:attrNameLst>
                                          <p:attrName>style.visibility</p:attrName>
                                        </p:attrNameLst>
                                      </p:cBhvr>
                                      <p:to>
                                        <p:strVal val="visible"/>
                                      </p:to>
                                    </p:set>
                                    <p:animEffect transition="in" filter="fade">
                                      <p:cBhvr>
                                        <p:cTn id="85" dur="500"/>
                                        <p:tgtEl>
                                          <p:spTgt spid="72"/>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par>
                                <p:cTn id="91" presetID="10" presetClass="entr" presetSubtype="0" fill="hold"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500"/>
                                        <p:tgtEl>
                                          <p:spTgt spid="40"/>
                                        </p:tgtEl>
                                      </p:cBhvr>
                                    </p:animEffect>
                                  </p:childTnLst>
                                </p:cTn>
                              </p:par>
                              <p:par>
                                <p:cTn id="94" presetID="10" presetClass="entr" presetSubtype="0" fill="hold" nodeType="withEffect">
                                  <p:stCondLst>
                                    <p:cond delay="0"/>
                                  </p:stCondLst>
                                  <p:childTnLst>
                                    <p:set>
                                      <p:cBhvr>
                                        <p:cTn id="95" dur="1" fill="hold">
                                          <p:stCondLst>
                                            <p:cond delay="0"/>
                                          </p:stCondLst>
                                        </p:cTn>
                                        <p:tgtEl>
                                          <p:spTgt spid="85"/>
                                        </p:tgtEl>
                                        <p:attrNameLst>
                                          <p:attrName>style.visibility</p:attrName>
                                        </p:attrNameLst>
                                      </p:cBhvr>
                                      <p:to>
                                        <p:strVal val="visible"/>
                                      </p:to>
                                    </p:set>
                                    <p:animEffect transition="in" filter="fade">
                                      <p:cBhvr>
                                        <p:cTn id="96" dur="500"/>
                                        <p:tgtEl>
                                          <p:spTgt spid="85"/>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0"/>
                                        </p:tgtEl>
                                        <p:attrNameLst>
                                          <p:attrName>style.visibility</p:attrName>
                                        </p:attrNameLst>
                                      </p:cBhvr>
                                      <p:to>
                                        <p:strVal val="visible"/>
                                      </p:to>
                                    </p:set>
                                    <p:animEffect transition="in" filter="fade">
                                      <p:cBhvr>
                                        <p:cTn id="99" dur="500"/>
                                        <p:tgtEl>
                                          <p:spTgt spid="30"/>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84"/>
                                        </p:tgtEl>
                                        <p:attrNameLst>
                                          <p:attrName>style.visibility</p:attrName>
                                        </p:attrNameLst>
                                      </p:cBhvr>
                                      <p:to>
                                        <p:strVal val="visible"/>
                                      </p:to>
                                    </p:set>
                                    <p:animEffect transition="in" filter="fade">
                                      <p:cBhvr>
                                        <p:cTn id="102" dur="500"/>
                                        <p:tgtEl>
                                          <p:spTgt spid="8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fade">
                                      <p:cBhvr>
                                        <p:cTn id="107" dur="500"/>
                                        <p:tgtEl>
                                          <p:spTgt spid="56"/>
                                        </p:tgtEl>
                                      </p:cBhvr>
                                    </p:animEffect>
                                  </p:childTnLst>
                                </p:cTn>
                              </p:par>
                              <p:par>
                                <p:cTn id="108" presetID="10" presetClass="entr" presetSubtype="0" fill="hold" nodeType="withEffect">
                                  <p:stCondLst>
                                    <p:cond delay="0"/>
                                  </p:stCondLst>
                                  <p:childTnLst>
                                    <p:set>
                                      <p:cBhvr>
                                        <p:cTn id="109" dur="1" fill="hold">
                                          <p:stCondLst>
                                            <p:cond delay="0"/>
                                          </p:stCondLst>
                                        </p:cTn>
                                        <p:tgtEl>
                                          <p:spTgt spid="63"/>
                                        </p:tgtEl>
                                        <p:attrNameLst>
                                          <p:attrName>style.visibility</p:attrName>
                                        </p:attrNameLst>
                                      </p:cBhvr>
                                      <p:to>
                                        <p:strVal val="visible"/>
                                      </p:to>
                                    </p:set>
                                    <p:animEffect transition="in" filter="fade">
                                      <p:cBhvr>
                                        <p:cTn id="110" dur="500"/>
                                        <p:tgtEl>
                                          <p:spTgt spid="63"/>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animEffect transition="in" filter="fade">
                                      <p:cBhvr>
                                        <p:cTn id="115" dur="500"/>
                                        <p:tgtEl>
                                          <p:spTgt spid="25"/>
                                        </p:tgtEl>
                                      </p:cBhvr>
                                    </p:animEffect>
                                  </p:childTnLst>
                                </p:cTn>
                              </p:par>
                              <p:par>
                                <p:cTn id="116" presetID="10" presetClass="entr" presetSubtype="0" fill="hold" nodeType="withEffect">
                                  <p:stCondLst>
                                    <p:cond delay="0"/>
                                  </p:stCondLst>
                                  <p:childTnLst>
                                    <p:set>
                                      <p:cBhvr>
                                        <p:cTn id="117" dur="1" fill="hold">
                                          <p:stCondLst>
                                            <p:cond delay="0"/>
                                          </p:stCondLst>
                                        </p:cTn>
                                        <p:tgtEl>
                                          <p:spTgt spid="43"/>
                                        </p:tgtEl>
                                        <p:attrNameLst>
                                          <p:attrName>style.visibility</p:attrName>
                                        </p:attrNameLst>
                                      </p:cBhvr>
                                      <p:to>
                                        <p:strVal val="visible"/>
                                      </p:to>
                                    </p:set>
                                    <p:animEffect transition="in" filter="fade">
                                      <p:cBhvr>
                                        <p:cTn id="118" dur="500"/>
                                        <p:tgtEl>
                                          <p:spTgt spid="43"/>
                                        </p:tgtEl>
                                      </p:cBhvr>
                                    </p:animEffect>
                                  </p:childTnLst>
                                </p:cTn>
                              </p:par>
                              <p:par>
                                <p:cTn id="119" presetID="10" presetClass="entr" presetSubtype="0" fill="hold" nodeType="withEffect">
                                  <p:stCondLst>
                                    <p:cond delay="0"/>
                                  </p:stCondLst>
                                  <p:childTnLst>
                                    <p:set>
                                      <p:cBhvr>
                                        <p:cTn id="120" dur="1" fill="hold">
                                          <p:stCondLst>
                                            <p:cond delay="0"/>
                                          </p:stCondLst>
                                        </p:cTn>
                                        <p:tgtEl>
                                          <p:spTgt spid="52"/>
                                        </p:tgtEl>
                                        <p:attrNameLst>
                                          <p:attrName>style.visibility</p:attrName>
                                        </p:attrNameLst>
                                      </p:cBhvr>
                                      <p:to>
                                        <p:strVal val="visible"/>
                                      </p:to>
                                    </p:set>
                                    <p:animEffect transition="in" filter="fade">
                                      <p:cBhvr>
                                        <p:cTn id="121" dur="500"/>
                                        <p:tgtEl>
                                          <p:spTgt spid="52"/>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87"/>
                                        </p:tgtEl>
                                        <p:attrNameLst>
                                          <p:attrName>style.visibility</p:attrName>
                                        </p:attrNameLst>
                                      </p:cBhvr>
                                      <p:to>
                                        <p:strVal val="visible"/>
                                      </p:to>
                                    </p:set>
                                    <p:animEffect transition="in" filter="fade">
                                      <p:cBhvr>
                                        <p:cTn id="124" dur="500"/>
                                        <p:tgtEl>
                                          <p:spTgt spid="87"/>
                                        </p:tgtEl>
                                      </p:cBhvr>
                                    </p:animEffect>
                                  </p:childTnLst>
                                </p:cTn>
                              </p:par>
                              <p:par>
                                <p:cTn id="125" presetID="10" presetClass="entr" presetSubtype="0" fill="hold" nodeType="withEffect">
                                  <p:stCondLst>
                                    <p:cond delay="0"/>
                                  </p:stCondLst>
                                  <p:childTnLst>
                                    <p:set>
                                      <p:cBhvr>
                                        <p:cTn id="126" dur="1" fill="hold">
                                          <p:stCondLst>
                                            <p:cond delay="0"/>
                                          </p:stCondLst>
                                        </p:cTn>
                                        <p:tgtEl>
                                          <p:spTgt spid="88"/>
                                        </p:tgtEl>
                                        <p:attrNameLst>
                                          <p:attrName>style.visibility</p:attrName>
                                        </p:attrNameLst>
                                      </p:cBhvr>
                                      <p:to>
                                        <p:strVal val="visible"/>
                                      </p:to>
                                    </p:set>
                                    <p:animEffect transition="in" filter="fade">
                                      <p:cBhvr>
                                        <p:cTn id="127" dur="500"/>
                                        <p:tgtEl>
                                          <p:spTgt spid="88"/>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31"/>
                                        </p:tgtEl>
                                        <p:attrNameLst>
                                          <p:attrName>style.visibility</p:attrName>
                                        </p:attrNameLst>
                                      </p:cBhvr>
                                      <p:to>
                                        <p:strVal val="visible"/>
                                      </p:to>
                                    </p:set>
                                    <p:animEffect transition="in" filter="fade">
                                      <p:cBhvr>
                                        <p:cTn id="130" dur="500"/>
                                        <p:tgtEl>
                                          <p:spTgt spid="31"/>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500"/>
                                        <p:tgtEl>
                                          <p:spTgt spid="3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91"/>
                                        </p:tgtEl>
                                        <p:attrNameLst>
                                          <p:attrName>style.visibility</p:attrName>
                                        </p:attrNameLst>
                                      </p:cBhvr>
                                      <p:to>
                                        <p:strVal val="visible"/>
                                      </p:to>
                                    </p:set>
                                    <p:animEffect transition="in" filter="fade">
                                      <p:cBhvr>
                                        <p:cTn id="138" dur="500"/>
                                        <p:tgtEl>
                                          <p:spTgt spid="91"/>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96"/>
                                        </p:tgtEl>
                                        <p:attrNameLst>
                                          <p:attrName>style.visibility</p:attrName>
                                        </p:attrNameLst>
                                      </p:cBhvr>
                                      <p:to>
                                        <p:strVal val="visible"/>
                                      </p:to>
                                    </p:set>
                                    <p:animEffect transition="in" filter="fade">
                                      <p:cBhvr>
                                        <p:cTn id="141"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34" grpId="0"/>
      <p:bldP spid="71" grpId="0"/>
      <p:bldP spid="72" grpId="0"/>
      <p:bldP spid="73" grpId="0"/>
      <p:bldP spid="75" grpId="0"/>
      <p:bldP spid="78" grpId="0"/>
      <p:bldP spid="81" grpId="0"/>
      <p:bldP spid="84" grpId="0"/>
      <p:bldP spid="87" grpId="0"/>
      <p:bldP spid="26" grpId="0" animBg="1"/>
      <p:bldP spid="27" grpId="0" animBg="1"/>
      <p:bldP spid="28" grpId="0" animBg="1"/>
      <p:bldP spid="29" grpId="0" animBg="1"/>
      <p:bldP spid="30" grpId="0" animBg="1"/>
      <p:bldP spid="31" grpId="0" animBg="1"/>
      <p:bldP spid="32" grpId="0" animBg="1"/>
      <p:bldP spid="9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DE80C-53D0-6B8D-5061-D7059C707DD0}"/>
              </a:ext>
            </a:extLst>
          </p:cNvPr>
          <p:cNvSpPr>
            <a:spLocks noGrp="1"/>
          </p:cNvSpPr>
          <p:nvPr>
            <p:ph type="title"/>
          </p:nvPr>
        </p:nvSpPr>
        <p:spPr/>
        <p:txBody>
          <a:bodyPr/>
          <a:lstStyle/>
          <a:p>
            <a:r>
              <a:rPr lang="en-US" dirty="0"/>
              <a:t>Using controller vocabularies 3 / 3</a:t>
            </a:r>
          </a:p>
        </p:txBody>
      </p:sp>
      <p:sp>
        <p:nvSpPr>
          <p:cNvPr id="3" name="Content Placeholder 2">
            <a:extLst>
              <a:ext uri="{FF2B5EF4-FFF2-40B4-BE49-F238E27FC236}">
                <a16:creationId xmlns:a16="http://schemas.microsoft.com/office/drawing/2014/main" id="{B6521DAA-6B94-779F-42C2-0375EBD5B6AC}"/>
              </a:ext>
            </a:extLst>
          </p:cNvPr>
          <p:cNvSpPr>
            <a:spLocks noGrp="1"/>
          </p:cNvSpPr>
          <p:nvPr>
            <p:ph idx="1"/>
          </p:nvPr>
        </p:nvSpPr>
        <p:spPr>
          <a:xfrm>
            <a:off x="335360" y="1268760"/>
            <a:ext cx="6336704" cy="5040560"/>
          </a:xfrm>
        </p:spPr>
        <p:txBody>
          <a:bodyPr/>
          <a:lstStyle/>
          <a:p>
            <a:pPr marL="0" indent="0">
              <a:buNone/>
            </a:pPr>
            <a:r>
              <a:rPr lang="en-US" dirty="0"/>
              <a:t>Specifics of controlled vocabularies expressed as SKOS concept schemes and published on the World Wide Web as a set of RDF triples (statements). As a result, </a:t>
            </a:r>
            <a:r>
              <a:rPr lang="en-US" dirty="0">
                <a:solidFill>
                  <a:schemeClr val="accent2"/>
                </a:solidFill>
              </a:rPr>
              <a:t>anyone can reuse a concept</a:t>
            </a:r>
            <a:r>
              <a:rPr lang="en-US" dirty="0"/>
              <a:t> in any controlled vocabulary or </a:t>
            </a:r>
            <a:r>
              <a:rPr lang="en-US" dirty="0">
                <a:solidFill>
                  <a:schemeClr val="accent2"/>
                </a:solidFill>
              </a:rPr>
              <a:t>add a concept </a:t>
            </a:r>
            <a:r>
              <a:rPr lang="en-US" dirty="0"/>
              <a:t>to a controlled vocabulary published by someone else.</a:t>
            </a:r>
          </a:p>
          <a:p>
            <a:pPr marL="0" indent="0">
              <a:buNone/>
            </a:pPr>
            <a:r>
              <a:rPr lang="en-US" dirty="0"/>
              <a:t>SKOS concept schemes are based on the </a:t>
            </a:r>
            <a:r>
              <a:rPr lang="en-US" dirty="0">
                <a:solidFill>
                  <a:schemeClr val="accent2"/>
                </a:solidFill>
              </a:rPr>
              <a:t>open world assumption</a:t>
            </a:r>
            <a:r>
              <a:rPr lang="en-US" dirty="0"/>
              <a:t>, i.e. you never have a complete information. That is why, missing statement does not mean that it does not exist, you only do not know about it.</a:t>
            </a:r>
          </a:p>
          <a:p>
            <a:pPr marL="0" indent="0">
              <a:buNone/>
            </a:pPr>
            <a:r>
              <a:rPr lang="en-US" dirty="0"/>
              <a:t>Do not forget that different concepts from different concept schemes can be linked on each other to interlink / integrate different concept schemes.</a:t>
            </a:r>
          </a:p>
          <a:p>
            <a:pPr marL="0" indent="0">
              <a:buNone/>
            </a:pPr>
            <a:endParaRPr lang="en-US" dirty="0"/>
          </a:p>
        </p:txBody>
      </p:sp>
      <p:sp>
        <p:nvSpPr>
          <p:cNvPr id="4" name="Slide Number Placeholder 3">
            <a:extLst>
              <a:ext uri="{FF2B5EF4-FFF2-40B4-BE49-F238E27FC236}">
                <a16:creationId xmlns:a16="http://schemas.microsoft.com/office/drawing/2014/main" id="{576E4809-32A4-B537-DAB0-39D53DA91BCA}"/>
              </a:ext>
            </a:extLst>
          </p:cNvPr>
          <p:cNvSpPr>
            <a:spLocks noGrp="1"/>
          </p:cNvSpPr>
          <p:nvPr>
            <p:ph type="sldNum" sz="quarter" idx="12"/>
          </p:nvPr>
        </p:nvSpPr>
        <p:spPr/>
        <p:txBody>
          <a:bodyPr/>
          <a:lstStyle/>
          <a:p>
            <a:fld id="{6113E31D-E2AB-40D1-8B51-AFA5AFEF393A}" type="slidenum">
              <a:rPr lang="en-US" smtClean="0"/>
              <a:t>37</a:t>
            </a:fld>
            <a:endParaRPr lang="en-US" dirty="0"/>
          </a:p>
        </p:txBody>
      </p:sp>
      <p:pic>
        <p:nvPicPr>
          <p:cNvPr id="6" name="Picture 5">
            <a:hlinkClick r:id="rId2"/>
            <a:extLst>
              <a:ext uri="{FF2B5EF4-FFF2-40B4-BE49-F238E27FC236}">
                <a16:creationId xmlns:a16="http://schemas.microsoft.com/office/drawing/2014/main" id="{6A05A779-9D22-4B56-E91B-2C5FD7E3F55C}"/>
              </a:ext>
            </a:extLst>
          </p:cNvPr>
          <p:cNvPicPr>
            <a:picLocks noChangeAspect="1"/>
          </p:cNvPicPr>
          <p:nvPr/>
        </p:nvPicPr>
        <p:blipFill>
          <a:blip r:embed="rId3"/>
          <a:stretch>
            <a:fillRect/>
          </a:stretch>
        </p:blipFill>
        <p:spPr>
          <a:xfrm>
            <a:off x="7032104" y="1509685"/>
            <a:ext cx="5029826" cy="4447812"/>
          </a:xfrm>
          <a:prstGeom prst="rect">
            <a:avLst/>
          </a:prstGeom>
        </p:spPr>
      </p:pic>
      <p:sp>
        <p:nvSpPr>
          <p:cNvPr id="7" name="Rectangle 6">
            <a:extLst>
              <a:ext uri="{FF2B5EF4-FFF2-40B4-BE49-F238E27FC236}">
                <a16:creationId xmlns:a16="http://schemas.microsoft.com/office/drawing/2014/main" id="{25E66965-00CF-7BC2-8B24-A4A43C2FE2DA}"/>
              </a:ext>
            </a:extLst>
          </p:cNvPr>
          <p:cNvSpPr/>
          <p:nvPr/>
        </p:nvSpPr>
        <p:spPr>
          <a:xfrm>
            <a:off x="7032104" y="4437112"/>
            <a:ext cx="1872208" cy="1008112"/>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0183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69765-A457-EE99-62D5-C74FB8DDC90E}"/>
              </a:ext>
            </a:extLst>
          </p:cNvPr>
          <p:cNvSpPr>
            <a:spLocks noGrp="1"/>
          </p:cNvSpPr>
          <p:nvPr>
            <p:ph type="title"/>
          </p:nvPr>
        </p:nvSpPr>
        <p:spPr/>
        <p:txBody>
          <a:bodyPr/>
          <a:lstStyle/>
          <a:p>
            <a:r>
              <a:rPr lang="en-US" dirty="0"/>
              <a:t>Using SKOS semantic relation</a:t>
            </a:r>
          </a:p>
        </p:txBody>
      </p:sp>
      <p:sp>
        <p:nvSpPr>
          <p:cNvPr id="3" name="Slide Number Placeholder 2">
            <a:extLst>
              <a:ext uri="{FF2B5EF4-FFF2-40B4-BE49-F238E27FC236}">
                <a16:creationId xmlns:a16="http://schemas.microsoft.com/office/drawing/2014/main" id="{B27E299A-89C4-EA4F-DB8E-D6FC26F3D5EF}"/>
              </a:ext>
            </a:extLst>
          </p:cNvPr>
          <p:cNvSpPr>
            <a:spLocks noGrp="1"/>
          </p:cNvSpPr>
          <p:nvPr>
            <p:ph type="sldNum" sz="quarter" idx="12"/>
          </p:nvPr>
        </p:nvSpPr>
        <p:spPr/>
        <p:txBody>
          <a:bodyPr/>
          <a:lstStyle/>
          <a:p>
            <a:fld id="{4FAB73BC-B049-4115-A692-8D63A059BFB8}" type="slidenum">
              <a:rPr lang="en-US" smtClean="0"/>
              <a:t>38</a:t>
            </a:fld>
            <a:endParaRPr lang="en-US" dirty="0"/>
          </a:p>
        </p:txBody>
      </p:sp>
      <p:sp>
        <p:nvSpPr>
          <p:cNvPr id="4" name="Rectangle 3">
            <a:extLst>
              <a:ext uri="{FF2B5EF4-FFF2-40B4-BE49-F238E27FC236}">
                <a16:creationId xmlns:a16="http://schemas.microsoft.com/office/drawing/2014/main" id="{2F83A7AB-9F0D-DF36-5896-54B47BD80757}"/>
              </a:ext>
            </a:extLst>
          </p:cNvPr>
          <p:cNvSpPr/>
          <p:nvPr/>
        </p:nvSpPr>
        <p:spPr>
          <a:xfrm>
            <a:off x="6358306" y="1774188"/>
            <a:ext cx="2479694"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skos:semanticRelation</a:t>
            </a:r>
            <a:endParaRPr lang="en-US" dirty="0">
              <a:solidFill>
                <a:srgbClr val="FF0000"/>
              </a:solidFill>
            </a:endParaRPr>
          </a:p>
        </p:txBody>
      </p:sp>
      <p:sp>
        <p:nvSpPr>
          <p:cNvPr id="5" name="Rectangle 4">
            <a:extLst>
              <a:ext uri="{FF2B5EF4-FFF2-40B4-BE49-F238E27FC236}">
                <a16:creationId xmlns:a16="http://schemas.microsoft.com/office/drawing/2014/main" id="{9835C540-FB07-5C49-2467-0FA99638A931}"/>
              </a:ext>
            </a:extLst>
          </p:cNvPr>
          <p:cNvSpPr/>
          <p:nvPr/>
        </p:nvSpPr>
        <p:spPr>
          <a:xfrm>
            <a:off x="4754907" y="2783138"/>
            <a:ext cx="1904960"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skos:broader</a:t>
            </a:r>
            <a:endParaRPr lang="en-US" dirty="0">
              <a:solidFill>
                <a:srgbClr val="FF0000"/>
              </a:solidFill>
            </a:endParaRPr>
          </a:p>
        </p:txBody>
      </p:sp>
      <p:sp>
        <p:nvSpPr>
          <p:cNvPr id="6" name="Rectangle 5">
            <a:extLst>
              <a:ext uri="{FF2B5EF4-FFF2-40B4-BE49-F238E27FC236}">
                <a16:creationId xmlns:a16="http://schemas.microsoft.com/office/drawing/2014/main" id="{A53A5487-AD48-5917-E9A6-ACB91A74C2ED}"/>
              </a:ext>
            </a:extLst>
          </p:cNvPr>
          <p:cNvSpPr/>
          <p:nvPr/>
        </p:nvSpPr>
        <p:spPr>
          <a:xfrm>
            <a:off x="6831807" y="2783138"/>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skos:narrower</a:t>
            </a:r>
            <a:endParaRPr lang="en-US" dirty="0">
              <a:solidFill>
                <a:srgbClr val="FF0000"/>
              </a:solidFill>
            </a:endParaRPr>
          </a:p>
        </p:txBody>
      </p:sp>
      <p:sp>
        <p:nvSpPr>
          <p:cNvPr id="7" name="Rectangle 6">
            <a:extLst>
              <a:ext uri="{FF2B5EF4-FFF2-40B4-BE49-F238E27FC236}">
                <a16:creationId xmlns:a16="http://schemas.microsoft.com/office/drawing/2014/main" id="{B8806F5D-FB5B-52EA-A9F7-152E1328AFF3}"/>
              </a:ext>
            </a:extLst>
          </p:cNvPr>
          <p:cNvSpPr/>
          <p:nvPr/>
        </p:nvSpPr>
        <p:spPr>
          <a:xfrm>
            <a:off x="8941604" y="2783138"/>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err="1">
                <a:solidFill>
                  <a:srgbClr val="FF0000"/>
                </a:solidFill>
              </a:rPr>
              <a:t>skos:related</a:t>
            </a:r>
            <a:endParaRPr lang="en-US" dirty="0">
              <a:solidFill>
                <a:srgbClr val="FF0000"/>
              </a:solidFill>
            </a:endParaRPr>
          </a:p>
        </p:txBody>
      </p:sp>
      <p:cxnSp>
        <p:nvCxnSpPr>
          <p:cNvPr id="8" name="Connector: Elbow 7">
            <a:extLst>
              <a:ext uri="{FF2B5EF4-FFF2-40B4-BE49-F238E27FC236}">
                <a16:creationId xmlns:a16="http://schemas.microsoft.com/office/drawing/2014/main" id="{BFE2B9B3-540F-C922-5D6C-4A9CA2EE66AA}"/>
              </a:ext>
            </a:extLst>
          </p:cNvPr>
          <p:cNvCxnSpPr>
            <a:cxnSpLocks/>
            <a:stCxn id="5" idx="0"/>
            <a:endCxn id="4" idx="2"/>
          </p:cNvCxnSpPr>
          <p:nvPr/>
        </p:nvCxnSpPr>
        <p:spPr>
          <a:xfrm rot="5400000" flipH="1" flipV="1">
            <a:off x="6327895" y="1512880"/>
            <a:ext cx="649751" cy="1890766"/>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9" name="Connector: Elbow 8">
            <a:extLst>
              <a:ext uri="{FF2B5EF4-FFF2-40B4-BE49-F238E27FC236}">
                <a16:creationId xmlns:a16="http://schemas.microsoft.com/office/drawing/2014/main" id="{A18DE954-B603-5745-7386-9BAD748D1F7C}"/>
              </a:ext>
            </a:extLst>
          </p:cNvPr>
          <p:cNvCxnSpPr>
            <a:cxnSpLocks/>
            <a:stCxn id="6" idx="0"/>
            <a:endCxn id="4" idx="2"/>
          </p:cNvCxnSpPr>
          <p:nvPr/>
        </p:nvCxnSpPr>
        <p:spPr>
          <a:xfrm rot="16200000" flipV="1">
            <a:off x="7366346" y="2365195"/>
            <a:ext cx="649751" cy="186135"/>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cxnSp>
        <p:nvCxnSpPr>
          <p:cNvPr id="10" name="Connector: Elbow 9">
            <a:extLst>
              <a:ext uri="{FF2B5EF4-FFF2-40B4-BE49-F238E27FC236}">
                <a16:creationId xmlns:a16="http://schemas.microsoft.com/office/drawing/2014/main" id="{530F0AB5-56B5-E4B1-961B-AC888026B7E4}"/>
              </a:ext>
            </a:extLst>
          </p:cNvPr>
          <p:cNvCxnSpPr>
            <a:cxnSpLocks/>
            <a:stCxn id="7" idx="0"/>
            <a:endCxn id="4" idx="2"/>
          </p:cNvCxnSpPr>
          <p:nvPr/>
        </p:nvCxnSpPr>
        <p:spPr>
          <a:xfrm rot="16200000" flipV="1">
            <a:off x="8421244" y="1310297"/>
            <a:ext cx="649751" cy="2295932"/>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sp>
        <p:nvSpPr>
          <p:cNvPr id="11" name="Isosceles Triangle 10">
            <a:extLst>
              <a:ext uri="{FF2B5EF4-FFF2-40B4-BE49-F238E27FC236}">
                <a16:creationId xmlns:a16="http://schemas.microsoft.com/office/drawing/2014/main" id="{88C75A90-E77A-4452-2E51-9C768794F8DD}"/>
              </a:ext>
            </a:extLst>
          </p:cNvPr>
          <p:cNvSpPr/>
          <p:nvPr/>
        </p:nvSpPr>
        <p:spPr>
          <a:xfrm>
            <a:off x="7562148" y="2150103"/>
            <a:ext cx="72008" cy="457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05E69D-44AC-6D38-AF2E-20194FBB7602}"/>
              </a:ext>
            </a:extLst>
          </p:cNvPr>
          <p:cNvSpPr/>
          <p:nvPr/>
        </p:nvSpPr>
        <p:spPr>
          <a:xfrm>
            <a:off x="2279578" y="2783138"/>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mapping relation</a:t>
            </a:r>
          </a:p>
        </p:txBody>
      </p:sp>
      <p:cxnSp>
        <p:nvCxnSpPr>
          <p:cNvPr id="13" name="Connector: Elbow 12">
            <a:extLst>
              <a:ext uri="{FF2B5EF4-FFF2-40B4-BE49-F238E27FC236}">
                <a16:creationId xmlns:a16="http://schemas.microsoft.com/office/drawing/2014/main" id="{C1FDD6E7-B44C-FEDC-403E-21A4D3FE84F0}"/>
              </a:ext>
            </a:extLst>
          </p:cNvPr>
          <p:cNvCxnSpPr>
            <a:cxnSpLocks/>
            <a:stCxn id="12" idx="0"/>
            <a:endCxn id="4" idx="2"/>
          </p:cNvCxnSpPr>
          <p:nvPr/>
        </p:nvCxnSpPr>
        <p:spPr>
          <a:xfrm rot="5400000" flipH="1" flipV="1">
            <a:off x="5090231" y="275216"/>
            <a:ext cx="649751" cy="4366094"/>
          </a:xfrm>
          <a:prstGeom prst="bentConnector3">
            <a:avLst>
              <a:gd name="adj1" fmla="val 50000"/>
            </a:avLst>
          </a:prstGeom>
          <a:ln w="19050">
            <a:solidFill>
              <a:schemeClr val="tx1"/>
            </a:solidFill>
            <a:tailEnd type="triangle" w="lg" len="med"/>
          </a:ln>
        </p:spPr>
        <p:style>
          <a:lnRef idx="1">
            <a:schemeClr val="accent6"/>
          </a:lnRef>
          <a:fillRef idx="0">
            <a:schemeClr val="accent6"/>
          </a:fillRef>
          <a:effectRef idx="0">
            <a:schemeClr val="accent6"/>
          </a:effectRef>
          <a:fontRef idx="minor">
            <a:schemeClr val="tx1"/>
          </a:fontRef>
        </p:style>
      </p:cxnSp>
      <p:sp>
        <p:nvSpPr>
          <p:cNvPr id="16" name="Rectangle 15">
            <a:extLst>
              <a:ext uri="{FF2B5EF4-FFF2-40B4-BE49-F238E27FC236}">
                <a16:creationId xmlns:a16="http://schemas.microsoft.com/office/drawing/2014/main" id="{2379C720-525D-92EE-355A-F84BC9AE2652}"/>
              </a:ext>
            </a:extLst>
          </p:cNvPr>
          <p:cNvSpPr/>
          <p:nvPr/>
        </p:nvSpPr>
        <p:spPr>
          <a:xfrm>
            <a:off x="2279577" y="3611617"/>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close match</a:t>
            </a:r>
          </a:p>
        </p:txBody>
      </p:sp>
      <p:sp>
        <p:nvSpPr>
          <p:cNvPr id="17" name="Rectangle 16">
            <a:extLst>
              <a:ext uri="{FF2B5EF4-FFF2-40B4-BE49-F238E27FC236}">
                <a16:creationId xmlns:a16="http://schemas.microsoft.com/office/drawing/2014/main" id="{62966551-FF33-D4CE-32A1-F9F9B95FD155}"/>
              </a:ext>
            </a:extLst>
          </p:cNvPr>
          <p:cNvSpPr/>
          <p:nvPr/>
        </p:nvSpPr>
        <p:spPr>
          <a:xfrm>
            <a:off x="4754907" y="3611617"/>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broad match</a:t>
            </a:r>
          </a:p>
        </p:txBody>
      </p:sp>
      <p:sp>
        <p:nvSpPr>
          <p:cNvPr id="18" name="Rectangle 17">
            <a:extLst>
              <a:ext uri="{FF2B5EF4-FFF2-40B4-BE49-F238E27FC236}">
                <a16:creationId xmlns:a16="http://schemas.microsoft.com/office/drawing/2014/main" id="{F7293852-26A2-B866-7F88-12B0B65C151B}"/>
              </a:ext>
            </a:extLst>
          </p:cNvPr>
          <p:cNvSpPr/>
          <p:nvPr/>
        </p:nvSpPr>
        <p:spPr>
          <a:xfrm>
            <a:off x="6831807" y="3608982"/>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narrow match</a:t>
            </a:r>
          </a:p>
        </p:txBody>
      </p:sp>
      <p:sp>
        <p:nvSpPr>
          <p:cNvPr id="19" name="Rectangle 18">
            <a:extLst>
              <a:ext uri="{FF2B5EF4-FFF2-40B4-BE49-F238E27FC236}">
                <a16:creationId xmlns:a16="http://schemas.microsoft.com/office/drawing/2014/main" id="{7CBB96F9-7457-4EE2-BD1C-A85675054004}"/>
              </a:ext>
            </a:extLst>
          </p:cNvPr>
          <p:cNvSpPr/>
          <p:nvPr/>
        </p:nvSpPr>
        <p:spPr>
          <a:xfrm>
            <a:off x="8941604" y="3608981"/>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related match</a:t>
            </a:r>
          </a:p>
        </p:txBody>
      </p:sp>
      <p:sp>
        <p:nvSpPr>
          <p:cNvPr id="26" name="Rectangle 25">
            <a:extLst>
              <a:ext uri="{FF2B5EF4-FFF2-40B4-BE49-F238E27FC236}">
                <a16:creationId xmlns:a16="http://schemas.microsoft.com/office/drawing/2014/main" id="{763FD444-9170-7D91-C9D5-4DCB165C5606}"/>
              </a:ext>
            </a:extLst>
          </p:cNvPr>
          <p:cNvSpPr/>
          <p:nvPr/>
        </p:nvSpPr>
        <p:spPr>
          <a:xfrm>
            <a:off x="2279576" y="4437953"/>
            <a:ext cx="1904961" cy="359199"/>
          </a:xfrm>
          <a:prstGeom prst="rect">
            <a:avLst/>
          </a:prstGeom>
          <a:noFill/>
          <a:ln>
            <a:solidFill>
              <a:srgbClr val="FF0000"/>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solidFill>
                  <a:srgbClr val="FF0000"/>
                </a:solidFill>
              </a:rPr>
              <a:t>exact match</a:t>
            </a:r>
          </a:p>
        </p:txBody>
      </p:sp>
      <p:cxnSp>
        <p:nvCxnSpPr>
          <p:cNvPr id="28" name="Straight Connector 27">
            <a:extLst>
              <a:ext uri="{FF2B5EF4-FFF2-40B4-BE49-F238E27FC236}">
                <a16:creationId xmlns:a16="http://schemas.microsoft.com/office/drawing/2014/main" id="{55F07BF4-A58C-B106-8647-650A7FF4F199}"/>
              </a:ext>
            </a:extLst>
          </p:cNvPr>
          <p:cNvCxnSpPr>
            <a:stCxn id="12" idx="2"/>
            <a:endCxn id="16" idx="0"/>
          </p:cNvCxnSpPr>
          <p:nvPr/>
        </p:nvCxnSpPr>
        <p:spPr>
          <a:xfrm flipH="1">
            <a:off x="3232058" y="3142337"/>
            <a:ext cx="1" cy="469280"/>
          </a:xfrm>
          <a:prstGeom prst="line">
            <a:avLst/>
          </a:prstGeom>
          <a:ln w="19050"/>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B3580A55-DCC8-58B7-0AED-1BC88AB9B17B}"/>
              </a:ext>
            </a:extLst>
          </p:cNvPr>
          <p:cNvCxnSpPr>
            <a:cxnSpLocks/>
            <a:stCxn id="5" idx="2"/>
            <a:endCxn id="17" idx="0"/>
          </p:cNvCxnSpPr>
          <p:nvPr/>
        </p:nvCxnSpPr>
        <p:spPr>
          <a:xfrm>
            <a:off x="5707387" y="3142337"/>
            <a:ext cx="1" cy="469280"/>
          </a:xfrm>
          <a:prstGeom prst="line">
            <a:avLst/>
          </a:prstGeom>
          <a:ln w="19050"/>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1151FB2A-2E09-F1E9-7C0B-78F2AE585ACC}"/>
              </a:ext>
            </a:extLst>
          </p:cNvPr>
          <p:cNvCxnSpPr>
            <a:cxnSpLocks/>
            <a:stCxn id="6" idx="2"/>
            <a:endCxn id="18" idx="0"/>
          </p:cNvCxnSpPr>
          <p:nvPr/>
        </p:nvCxnSpPr>
        <p:spPr>
          <a:xfrm>
            <a:off x="7784288" y="3142337"/>
            <a:ext cx="0" cy="466645"/>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4AD7194B-8776-E522-D616-319B59020783}"/>
              </a:ext>
            </a:extLst>
          </p:cNvPr>
          <p:cNvCxnSpPr>
            <a:cxnSpLocks/>
            <a:stCxn id="7" idx="2"/>
            <a:endCxn id="19" idx="0"/>
          </p:cNvCxnSpPr>
          <p:nvPr/>
        </p:nvCxnSpPr>
        <p:spPr>
          <a:xfrm>
            <a:off x="9894085" y="3142337"/>
            <a:ext cx="0" cy="466644"/>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47C55D13-5EE0-4F33-B9AE-18E08B1539D8}"/>
              </a:ext>
            </a:extLst>
          </p:cNvPr>
          <p:cNvCxnSpPr>
            <a:cxnSpLocks/>
            <a:stCxn id="16" idx="2"/>
            <a:endCxn id="26" idx="0"/>
          </p:cNvCxnSpPr>
          <p:nvPr/>
        </p:nvCxnSpPr>
        <p:spPr>
          <a:xfrm flipH="1">
            <a:off x="3232057" y="3970816"/>
            <a:ext cx="1" cy="467137"/>
          </a:xfrm>
          <a:prstGeom prst="line">
            <a:avLst/>
          </a:prstGeom>
          <a:ln w="19050"/>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FB03BDD0-DD4B-CC69-7BBF-5E1A81A74FC2}"/>
              </a:ext>
            </a:extLst>
          </p:cNvPr>
          <p:cNvCxnSpPr>
            <a:cxnSpLocks/>
          </p:cNvCxnSpPr>
          <p:nvPr/>
        </p:nvCxnSpPr>
        <p:spPr>
          <a:xfrm>
            <a:off x="3232056" y="3375659"/>
            <a:ext cx="6662027"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1811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par>
                                <p:cTn id="40" presetID="10" presetClass="entr" presetSubtype="0"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par>
                                <p:cTn id="43" presetID="10" presetClass="entr" presetSubtype="0" fill="hold"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19"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8F9B6-85F5-AEF7-4C78-20A6470C1A29}"/>
              </a:ext>
            </a:extLst>
          </p:cNvPr>
          <p:cNvSpPr>
            <a:spLocks noGrp="1"/>
          </p:cNvSpPr>
          <p:nvPr>
            <p:ph type="title"/>
          </p:nvPr>
        </p:nvSpPr>
        <p:spPr/>
        <p:txBody>
          <a:bodyPr/>
          <a:lstStyle/>
          <a:p>
            <a:r>
              <a:rPr lang="en-US" dirty="0"/>
              <a:t>Working with keywords</a:t>
            </a:r>
          </a:p>
        </p:txBody>
      </p:sp>
      <p:pic>
        <p:nvPicPr>
          <p:cNvPr id="3080" name="Picture 8">
            <a:extLst>
              <a:ext uri="{FF2B5EF4-FFF2-40B4-BE49-F238E27FC236}">
                <a16:creationId xmlns:a16="http://schemas.microsoft.com/office/drawing/2014/main" id="{EC7A436A-B679-B69B-F1E6-731A0083EC4C}"/>
              </a:ext>
            </a:extLst>
          </p:cNvPr>
          <p:cNvPicPr>
            <a:picLocks noGrp="1" noChangeAspect="1" noChangeArrowheads="1"/>
          </p:cNvPicPr>
          <p:nvPr>
            <p:ph sz="half" idx="1"/>
          </p:nvPr>
        </p:nvPicPr>
        <p:blipFill>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bwMode="auto">
          <a:xfrm>
            <a:off x="334963" y="1850032"/>
            <a:ext cx="5700712" cy="38691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2DB4DDD-FFCE-5A3C-9E19-D2D3DA7CA8D2}"/>
              </a:ext>
            </a:extLst>
          </p:cNvPr>
          <p:cNvSpPr>
            <a:spLocks noGrp="1"/>
          </p:cNvSpPr>
          <p:nvPr>
            <p:ph type="sldNum" sz="quarter" idx="12"/>
          </p:nvPr>
        </p:nvSpPr>
        <p:spPr/>
        <p:txBody>
          <a:bodyPr/>
          <a:lstStyle/>
          <a:p>
            <a:fld id="{6113E31D-E2AB-40D1-8B51-AFA5AFEF393A}" type="slidenum">
              <a:rPr lang="en-US" smtClean="0"/>
              <a:t>4</a:t>
            </a:fld>
            <a:endParaRPr lang="en-US" dirty="0"/>
          </a:p>
        </p:txBody>
      </p:sp>
      <p:pic>
        <p:nvPicPr>
          <p:cNvPr id="3082" name="Picture 10">
            <a:extLst>
              <a:ext uri="{FF2B5EF4-FFF2-40B4-BE49-F238E27FC236}">
                <a16:creationId xmlns:a16="http://schemas.microsoft.com/office/drawing/2014/main" id="{3D949E4F-093B-C133-A82D-903960BC005C}"/>
              </a:ext>
            </a:extLst>
          </p:cNvPr>
          <p:cNvPicPr>
            <a:picLocks noGrp="1" noChangeAspect="1" noChangeArrowheads="1"/>
          </p:cNvPicPr>
          <p:nvPr>
            <p:ph sz="half" idx="2"/>
          </p:nvPr>
        </p:nvPicPr>
        <p:blipFill>
          <a:blip r:embed="rId4"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218238" y="1880877"/>
            <a:ext cx="5565775" cy="3807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23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80"/>
                                        </p:tgtEl>
                                        <p:attrNameLst>
                                          <p:attrName>style.visibility</p:attrName>
                                        </p:attrNameLst>
                                      </p:cBhvr>
                                      <p:to>
                                        <p:strVal val="visible"/>
                                      </p:to>
                                    </p:set>
                                    <p:animEffect transition="in" filter="fade">
                                      <p:cBhvr>
                                        <p:cTn id="7" dur="500"/>
                                        <p:tgtEl>
                                          <p:spTgt spid="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82"/>
                                        </p:tgtEl>
                                        <p:attrNameLst>
                                          <p:attrName>style.visibility</p:attrName>
                                        </p:attrNameLst>
                                      </p:cBhvr>
                                      <p:to>
                                        <p:strVal val="visible"/>
                                      </p:to>
                                    </p:set>
                                    <p:animEffect transition="in" filter="fade">
                                      <p:cBhvr>
                                        <p:cTn id="12" dur="5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B46E-9D85-2C82-30DD-63D570804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DD763B-7D37-E40B-2245-09D7CB88010D}"/>
              </a:ext>
            </a:extLst>
          </p:cNvPr>
          <p:cNvSpPr>
            <a:spLocks noGrp="1"/>
          </p:cNvSpPr>
          <p:nvPr>
            <p:ph type="title"/>
          </p:nvPr>
        </p:nvSpPr>
        <p:spPr/>
        <p:txBody>
          <a:bodyPr/>
          <a:lstStyle/>
          <a:p>
            <a:r>
              <a:rPr lang="en-US" dirty="0"/>
              <a:t>Problems with keywords 1 / 3</a:t>
            </a:r>
          </a:p>
        </p:txBody>
      </p:sp>
      <p:sp>
        <p:nvSpPr>
          <p:cNvPr id="3" name="Slide Number Placeholder 2">
            <a:extLst>
              <a:ext uri="{FF2B5EF4-FFF2-40B4-BE49-F238E27FC236}">
                <a16:creationId xmlns:a16="http://schemas.microsoft.com/office/drawing/2014/main" id="{F48D42C5-9BA0-94E7-D4E1-38E73AD128A2}"/>
              </a:ext>
            </a:extLst>
          </p:cNvPr>
          <p:cNvSpPr>
            <a:spLocks noGrp="1"/>
          </p:cNvSpPr>
          <p:nvPr>
            <p:ph type="sldNum" sz="quarter" idx="12"/>
          </p:nvPr>
        </p:nvSpPr>
        <p:spPr/>
        <p:txBody>
          <a:bodyPr/>
          <a:lstStyle/>
          <a:p>
            <a:fld id="{4FAB73BC-B049-4115-A692-8D63A059BFB8}" type="slidenum">
              <a:rPr lang="en-US" smtClean="0"/>
              <a:t>5</a:t>
            </a:fld>
            <a:endParaRPr lang="en-US" dirty="0"/>
          </a:p>
        </p:txBody>
      </p:sp>
      <p:sp>
        <p:nvSpPr>
          <p:cNvPr id="7" name="Content Placeholder 3">
            <a:extLst>
              <a:ext uri="{FF2B5EF4-FFF2-40B4-BE49-F238E27FC236}">
                <a16:creationId xmlns:a16="http://schemas.microsoft.com/office/drawing/2014/main" id="{A109C955-64B7-1D61-7B97-B89379B9B31F}"/>
              </a:ext>
            </a:extLst>
          </p:cNvPr>
          <p:cNvSpPr txBox="1">
            <a:spLocks/>
          </p:cNvSpPr>
          <p:nvPr/>
        </p:nvSpPr>
        <p:spPr>
          <a:xfrm>
            <a:off x="335360" y="1268760"/>
            <a:ext cx="11448000" cy="4939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Different people choose different keywords for the same meaning.</a:t>
            </a:r>
          </a:p>
        </p:txBody>
      </p:sp>
      <p:pic>
        <p:nvPicPr>
          <p:cNvPr id="4098" name="Picture 2">
            <a:extLst>
              <a:ext uri="{FF2B5EF4-FFF2-40B4-BE49-F238E27FC236}">
                <a16:creationId xmlns:a16="http://schemas.microsoft.com/office/drawing/2014/main" id="{44421A44-1958-2F54-7C71-8CC288F0CD1A}"/>
              </a:ext>
            </a:extLst>
          </p:cNvPr>
          <p:cNvPicPr>
            <a:picLocks noChangeAspect="1" noChangeArrowheads="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60000" y="2028300"/>
            <a:ext cx="5494817" cy="372646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D0C95DE8-FF3B-449F-3233-04DC6BFE641F}"/>
              </a:ext>
            </a:extLst>
          </p:cNvPr>
          <p:cNvPicPr>
            <a:picLocks noChangeAspect="1" noChangeArrowheads="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288543" y="2028300"/>
            <a:ext cx="5494817" cy="3726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03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819BB-6802-DC7E-E769-EF2617B71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DC5ED5-4686-D530-9181-35068E1DBD1D}"/>
              </a:ext>
            </a:extLst>
          </p:cNvPr>
          <p:cNvSpPr>
            <a:spLocks noGrp="1"/>
          </p:cNvSpPr>
          <p:nvPr>
            <p:ph type="title"/>
          </p:nvPr>
        </p:nvSpPr>
        <p:spPr/>
        <p:txBody>
          <a:bodyPr/>
          <a:lstStyle/>
          <a:p>
            <a:r>
              <a:rPr lang="en-US" dirty="0"/>
              <a:t>Problems with keywords 2 / 3</a:t>
            </a:r>
          </a:p>
        </p:txBody>
      </p:sp>
      <p:sp>
        <p:nvSpPr>
          <p:cNvPr id="3" name="Slide Number Placeholder 2">
            <a:extLst>
              <a:ext uri="{FF2B5EF4-FFF2-40B4-BE49-F238E27FC236}">
                <a16:creationId xmlns:a16="http://schemas.microsoft.com/office/drawing/2014/main" id="{21EA2AF1-EF3D-71EA-FA9B-FED6892A69CB}"/>
              </a:ext>
            </a:extLst>
          </p:cNvPr>
          <p:cNvSpPr>
            <a:spLocks noGrp="1"/>
          </p:cNvSpPr>
          <p:nvPr>
            <p:ph type="sldNum" sz="quarter" idx="12"/>
          </p:nvPr>
        </p:nvSpPr>
        <p:spPr/>
        <p:txBody>
          <a:bodyPr/>
          <a:lstStyle/>
          <a:p>
            <a:fld id="{4FAB73BC-B049-4115-A692-8D63A059BFB8}" type="slidenum">
              <a:rPr lang="en-US" smtClean="0"/>
              <a:t>6</a:t>
            </a:fld>
            <a:endParaRPr lang="en-US" dirty="0"/>
          </a:p>
        </p:txBody>
      </p:sp>
      <p:sp>
        <p:nvSpPr>
          <p:cNvPr id="7" name="Content Placeholder 3">
            <a:extLst>
              <a:ext uri="{FF2B5EF4-FFF2-40B4-BE49-F238E27FC236}">
                <a16:creationId xmlns:a16="http://schemas.microsoft.com/office/drawing/2014/main" id="{ED3368A1-CCC0-0880-F334-30CA858E14EA}"/>
              </a:ext>
            </a:extLst>
          </p:cNvPr>
          <p:cNvSpPr txBox="1">
            <a:spLocks/>
          </p:cNvSpPr>
          <p:nvPr/>
        </p:nvSpPr>
        <p:spPr>
          <a:xfrm>
            <a:off x="335360" y="1268760"/>
            <a:ext cx="11448000" cy="4939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Keywords are only words which need to be translated to other languages.</a:t>
            </a:r>
          </a:p>
        </p:txBody>
      </p:sp>
      <p:pic>
        <p:nvPicPr>
          <p:cNvPr id="4100" name="Picture 4">
            <a:extLst>
              <a:ext uri="{FF2B5EF4-FFF2-40B4-BE49-F238E27FC236}">
                <a16:creationId xmlns:a16="http://schemas.microsoft.com/office/drawing/2014/main" id="{0C481DB3-7F29-40A7-3886-FE448A2DB31D}"/>
              </a:ext>
            </a:extLst>
          </p:cNvPr>
          <p:cNvPicPr>
            <a:picLocks noChangeAspect="1" noChangeArrowheads="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6288543" y="2028300"/>
            <a:ext cx="5494817" cy="3726469"/>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3B8E04BC-3F5A-DA28-86B6-F92E1176B9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9696" y="2304900"/>
            <a:ext cx="1850256" cy="92512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CF3FC9BB-3424-87A4-83CA-7AF8025A67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071" y="2187146"/>
            <a:ext cx="1743679" cy="11606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A3502DF-6046-0DB5-47D0-546F7F4556A4}"/>
              </a:ext>
            </a:extLst>
          </p:cNvPr>
          <p:cNvSpPr txBox="1"/>
          <p:nvPr/>
        </p:nvSpPr>
        <p:spPr>
          <a:xfrm>
            <a:off x="3622539" y="3429000"/>
            <a:ext cx="1324570" cy="1015663"/>
          </a:xfrm>
          <a:prstGeom prst="rect">
            <a:avLst/>
          </a:prstGeom>
          <a:noFill/>
        </p:spPr>
        <p:txBody>
          <a:bodyPr wrap="square">
            <a:spAutoFit/>
          </a:bodyPr>
          <a:lstStyle/>
          <a:p>
            <a:pPr algn="ctr" rtl="0">
              <a:buNone/>
            </a:pPr>
            <a:r>
              <a:rPr lang="en-US" sz="6000" b="0" i="0" u="none" strike="noStrike" dirty="0">
                <a:solidFill>
                  <a:srgbClr val="000000"/>
                </a:solidFill>
                <a:effectLst/>
                <a:latin typeface="Arial" panose="020B0604020202020204" pitchFamily="34" charset="0"/>
              </a:rPr>
              <a:t>😀</a:t>
            </a:r>
            <a:endParaRPr lang="en-US" dirty="0"/>
          </a:p>
        </p:txBody>
      </p:sp>
      <p:sp>
        <p:nvSpPr>
          <p:cNvPr id="9" name="TextBox 8">
            <a:extLst>
              <a:ext uri="{FF2B5EF4-FFF2-40B4-BE49-F238E27FC236}">
                <a16:creationId xmlns:a16="http://schemas.microsoft.com/office/drawing/2014/main" id="{3008DF18-5B6E-41CB-117A-43EFAEC664DC}"/>
              </a:ext>
            </a:extLst>
          </p:cNvPr>
          <p:cNvSpPr txBox="1"/>
          <p:nvPr/>
        </p:nvSpPr>
        <p:spPr>
          <a:xfrm>
            <a:off x="1225493" y="3383702"/>
            <a:ext cx="1324570" cy="1015663"/>
          </a:xfrm>
          <a:prstGeom prst="rect">
            <a:avLst/>
          </a:prstGeom>
          <a:noFill/>
        </p:spPr>
        <p:txBody>
          <a:bodyPr wrap="square">
            <a:spAutoFit/>
          </a:bodyPr>
          <a:lstStyle>
            <a:defPPr>
              <a:defRPr lang="en-US"/>
            </a:defPPr>
            <a:lvl1pPr algn="ctr">
              <a:buNone/>
              <a:defRPr sz="6000" b="0" i="0" u="none" strike="noStrike">
                <a:solidFill>
                  <a:srgbClr val="000000"/>
                </a:solidFill>
                <a:effectLst/>
                <a:latin typeface="Arial" panose="020B0604020202020204" pitchFamily="34" charset="0"/>
              </a:defRPr>
            </a:lvl1pPr>
          </a:lstStyle>
          <a:p>
            <a:r>
              <a:rPr lang="en-US" dirty="0"/>
              <a:t>🤔</a:t>
            </a:r>
          </a:p>
        </p:txBody>
      </p:sp>
    </p:spTree>
    <p:extLst>
      <p:ext uri="{BB962C8B-B14F-4D97-AF65-F5344CB8AC3E}">
        <p14:creationId xmlns:p14="http://schemas.microsoft.com/office/powerpoint/2010/main" val="72667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B0AA-DBE6-F8CA-DEC6-531AF605F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D5B7A-7A80-DF60-2310-A7DA786D5857}"/>
              </a:ext>
            </a:extLst>
          </p:cNvPr>
          <p:cNvSpPr>
            <a:spLocks noGrp="1"/>
          </p:cNvSpPr>
          <p:nvPr>
            <p:ph type="title"/>
          </p:nvPr>
        </p:nvSpPr>
        <p:spPr/>
        <p:txBody>
          <a:bodyPr/>
          <a:lstStyle/>
          <a:p>
            <a:r>
              <a:rPr lang="en-US" dirty="0"/>
              <a:t>Problems with keywords 3 / 3</a:t>
            </a:r>
          </a:p>
        </p:txBody>
      </p:sp>
      <p:sp>
        <p:nvSpPr>
          <p:cNvPr id="3" name="Slide Number Placeholder 2">
            <a:extLst>
              <a:ext uri="{FF2B5EF4-FFF2-40B4-BE49-F238E27FC236}">
                <a16:creationId xmlns:a16="http://schemas.microsoft.com/office/drawing/2014/main" id="{07F6A722-DFDC-BFB1-8AC7-DCA8DDD868A6}"/>
              </a:ext>
            </a:extLst>
          </p:cNvPr>
          <p:cNvSpPr>
            <a:spLocks noGrp="1"/>
          </p:cNvSpPr>
          <p:nvPr>
            <p:ph type="sldNum" sz="quarter" idx="12"/>
          </p:nvPr>
        </p:nvSpPr>
        <p:spPr/>
        <p:txBody>
          <a:bodyPr/>
          <a:lstStyle/>
          <a:p>
            <a:fld id="{4FAB73BC-B049-4115-A692-8D63A059BFB8}" type="slidenum">
              <a:rPr lang="en-US" smtClean="0"/>
              <a:t>7</a:t>
            </a:fld>
            <a:endParaRPr lang="en-US" dirty="0"/>
          </a:p>
        </p:txBody>
      </p:sp>
      <p:sp>
        <p:nvSpPr>
          <p:cNvPr id="7" name="Content Placeholder 3">
            <a:extLst>
              <a:ext uri="{FF2B5EF4-FFF2-40B4-BE49-F238E27FC236}">
                <a16:creationId xmlns:a16="http://schemas.microsoft.com/office/drawing/2014/main" id="{A5312366-2E16-390E-F6C9-F3D27D24546D}"/>
              </a:ext>
            </a:extLst>
          </p:cNvPr>
          <p:cNvSpPr txBox="1">
            <a:spLocks/>
          </p:cNvSpPr>
          <p:nvPr/>
        </p:nvSpPr>
        <p:spPr>
          <a:xfrm>
            <a:off x="335360" y="1268760"/>
            <a:ext cx="11448000" cy="4939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People tend to characterize not only the meaning e.g., technical formats, data source, etc. </a:t>
            </a:r>
          </a:p>
        </p:txBody>
      </p:sp>
      <p:sp>
        <p:nvSpPr>
          <p:cNvPr id="4" name="Content Placeholder 3">
            <a:extLst>
              <a:ext uri="{FF2B5EF4-FFF2-40B4-BE49-F238E27FC236}">
                <a16:creationId xmlns:a16="http://schemas.microsoft.com/office/drawing/2014/main" id="{FBB047C0-4BC1-2C23-867F-8DE56132B4A7}"/>
              </a:ext>
            </a:extLst>
          </p:cNvPr>
          <p:cNvSpPr txBox="1">
            <a:spLocks/>
          </p:cNvSpPr>
          <p:nvPr/>
        </p:nvSpPr>
        <p:spPr>
          <a:xfrm>
            <a:off x="335360" y="2085387"/>
            <a:ext cx="11448000" cy="4939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Different people tend to choose keywords at different levels of detail</a:t>
            </a:r>
          </a:p>
        </p:txBody>
      </p:sp>
      <p:sp>
        <p:nvSpPr>
          <p:cNvPr id="5" name="Content Placeholder 3">
            <a:extLst>
              <a:ext uri="{FF2B5EF4-FFF2-40B4-BE49-F238E27FC236}">
                <a16:creationId xmlns:a16="http://schemas.microsoft.com/office/drawing/2014/main" id="{2F0E17F4-CB28-3A5A-AF79-D07A1C99EC0D}"/>
              </a:ext>
            </a:extLst>
          </p:cNvPr>
          <p:cNvSpPr txBox="1">
            <a:spLocks/>
          </p:cNvSpPr>
          <p:nvPr/>
        </p:nvSpPr>
        <p:spPr>
          <a:xfrm>
            <a:off x="335360" y="2902014"/>
            <a:ext cx="11448000" cy="4939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Keywords are isolated islands with only implicit semantics.</a:t>
            </a:r>
          </a:p>
        </p:txBody>
      </p:sp>
    </p:spTree>
    <p:extLst>
      <p:ext uri="{BB962C8B-B14F-4D97-AF65-F5344CB8AC3E}">
        <p14:creationId xmlns:p14="http://schemas.microsoft.com/office/powerpoint/2010/main" val="2922740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9932C-D9B7-DCF9-2E23-D15158A4F9ED}"/>
              </a:ext>
            </a:extLst>
          </p:cNvPr>
          <p:cNvSpPr>
            <a:spLocks noGrp="1"/>
          </p:cNvSpPr>
          <p:nvPr>
            <p:ph type="title"/>
          </p:nvPr>
        </p:nvSpPr>
        <p:spPr/>
        <p:txBody>
          <a:bodyPr/>
          <a:lstStyle/>
          <a:p>
            <a:r>
              <a:rPr lang="en-US" dirty="0"/>
              <a:t>Keywords</a:t>
            </a:r>
          </a:p>
        </p:txBody>
      </p:sp>
      <p:sp>
        <p:nvSpPr>
          <p:cNvPr id="3" name="Slide Number Placeholder 2">
            <a:extLst>
              <a:ext uri="{FF2B5EF4-FFF2-40B4-BE49-F238E27FC236}">
                <a16:creationId xmlns:a16="http://schemas.microsoft.com/office/drawing/2014/main" id="{215E0AD1-36A9-F16E-57AE-26A0190BE952}"/>
              </a:ext>
            </a:extLst>
          </p:cNvPr>
          <p:cNvSpPr>
            <a:spLocks noGrp="1"/>
          </p:cNvSpPr>
          <p:nvPr>
            <p:ph type="sldNum" sz="quarter" idx="12"/>
          </p:nvPr>
        </p:nvSpPr>
        <p:spPr/>
        <p:txBody>
          <a:bodyPr/>
          <a:lstStyle/>
          <a:p>
            <a:fld id="{4FAB73BC-B049-4115-A692-8D63A059BFB8}" type="slidenum">
              <a:rPr lang="en-US" smtClean="0"/>
              <a:t>8</a:t>
            </a:fld>
            <a:endParaRPr lang="en-US" dirty="0"/>
          </a:p>
        </p:txBody>
      </p:sp>
      <p:sp>
        <p:nvSpPr>
          <p:cNvPr id="4" name="Rectangle 3">
            <a:extLst>
              <a:ext uri="{FF2B5EF4-FFF2-40B4-BE49-F238E27FC236}">
                <a16:creationId xmlns:a16="http://schemas.microsoft.com/office/drawing/2014/main" id="{1DF7C2C9-8C80-AED1-44EB-AABD5ED7DC45}"/>
              </a:ext>
            </a:extLst>
          </p:cNvPr>
          <p:cNvSpPr/>
          <p:nvPr/>
        </p:nvSpPr>
        <p:spPr>
          <a:xfrm>
            <a:off x="360000" y="3789040"/>
            <a:ext cx="11448000" cy="43204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F6A7CAE-F84F-9C42-753F-684270BA3182}"/>
              </a:ext>
            </a:extLst>
          </p:cNvPr>
          <p:cNvSpPr/>
          <p:nvPr/>
        </p:nvSpPr>
        <p:spPr>
          <a:xfrm>
            <a:off x="360000" y="5434191"/>
            <a:ext cx="11448000" cy="43204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193737-5310-EC47-1C9F-431DB4E0C4FD}"/>
              </a:ext>
            </a:extLst>
          </p:cNvPr>
          <p:cNvSpPr txBox="1"/>
          <p:nvPr/>
        </p:nvSpPr>
        <p:spPr>
          <a:xfrm>
            <a:off x="4979876" y="3284984"/>
            <a:ext cx="2232248" cy="461665"/>
          </a:xfrm>
          <a:prstGeom prst="rect">
            <a:avLst/>
          </a:prstGeom>
          <a:noFill/>
        </p:spPr>
        <p:txBody>
          <a:bodyPr wrap="square" rtlCol="0">
            <a:spAutoFit/>
          </a:bodyPr>
          <a:lstStyle/>
          <a:p>
            <a:pPr algn="ctr"/>
            <a:r>
              <a:rPr lang="en-US" sz="2400" dirty="0"/>
              <a:t>Freedom</a:t>
            </a:r>
          </a:p>
        </p:txBody>
      </p:sp>
      <p:sp>
        <p:nvSpPr>
          <p:cNvPr id="7" name="TextBox 6">
            <a:extLst>
              <a:ext uri="{FF2B5EF4-FFF2-40B4-BE49-F238E27FC236}">
                <a16:creationId xmlns:a16="http://schemas.microsoft.com/office/drawing/2014/main" id="{F077580A-C758-79BA-3F17-8104202F91D1}"/>
              </a:ext>
            </a:extLst>
          </p:cNvPr>
          <p:cNvSpPr txBox="1"/>
          <p:nvPr/>
        </p:nvSpPr>
        <p:spPr>
          <a:xfrm>
            <a:off x="4967876" y="4850331"/>
            <a:ext cx="2232248" cy="461665"/>
          </a:xfrm>
          <a:prstGeom prst="rect">
            <a:avLst/>
          </a:prstGeom>
          <a:noFill/>
        </p:spPr>
        <p:txBody>
          <a:bodyPr wrap="square" rtlCol="0">
            <a:spAutoFit/>
          </a:bodyPr>
          <a:lstStyle/>
          <a:p>
            <a:pPr algn="ctr"/>
            <a:r>
              <a:rPr lang="en-US" sz="2400" dirty="0"/>
              <a:t>Expressiveness</a:t>
            </a:r>
          </a:p>
        </p:txBody>
      </p:sp>
      <p:sp>
        <p:nvSpPr>
          <p:cNvPr id="11" name="TextBox 10">
            <a:extLst>
              <a:ext uri="{FF2B5EF4-FFF2-40B4-BE49-F238E27FC236}">
                <a16:creationId xmlns:a16="http://schemas.microsoft.com/office/drawing/2014/main" id="{D754014B-29CB-9A1D-3DCD-C3CDE1ABDE0B}"/>
              </a:ext>
            </a:extLst>
          </p:cNvPr>
          <p:cNvSpPr txBox="1"/>
          <p:nvPr/>
        </p:nvSpPr>
        <p:spPr>
          <a:xfrm>
            <a:off x="360000" y="4332922"/>
            <a:ext cx="11448000" cy="369332"/>
          </a:xfrm>
          <a:prstGeom prst="rect">
            <a:avLst/>
          </a:prstGeom>
          <a:noFill/>
        </p:spPr>
        <p:txBody>
          <a:bodyPr wrap="square">
            <a:spAutoFit/>
          </a:bodyPr>
          <a:lstStyle/>
          <a:p>
            <a:r>
              <a:rPr lang="en-US" dirty="0"/>
              <a:t>How much freedom do you have when selecting elements suitable for describing the semantics?</a:t>
            </a:r>
          </a:p>
        </p:txBody>
      </p:sp>
      <p:sp>
        <p:nvSpPr>
          <p:cNvPr id="15" name="TextBox 14">
            <a:extLst>
              <a:ext uri="{FF2B5EF4-FFF2-40B4-BE49-F238E27FC236}">
                <a16:creationId xmlns:a16="http://schemas.microsoft.com/office/drawing/2014/main" id="{ED637F6C-B762-DDAA-5B92-22D7EA5CD552}"/>
              </a:ext>
            </a:extLst>
          </p:cNvPr>
          <p:cNvSpPr txBox="1"/>
          <p:nvPr/>
        </p:nvSpPr>
        <p:spPr>
          <a:xfrm>
            <a:off x="360000" y="6011996"/>
            <a:ext cx="11448000" cy="369332"/>
          </a:xfrm>
          <a:prstGeom prst="rect">
            <a:avLst/>
          </a:prstGeom>
          <a:noFill/>
        </p:spPr>
        <p:txBody>
          <a:bodyPr wrap="square">
            <a:spAutoFit/>
          </a:bodyPr>
          <a:lstStyle/>
          <a:p>
            <a:r>
              <a:rPr lang="en-US" dirty="0"/>
              <a:t>How well is the machine able to process the semantics expressed by the selected elements?</a:t>
            </a:r>
          </a:p>
        </p:txBody>
      </p:sp>
      <p:sp>
        <p:nvSpPr>
          <p:cNvPr id="16" name="Rectangle 15">
            <a:extLst>
              <a:ext uri="{FF2B5EF4-FFF2-40B4-BE49-F238E27FC236}">
                <a16:creationId xmlns:a16="http://schemas.microsoft.com/office/drawing/2014/main" id="{5144E4A1-A6E2-68CF-0DF1-7B4ACFE23ECE}"/>
              </a:ext>
            </a:extLst>
          </p:cNvPr>
          <p:cNvSpPr/>
          <p:nvPr/>
        </p:nvSpPr>
        <p:spPr>
          <a:xfrm>
            <a:off x="375240" y="3804279"/>
            <a:ext cx="10260000" cy="4032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CB057D9-A833-31E9-D2B5-8057702A9328}"/>
              </a:ext>
            </a:extLst>
          </p:cNvPr>
          <p:cNvSpPr/>
          <p:nvPr/>
        </p:nvSpPr>
        <p:spPr>
          <a:xfrm>
            <a:off x="376380" y="5451151"/>
            <a:ext cx="1687172" cy="4068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6896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0BE14-A5A4-9C86-DF33-F076A0576EC3}"/>
              </a:ext>
            </a:extLst>
          </p:cNvPr>
          <p:cNvSpPr>
            <a:spLocks noGrp="1"/>
          </p:cNvSpPr>
          <p:nvPr>
            <p:ph type="title"/>
          </p:nvPr>
        </p:nvSpPr>
        <p:spPr/>
        <p:txBody>
          <a:bodyPr/>
          <a:lstStyle/>
          <a:p>
            <a:r>
              <a:rPr lang="en-US" dirty="0"/>
              <a:t>Themes</a:t>
            </a:r>
          </a:p>
        </p:txBody>
      </p:sp>
      <p:sp>
        <p:nvSpPr>
          <p:cNvPr id="3" name="Content Placeholder 2">
            <a:extLst>
              <a:ext uri="{FF2B5EF4-FFF2-40B4-BE49-F238E27FC236}">
                <a16:creationId xmlns:a16="http://schemas.microsoft.com/office/drawing/2014/main" id="{B8F46E43-DA4F-7FDE-6D72-DD9D7DE34381}"/>
              </a:ext>
            </a:extLst>
          </p:cNvPr>
          <p:cNvSpPr>
            <a:spLocks noGrp="1"/>
          </p:cNvSpPr>
          <p:nvPr>
            <p:ph idx="1"/>
          </p:nvPr>
        </p:nvSpPr>
        <p:spPr>
          <a:xfrm>
            <a:off x="335360" y="1268760"/>
            <a:ext cx="11449272" cy="766132"/>
          </a:xfrm>
        </p:spPr>
        <p:txBody>
          <a:bodyPr/>
          <a:lstStyle/>
          <a:p>
            <a:pPr marL="0" indent="0">
              <a:buNone/>
            </a:pPr>
            <a:r>
              <a:rPr lang="en-US" dirty="0"/>
              <a:t>Connected to the dataset using </a:t>
            </a:r>
            <a:r>
              <a:rPr lang="en-US" dirty="0" err="1">
                <a:hlinkClick r:id="rId2"/>
              </a:rPr>
              <a:t>dcat:theme</a:t>
            </a:r>
            <a:r>
              <a:rPr lang="en-US" dirty="0"/>
              <a:t> predicate. Themes are concepts from a given </a:t>
            </a:r>
            <a:r>
              <a:rPr lang="en-US" u="sng" dirty="0"/>
              <a:t>controlled vocabulary</a:t>
            </a:r>
            <a:r>
              <a:rPr lang="en-US" dirty="0"/>
              <a:t> which characterize the meaning.</a:t>
            </a:r>
          </a:p>
        </p:txBody>
      </p:sp>
      <p:sp>
        <p:nvSpPr>
          <p:cNvPr id="4" name="Slide Number Placeholder 3">
            <a:extLst>
              <a:ext uri="{FF2B5EF4-FFF2-40B4-BE49-F238E27FC236}">
                <a16:creationId xmlns:a16="http://schemas.microsoft.com/office/drawing/2014/main" id="{7858E017-FD7F-7B44-0AEB-DA6D0C8C1CB7}"/>
              </a:ext>
            </a:extLst>
          </p:cNvPr>
          <p:cNvSpPr>
            <a:spLocks noGrp="1"/>
          </p:cNvSpPr>
          <p:nvPr>
            <p:ph type="sldNum" sz="quarter" idx="12"/>
          </p:nvPr>
        </p:nvSpPr>
        <p:spPr/>
        <p:txBody>
          <a:bodyPr/>
          <a:lstStyle/>
          <a:p>
            <a:fld id="{6113E31D-E2AB-40D1-8B51-AFA5AFEF393A}" type="slidenum">
              <a:rPr lang="en-US" smtClean="0"/>
              <a:t>9</a:t>
            </a:fld>
            <a:endParaRPr lang="en-US" dirty="0"/>
          </a:p>
        </p:txBody>
      </p:sp>
      <p:sp>
        <p:nvSpPr>
          <p:cNvPr id="5" name="Content Placeholder 2">
            <a:extLst>
              <a:ext uri="{FF2B5EF4-FFF2-40B4-BE49-F238E27FC236}">
                <a16:creationId xmlns:a16="http://schemas.microsoft.com/office/drawing/2014/main" id="{40849433-4D6F-8E87-5F76-E2D5C5E691F5}"/>
              </a:ext>
            </a:extLst>
          </p:cNvPr>
          <p:cNvSpPr txBox="1">
            <a:spLocks/>
          </p:cNvSpPr>
          <p:nvPr/>
        </p:nvSpPr>
        <p:spPr>
          <a:xfrm>
            <a:off x="335360" y="2204864"/>
            <a:ext cx="11449272" cy="766132"/>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t>Controlled vocabularies are standardized and organized arrangements of words and phrases with defined meaning (semantics).</a:t>
            </a:r>
          </a:p>
        </p:txBody>
      </p:sp>
      <p:sp>
        <p:nvSpPr>
          <p:cNvPr id="6" name="Rectangle 5">
            <a:extLst>
              <a:ext uri="{FF2B5EF4-FFF2-40B4-BE49-F238E27FC236}">
                <a16:creationId xmlns:a16="http://schemas.microsoft.com/office/drawing/2014/main" id="{23FC621D-0970-7D53-7B9D-A7A50AA4B9AB}"/>
              </a:ext>
            </a:extLst>
          </p:cNvPr>
          <p:cNvSpPr/>
          <p:nvPr/>
        </p:nvSpPr>
        <p:spPr>
          <a:xfrm>
            <a:off x="360000" y="3789040"/>
            <a:ext cx="11448000" cy="43204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EF04DB4-06D8-D0A6-BADC-2313B72F923C}"/>
              </a:ext>
            </a:extLst>
          </p:cNvPr>
          <p:cNvSpPr/>
          <p:nvPr/>
        </p:nvSpPr>
        <p:spPr>
          <a:xfrm>
            <a:off x="360000" y="5434191"/>
            <a:ext cx="11448000" cy="43204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5955082-A088-B8B5-96BF-67DAA747187F}"/>
              </a:ext>
            </a:extLst>
          </p:cNvPr>
          <p:cNvSpPr txBox="1"/>
          <p:nvPr/>
        </p:nvSpPr>
        <p:spPr>
          <a:xfrm>
            <a:off x="4979876" y="3284984"/>
            <a:ext cx="2232248" cy="461665"/>
          </a:xfrm>
          <a:prstGeom prst="rect">
            <a:avLst/>
          </a:prstGeom>
          <a:noFill/>
        </p:spPr>
        <p:txBody>
          <a:bodyPr wrap="square" rtlCol="0">
            <a:spAutoFit/>
          </a:bodyPr>
          <a:lstStyle/>
          <a:p>
            <a:pPr algn="ctr"/>
            <a:r>
              <a:rPr lang="en-US" sz="2400" dirty="0"/>
              <a:t>Freedom</a:t>
            </a:r>
          </a:p>
        </p:txBody>
      </p:sp>
      <p:sp>
        <p:nvSpPr>
          <p:cNvPr id="9" name="TextBox 8">
            <a:extLst>
              <a:ext uri="{FF2B5EF4-FFF2-40B4-BE49-F238E27FC236}">
                <a16:creationId xmlns:a16="http://schemas.microsoft.com/office/drawing/2014/main" id="{024E3F31-2765-0DA4-E0E6-0292134493F1}"/>
              </a:ext>
            </a:extLst>
          </p:cNvPr>
          <p:cNvSpPr txBox="1"/>
          <p:nvPr/>
        </p:nvSpPr>
        <p:spPr>
          <a:xfrm>
            <a:off x="4967876" y="4850331"/>
            <a:ext cx="2232248" cy="461665"/>
          </a:xfrm>
          <a:prstGeom prst="rect">
            <a:avLst/>
          </a:prstGeom>
          <a:noFill/>
        </p:spPr>
        <p:txBody>
          <a:bodyPr wrap="square" rtlCol="0">
            <a:spAutoFit/>
          </a:bodyPr>
          <a:lstStyle/>
          <a:p>
            <a:pPr algn="ctr"/>
            <a:r>
              <a:rPr lang="en-US" sz="2400" dirty="0"/>
              <a:t>Expressiveness</a:t>
            </a:r>
          </a:p>
        </p:txBody>
      </p:sp>
      <p:sp>
        <p:nvSpPr>
          <p:cNvPr id="10" name="Rectangle 9">
            <a:extLst>
              <a:ext uri="{FF2B5EF4-FFF2-40B4-BE49-F238E27FC236}">
                <a16:creationId xmlns:a16="http://schemas.microsoft.com/office/drawing/2014/main" id="{7B453F35-4B83-E29B-E710-ED67CB5E6BF5}"/>
              </a:ext>
            </a:extLst>
          </p:cNvPr>
          <p:cNvSpPr/>
          <p:nvPr/>
        </p:nvSpPr>
        <p:spPr>
          <a:xfrm>
            <a:off x="375240" y="3804279"/>
            <a:ext cx="3056464" cy="4032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B1BB7B-92AF-C56F-FCB5-00A413952318}"/>
              </a:ext>
            </a:extLst>
          </p:cNvPr>
          <p:cNvSpPr/>
          <p:nvPr/>
        </p:nvSpPr>
        <p:spPr>
          <a:xfrm>
            <a:off x="376380" y="5451151"/>
            <a:ext cx="10328132" cy="4068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28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p:bldP spid="9" grpId="0"/>
      <p:bldP spid="10" grpId="0" animBg="1"/>
      <p:bldP spid="11" grpId="0" animBg="1"/>
    </p:bldLst>
  </p:timing>
</p:sld>
</file>

<file path=ppt/theme/theme1.xml><?xml version="1.0" encoding="utf-8"?>
<a:theme xmlns:a="http://schemas.openxmlformats.org/drawingml/2006/main" name="2026 presentation theme">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2026 presentation theme" id="{7FFEBCA7-CFEC-47A0-A420-539049DE4B4A}" vid="{D5459190-8C96-4628-9BF3-9BCB72646EF8}"/>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2026 presentation theme</Template>
  <TotalTime>11254</TotalTime>
  <Words>2358</Words>
  <Application>Microsoft Office PowerPoint</Application>
  <PresentationFormat>Widescreen</PresentationFormat>
  <Paragraphs>466</Paragraphs>
  <Slides>38</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2026 presentation theme</vt:lpstr>
      <vt:lpstr>Controlled Vocabularies</vt:lpstr>
      <vt:lpstr>Domain metadata</vt:lpstr>
      <vt:lpstr>Title, description, and keywords ...</vt:lpstr>
      <vt:lpstr>Working with keywords</vt:lpstr>
      <vt:lpstr>Problems with keywords 1 / 3</vt:lpstr>
      <vt:lpstr>Problems with keywords 2 / 3</vt:lpstr>
      <vt:lpstr>Problems with keywords 3 / 3</vt:lpstr>
      <vt:lpstr>Keywords</vt:lpstr>
      <vt:lpstr>Themes</vt:lpstr>
      <vt:lpstr>Keywords vs Themes</vt:lpstr>
      <vt:lpstr>Controlled vocabularies  1 / 2</vt:lpstr>
      <vt:lpstr>Controlled vocabularies  1 / 2</vt:lpstr>
      <vt:lpstr>Concept 1 / 4</vt:lpstr>
      <vt:lpstr>Concept 2 / 4</vt:lpstr>
      <vt:lpstr>Concept 3 / 4</vt:lpstr>
      <vt:lpstr>Concept 4 / 4</vt:lpstr>
      <vt:lpstr>PowerPoint Presentation</vt:lpstr>
      <vt:lpstr>Controlled List 1 / 2</vt:lpstr>
      <vt:lpstr>Controlled List 2 / 2</vt:lpstr>
      <vt:lpstr>Taxonomy 1 / 2</vt:lpstr>
      <vt:lpstr>Taxonomy 2 / 2</vt:lpstr>
      <vt:lpstr>Thesaurus 1 / 2</vt:lpstr>
      <vt:lpstr>Thesaurus 2 / 2</vt:lpstr>
      <vt:lpstr>Classification Scheme 1 / 2</vt:lpstr>
      <vt:lpstr>Classification Scheme 2 / 2</vt:lpstr>
      <vt:lpstr>PowerPoint Presentation</vt:lpstr>
      <vt:lpstr>SKOS: Simple Knowledge Organization System</vt:lpstr>
      <vt:lpstr>SKOS 1 / 3 </vt:lpstr>
      <vt:lpstr>SKOS 2 / 3 </vt:lpstr>
      <vt:lpstr>SKOS 3 / 3</vt:lpstr>
      <vt:lpstr>PowerPoint Presentation</vt:lpstr>
      <vt:lpstr>Using SKOS 1 / 3 </vt:lpstr>
      <vt:lpstr>Using SKOS 2 / 3</vt:lpstr>
      <vt:lpstr>Using SKOS 3 / 3</vt:lpstr>
      <vt:lpstr>Using controller vocabularies 1 / 3</vt:lpstr>
      <vt:lpstr>Using controller vocabularies 2 / 3</vt:lpstr>
      <vt:lpstr>Using controller vocabularies 3 / 3</vt:lpstr>
      <vt:lpstr>Using SKOS semantic relation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Petr Škoda</dc:creator>
  <cp:keywords>NDBI046</cp:keywords>
  <cp:lastModifiedBy>Petr Škoda</cp:lastModifiedBy>
  <cp:revision>350</cp:revision>
  <dcterms:created xsi:type="dcterms:W3CDTF">2011-06-05T13:18:40Z</dcterms:created>
  <dcterms:modified xsi:type="dcterms:W3CDTF">2026-04-28T19:46:33Z</dcterms:modified>
</cp:coreProperties>
</file>