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9"/>
  </p:notesMasterIdLst>
  <p:handoutMasterIdLst>
    <p:handoutMasterId r:id="rId30"/>
  </p:handoutMasterIdLst>
  <p:sldIdLst>
    <p:sldId id="351" r:id="rId2"/>
    <p:sldId id="352"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0" autoAdjust="0"/>
    <p:restoredTop sz="70790" autoAdjust="0"/>
  </p:normalViewPr>
  <p:slideViewPr>
    <p:cSldViewPr>
      <p:cViewPr varScale="1">
        <p:scale>
          <a:sx n="83" d="100"/>
          <a:sy n="83" d="100"/>
        </p:scale>
        <p:origin x="1854" y="78"/>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4/14/2026</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14.04.2026</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https://imgflip.com/memegenerator/Star-Wars-Yoda</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376624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190834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https://data.gov.cz/%C4%8Dl%C3%A1nky/znalostn%C3%AD-grafy-02-rdf (Czech only)</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343473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81E32-112E-DA3D-60C2-0C7737F7B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A5A60-8A8D-F3CA-AC33-E1A623E96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AB854-4EB6-1F39-8960-1F04DDED6CA5}"/>
              </a:ext>
            </a:extLst>
          </p:cNvPr>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https://data.gov.cz/%C4%8Dl%C3%A1nky/znalostn%C3%AD-grafy-02-rdf (Czech only)</a:t>
            </a:r>
          </a:p>
          <a:p>
            <a:endParaRPr lang="en-US" dirty="0"/>
          </a:p>
        </p:txBody>
      </p:sp>
      <p:sp>
        <p:nvSpPr>
          <p:cNvPr id="4" name="Slide Number Placeholder 3">
            <a:extLst>
              <a:ext uri="{FF2B5EF4-FFF2-40B4-BE49-F238E27FC236}">
                <a16:creationId xmlns:a16="http://schemas.microsoft.com/office/drawing/2014/main" id="{3E7D72C3-EB82-62AE-EE60-44CCEC26BDD4}"/>
              </a:ext>
            </a:extLst>
          </p:cNvPr>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319994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https://schema.org/Dataset</a:t>
            </a:r>
          </a:p>
          <a:p>
            <a:pPr marL="171450" indent="-171450">
              <a:buFont typeface="Arial" panose="020B0604020202020204" pitchFamily="34" charset="0"/>
              <a:buChar char="•"/>
            </a:pPr>
            <a:r>
              <a:rPr lang="en-US" dirty="0"/>
              <a:t>https://schema.org/docs/data-and-datasets.html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352118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https://gradientflow.com/the-growing-importance-of-metadata-management-systems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242209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
        <p:nvSpPr>
          <p:cNvPr id="4" name="Rectangle 3">
            <a:extLst>
              <a:ext uri="{FF2B5EF4-FFF2-40B4-BE49-F238E27FC236}">
                <a16:creationId xmlns:a16="http://schemas.microsoft.com/office/drawing/2014/main" id="{F38A7AD8-BA07-166C-7DA1-AAB99571E7D4}"/>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Rectangle 6">
            <a:extLst>
              <a:ext uri="{FF2B5EF4-FFF2-40B4-BE49-F238E27FC236}">
                <a16:creationId xmlns:a16="http://schemas.microsoft.com/office/drawing/2014/main" id="{B502C5B0-2EA5-810C-CF7C-0E9D7EB3ED3D}"/>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0779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332656"/>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1493531"/>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1349515"/>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2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842D302-1812-2F9C-9722-6380C6F83A36}"/>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83D706-5C8F-5DEB-4CC5-5F2E5AD2E8E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12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9BA8A37-4354-39E1-9AB5-D0AD7A0D37C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0CCC46-C1D5-AE7E-8899-6DE085DC9143}"/>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29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1A6B856-16CF-058C-148B-0A34AB41C8C7}"/>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EBFF4FC-0D4C-0A75-476A-EC447C59BF0D}"/>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5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3" name="Rectangle 2">
            <a:extLst>
              <a:ext uri="{FF2B5EF4-FFF2-40B4-BE49-F238E27FC236}">
                <a16:creationId xmlns:a16="http://schemas.microsoft.com/office/drawing/2014/main" id="{F08C563C-C816-C3C8-61D3-E2D0FF1CC0D6}"/>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Rectangle 3">
            <a:extLst>
              <a:ext uri="{FF2B5EF4-FFF2-40B4-BE49-F238E27FC236}">
                <a16:creationId xmlns:a16="http://schemas.microsoft.com/office/drawing/2014/main" id="{00567BF6-AE2B-F11E-3516-C2DB1927148C}"/>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9225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93729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w3.org/TR/vocab-dcat-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w3.org/TR/rdf11-primer/"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semiceu.github.io/DCAT-AP/releases/3.0.0/" TargetMode="External"/><Relationship Id="rId7" Type="http://schemas.openxmlformats.org/officeDocument/2006/relationships/image" Target="../media/image27.png"/><Relationship Id="rId2" Type="http://schemas.openxmlformats.org/officeDocument/2006/relationships/hyperlink" Target="https://www.w3.org/TR/vocab-dcat/#profiles" TargetMode="External"/><Relationship Id="rId1" Type="http://schemas.openxmlformats.org/officeDocument/2006/relationships/slideLayout" Target="../slideLayouts/slideLayout4.xml"/><Relationship Id="rId6" Type="http://schemas.openxmlformats.org/officeDocument/2006/relationships/hyperlink" Target="https://jakub.kl&#237;mek.com/nswi144" TargetMode="External"/><Relationship Id="rId5" Type="http://schemas.openxmlformats.org/officeDocument/2006/relationships/hyperlink" Target="https://semiceu.github.io/GeoDCAT-AP/releases/3.0.0/" TargetMode="External"/><Relationship Id="rId4" Type="http://schemas.openxmlformats.org/officeDocument/2006/relationships/hyperlink" Target="https://ofn.gov.cz/dcat-ap-cz/draft/c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lkod.mff.cuni.cz/zdroj/katalog" TargetMode="External"/><Relationship Id="rId5" Type="http://schemas.openxmlformats.org/officeDocument/2006/relationships/hyperlink" Target="https://data.gov.cz/" TargetMode="External"/><Relationship Id="rId4" Type="http://schemas.openxmlformats.org/officeDocument/2006/relationships/hyperlink" Target="https://data.europa.e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hyperlink" Target="https://medium.com/airbnb-engineering/democratizing-data-at-airbnb-852d76c51770" TargetMode="External"/><Relationship Id="rId13" Type="http://schemas.openxmlformats.org/officeDocument/2006/relationships/hyperlink" Target="https://github.com/MarquezProject/marquez" TargetMode="External"/><Relationship Id="rId3" Type="http://schemas.openxmlformats.org/officeDocument/2006/relationships/hyperlink" Target="https://atlan.com/" TargetMode="External"/><Relationship Id="rId7" Type="http://schemas.openxmlformats.org/officeDocument/2006/relationships/hyperlink" Target="https://cloud.google.com/data-catalog" TargetMode="External"/><Relationship Id="rId12" Type="http://schemas.openxmlformats.org/officeDocument/2006/relationships/hyperlink" Target="https://www.amundsen.io/"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talend.com/resources/what-is-data-catalog/" TargetMode="External"/><Relationship Id="rId11" Type="http://schemas.openxmlformats.org/officeDocument/2006/relationships/hyperlink" Target="https://github.com/linkedin/datahub" TargetMode="External"/><Relationship Id="rId5" Type="http://schemas.openxmlformats.org/officeDocument/2006/relationships/hyperlink" Target="https://data.world/" TargetMode="External"/><Relationship Id="rId10" Type="http://schemas.openxmlformats.org/officeDocument/2006/relationships/hyperlink" Target="https://eng.uber.com/databook/" TargetMode="External"/><Relationship Id="rId4" Type="http://schemas.openxmlformats.org/officeDocument/2006/relationships/hyperlink" Target="https://www.ataccama.com/platform/data-catalog" TargetMode="External"/><Relationship Id="rId9" Type="http://schemas.openxmlformats.org/officeDocument/2006/relationships/hyperlink" Target="https://github.com/Netflix/metacat" TargetMode="External"/><Relationship Id="rId14" Type="http://schemas.openxmlformats.org/officeDocument/2006/relationships/hyperlink" Target="https://engineering.atspotify.com/2020/02/27/how-we-improved-data-discovery-for-data-scientists-at-spotif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dirty="0"/>
              <a:t>Data catalogs</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5/2026</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428378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514A-0B9F-36FD-E515-5EEB57A9992F}"/>
              </a:ext>
            </a:extLst>
          </p:cNvPr>
          <p:cNvSpPr>
            <a:spLocks noGrp="1"/>
          </p:cNvSpPr>
          <p:nvPr>
            <p:ph type="title"/>
          </p:nvPr>
        </p:nvSpPr>
        <p:spPr/>
        <p:txBody>
          <a:bodyPr/>
          <a:lstStyle/>
          <a:p>
            <a:r>
              <a:rPr lang="en-US" dirty="0"/>
              <a:t>Once upon a time ...</a:t>
            </a:r>
          </a:p>
        </p:txBody>
      </p:sp>
      <p:sp>
        <p:nvSpPr>
          <p:cNvPr id="4" name="Slide Number Placeholder 3">
            <a:extLst>
              <a:ext uri="{FF2B5EF4-FFF2-40B4-BE49-F238E27FC236}">
                <a16:creationId xmlns:a16="http://schemas.microsoft.com/office/drawing/2014/main" id="{206B2E85-4921-4E99-C727-F1078C4CF359}"/>
              </a:ext>
            </a:extLst>
          </p:cNvPr>
          <p:cNvSpPr>
            <a:spLocks noGrp="1"/>
          </p:cNvSpPr>
          <p:nvPr>
            <p:ph type="sldNum" sz="quarter" idx="12"/>
          </p:nvPr>
        </p:nvSpPr>
        <p:spPr/>
        <p:txBody>
          <a:bodyPr/>
          <a:lstStyle/>
          <a:p>
            <a:fld id="{6113E31D-E2AB-40D1-8B51-AFA5AFEF393A}" type="slidenum">
              <a:rPr lang="en-US" smtClean="0"/>
              <a:t>10</a:t>
            </a:fld>
            <a:endParaRPr lang="en-US" dirty="0"/>
          </a:p>
        </p:txBody>
      </p:sp>
      <p:pic>
        <p:nvPicPr>
          <p:cNvPr id="8" name="Picture 7">
            <a:extLst>
              <a:ext uri="{FF2B5EF4-FFF2-40B4-BE49-F238E27FC236}">
                <a16:creationId xmlns:a16="http://schemas.microsoft.com/office/drawing/2014/main" id="{0C3770AE-8589-1715-45F4-16951E83E28A}"/>
              </a:ext>
            </a:extLst>
          </p:cNvPr>
          <p:cNvPicPr>
            <a:picLocks noChangeAspect="1"/>
          </p:cNvPicPr>
          <p:nvPr/>
        </p:nvPicPr>
        <p:blipFill>
          <a:blip r:embed="rId3"/>
          <a:stretch>
            <a:fillRect/>
          </a:stretch>
        </p:blipFill>
        <p:spPr>
          <a:xfrm>
            <a:off x="5841691" y="5206174"/>
            <a:ext cx="508617" cy="634786"/>
          </a:xfrm>
          <a:prstGeom prst="rect">
            <a:avLst/>
          </a:prstGeom>
        </p:spPr>
      </p:pic>
      <p:sp>
        <p:nvSpPr>
          <p:cNvPr id="9" name="Thought Bubble: Cloud 8">
            <a:extLst>
              <a:ext uri="{FF2B5EF4-FFF2-40B4-BE49-F238E27FC236}">
                <a16:creationId xmlns:a16="http://schemas.microsoft.com/office/drawing/2014/main" id="{A5027406-4B13-9F70-A0B5-9B9861C8BB9B}"/>
              </a:ext>
            </a:extLst>
          </p:cNvPr>
          <p:cNvSpPr/>
          <p:nvPr/>
        </p:nvSpPr>
        <p:spPr>
          <a:xfrm>
            <a:off x="6672064" y="5589240"/>
            <a:ext cx="1368152" cy="766132"/>
          </a:xfrm>
          <a:prstGeom prst="cloudCallout">
            <a:avLst>
              <a:gd name="adj1" fmla="val -64461"/>
              <a:gd name="adj2" fmla="val -5022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Data source</a:t>
            </a:r>
          </a:p>
        </p:txBody>
      </p:sp>
      <p:sp>
        <p:nvSpPr>
          <p:cNvPr id="12" name="Rectangle: Single Corner Snipped 11">
            <a:extLst>
              <a:ext uri="{FF2B5EF4-FFF2-40B4-BE49-F238E27FC236}">
                <a16:creationId xmlns:a16="http://schemas.microsoft.com/office/drawing/2014/main" id="{100054A2-8871-C22D-0C46-628D797A3545}"/>
              </a:ext>
            </a:extLst>
          </p:cNvPr>
          <p:cNvSpPr/>
          <p:nvPr/>
        </p:nvSpPr>
        <p:spPr>
          <a:xfrm>
            <a:off x="4083534" y="4626174"/>
            <a:ext cx="360040" cy="504056"/>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Single Corner Snipped 12">
            <a:extLst>
              <a:ext uri="{FF2B5EF4-FFF2-40B4-BE49-F238E27FC236}">
                <a16:creationId xmlns:a16="http://schemas.microsoft.com/office/drawing/2014/main" id="{9DF1D19D-C4FA-B213-22B1-C4A7575DC0C0}"/>
              </a:ext>
            </a:extLst>
          </p:cNvPr>
          <p:cNvSpPr/>
          <p:nvPr/>
        </p:nvSpPr>
        <p:spPr>
          <a:xfrm>
            <a:off x="5237137" y="4293096"/>
            <a:ext cx="360040" cy="504056"/>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Single Corner Snipped 13">
            <a:extLst>
              <a:ext uri="{FF2B5EF4-FFF2-40B4-BE49-F238E27FC236}">
                <a16:creationId xmlns:a16="http://schemas.microsoft.com/office/drawing/2014/main" id="{5E8D07D4-AF30-35EC-D67C-634B630BD132}"/>
              </a:ext>
            </a:extLst>
          </p:cNvPr>
          <p:cNvSpPr/>
          <p:nvPr/>
        </p:nvSpPr>
        <p:spPr>
          <a:xfrm>
            <a:off x="6277186" y="4296470"/>
            <a:ext cx="360040" cy="504056"/>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Single Corner Snipped 14">
            <a:extLst>
              <a:ext uri="{FF2B5EF4-FFF2-40B4-BE49-F238E27FC236}">
                <a16:creationId xmlns:a16="http://schemas.microsoft.com/office/drawing/2014/main" id="{2DCD1686-B81E-4C26-C406-E9004B497C87}"/>
              </a:ext>
            </a:extLst>
          </p:cNvPr>
          <p:cNvSpPr/>
          <p:nvPr/>
        </p:nvSpPr>
        <p:spPr>
          <a:xfrm>
            <a:off x="7458659" y="4526202"/>
            <a:ext cx="360040" cy="504056"/>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hought Bubble: Cloud 15">
            <a:extLst>
              <a:ext uri="{FF2B5EF4-FFF2-40B4-BE49-F238E27FC236}">
                <a16:creationId xmlns:a16="http://schemas.microsoft.com/office/drawing/2014/main" id="{DF7A5A19-8792-0369-DDFF-B1C572C545A6}"/>
              </a:ext>
            </a:extLst>
          </p:cNvPr>
          <p:cNvSpPr/>
          <p:nvPr/>
        </p:nvSpPr>
        <p:spPr>
          <a:xfrm>
            <a:off x="8317522" y="4151090"/>
            <a:ext cx="1584176" cy="766132"/>
          </a:xfrm>
          <a:prstGeom prst="cloudCallout">
            <a:avLst>
              <a:gd name="adj1" fmla="val -68469"/>
              <a:gd name="adj2" fmla="val 3100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Datasets</a:t>
            </a:r>
          </a:p>
        </p:txBody>
      </p:sp>
      <p:cxnSp>
        <p:nvCxnSpPr>
          <p:cNvPr id="18" name="Straight Connector 17">
            <a:extLst>
              <a:ext uri="{FF2B5EF4-FFF2-40B4-BE49-F238E27FC236}">
                <a16:creationId xmlns:a16="http://schemas.microsoft.com/office/drawing/2014/main" id="{974711FF-A302-D649-F65D-AFFE1CFD7E08}"/>
              </a:ext>
            </a:extLst>
          </p:cNvPr>
          <p:cNvCxnSpPr>
            <a:stCxn id="8" idx="0"/>
            <a:endCxn id="12" idx="0"/>
          </p:cNvCxnSpPr>
          <p:nvPr/>
        </p:nvCxnSpPr>
        <p:spPr>
          <a:xfrm flipH="1" flipV="1">
            <a:off x="4443574" y="4878202"/>
            <a:ext cx="1652426" cy="327972"/>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BEDD3C1-1990-B0A7-0DA4-4E4B74A3D524}"/>
              </a:ext>
            </a:extLst>
          </p:cNvPr>
          <p:cNvCxnSpPr>
            <a:cxnSpLocks/>
            <a:stCxn id="8" idx="0"/>
            <a:endCxn id="13" idx="1"/>
          </p:cNvCxnSpPr>
          <p:nvPr/>
        </p:nvCxnSpPr>
        <p:spPr>
          <a:xfrm flipH="1" flipV="1">
            <a:off x="5417157" y="4797152"/>
            <a:ext cx="678843" cy="40902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81CF9C3-7F40-AD41-D92E-9516E15DAE50}"/>
              </a:ext>
            </a:extLst>
          </p:cNvPr>
          <p:cNvCxnSpPr>
            <a:cxnSpLocks/>
            <a:stCxn id="8" idx="0"/>
            <a:endCxn id="14" idx="1"/>
          </p:cNvCxnSpPr>
          <p:nvPr/>
        </p:nvCxnSpPr>
        <p:spPr>
          <a:xfrm flipV="1">
            <a:off x="6096000" y="4800526"/>
            <a:ext cx="361206" cy="40564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F3D7474C-8996-48F7-A69A-E2E805361460}"/>
              </a:ext>
            </a:extLst>
          </p:cNvPr>
          <p:cNvCxnSpPr>
            <a:cxnSpLocks/>
            <a:stCxn id="8" idx="0"/>
            <a:endCxn id="15" idx="2"/>
          </p:cNvCxnSpPr>
          <p:nvPr/>
        </p:nvCxnSpPr>
        <p:spPr>
          <a:xfrm flipV="1">
            <a:off x="6096000" y="4778230"/>
            <a:ext cx="1362659" cy="427944"/>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8" name="Table 27">
            <a:extLst>
              <a:ext uri="{FF2B5EF4-FFF2-40B4-BE49-F238E27FC236}">
                <a16:creationId xmlns:a16="http://schemas.microsoft.com/office/drawing/2014/main" id="{4064D39D-0AD3-4266-2229-BEFF4351B217}"/>
              </a:ext>
            </a:extLst>
          </p:cNvPr>
          <p:cNvGraphicFramePr>
            <a:graphicFrameLocks noGrp="1"/>
          </p:cNvGraphicFramePr>
          <p:nvPr>
            <p:extLst>
              <p:ext uri="{D42A27DB-BD31-4B8C-83A1-F6EECF244321}">
                <p14:modId xmlns:p14="http://schemas.microsoft.com/office/powerpoint/2010/main" val="2629990841"/>
              </p:ext>
            </p:extLst>
          </p:nvPr>
        </p:nvGraphicFramePr>
        <p:xfrm>
          <a:off x="4489591" y="1329802"/>
          <a:ext cx="6980322" cy="1112520"/>
        </p:xfrm>
        <a:graphic>
          <a:graphicData uri="http://schemas.openxmlformats.org/drawingml/2006/table">
            <a:tbl>
              <a:tblPr firstRow="1" bandRow="1">
                <a:tableStyleId>{5940675A-B579-460E-94D1-54222C63F5DA}</a:tableStyleId>
              </a:tblPr>
              <a:tblGrid>
                <a:gridCol w="2326774">
                  <a:extLst>
                    <a:ext uri="{9D8B030D-6E8A-4147-A177-3AD203B41FA5}">
                      <a16:colId xmlns:a16="http://schemas.microsoft.com/office/drawing/2014/main" val="3364657058"/>
                    </a:ext>
                  </a:extLst>
                </a:gridCol>
                <a:gridCol w="2326774">
                  <a:extLst>
                    <a:ext uri="{9D8B030D-6E8A-4147-A177-3AD203B41FA5}">
                      <a16:colId xmlns:a16="http://schemas.microsoft.com/office/drawing/2014/main" val="1212011097"/>
                    </a:ext>
                  </a:extLst>
                </a:gridCol>
                <a:gridCol w="2326774">
                  <a:extLst>
                    <a:ext uri="{9D8B030D-6E8A-4147-A177-3AD203B41FA5}">
                      <a16:colId xmlns:a16="http://schemas.microsoft.com/office/drawing/2014/main" val="3506010776"/>
                    </a:ext>
                  </a:extLst>
                </a:gridCol>
              </a:tblGrid>
              <a:tr h="370840">
                <a:tc>
                  <a:txBody>
                    <a:bodyPr/>
                    <a:lstStyle/>
                    <a:p>
                      <a:r>
                        <a:rPr lang="en-US" dirty="0"/>
                        <a:t>Bus stop name</a:t>
                      </a:r>
                    </a:p>
                  </a:txBody>
                  <a:tcPr/>
                </a:tc>
                <a:tc>
                  <a:txBody>
                    <a:bodyPr/>
                    <a:lstStyle/>
                    <a:p>
                      <a:pPr algn="ctr"/>
                      <a:r>
                        <a:rPr lang="en-US" dirty="0"/>
                        <a:t>Latitude</a:t>
                      </a:r>
                    </a:p>
                  </a:txBody>
                  <a:tcPr/>
                </a:tc>
                <a:tc>
                  <a:txBody>
                    <a:bodyPr/>
                    <a:lstStyle/>
                    <a:p>
                      <a:pPr algn="ctr"/>
                      <a:r>
                        <a:rPr lang="en-US" dirty="0"/>
                        <a:t>Longitude</a:t>
                      </a:r>
                    </a:p>
                  </a:txBody>
                  <a:tcPr/>
                </a:tc>
                <a:extLst>
                  <a:ext uri="{0D108BD9-81ED-4DB2-BD59-A6C34878D82A}">
                    <a16:rowId xmlns:a16="http://schemas.microsoft.com/office/drawing/2014/main" val="720927842"/>
                  </a:ext>
                </a:extLst>
              </a:tr>
              <a:tr h="370840">
                <a:tc>
                  <a:txBody>
                    <a:bodyPr/>
                    <a:lstStyle/>
                    <a:p>
                      <a:r>
                        <a:rPr lang="en-US" dirty="0"/>
                        <a:t>Coldest</a:t>
                      </a:r>
                    </a:p>
                  </a:txBody>
                  <a:tcPr/>
                </a:tc>
                <a:tc>
                  <a:txBody>
                    <a:bodyPr/>
                    <a:lstStyle/>
                    <a:p>
                      <a:pPr algn="ctr"/>
                      <a:r>
                        <a:rPr lang="en-US" dirty="0"/>
                        <a:t>-70.73223989321107</a:t>
                      </a:r>
                    </a:p>
                  </a:txBody>
                  <a:tcPr/>
                </a:tc>
                <a:tc>
                  <a:txBody>
                    <a:bodyPr/>
                    <a:lstStyle/>
                    <a:p>
                      <a:pPr algn="ctr"/>
                      <a:r>
                        <a:rPr lang="en-US" dirty="0"/>
                        <a:t>-6.075669999923847</a:t>
                      </a:r>
                    </a:p>
                  </a:txBody>
                  <a:tcPr/>
                </a:tc>
                <a:extLst>
                  <a:ext uri="{0D108BD9-81ED-4DB2-BD59-A6C34878D82A}">
                    <a16:rowId xmlns:a16="http://schemas.microsoft.com/office/drawing/2014/main" val="1500403167"/>
                  </a:ext>
                </a:extLst>
              </a:tr>
              <a:tr h="370840">
                <a:tc>
                  <a:txBody>
                    <a:bodyPr/>
                    <a:lstStyle/>
                    <a:p>
                      <a:r>
                        <a:rPr lang="en-US" dirty="0"/>
                        <a:t>Southwest</a:t>
                      </a:r>
                    </a:p>
                  </a:txBody>
                  <a:tcPr/>
                </a:tc>
                <a:tc>
                  <a:txBody>
                    <a:bodyPr/>
                    <a:lstStyle/>
                    <a:p>
                      <a:pPr algn="ctr"/>
                      <a:r>
                        <a:rPr lang="en-US" dirty="0"/>
                        <a:t>-71.42571684411188</a:t>
                      </a:r>
                    </a:p>
                  </a:txBody>
                  <a:tcPr/>
                </a:tc>
                <a:tc>
                  <a:txBody>
                    <a:bodyPr/>
                    <a:lstStyle/>
                    <a:p>
                      <a:pPr algn="ctr"/>
                      <a:r>
                        <a:rPr lang="en-US" dirty="0"/>
                        <a:t>-6.243512854951811</a:t>
                      </a:r>
                    </a:p>
                  </a:txBody>
                  <a:tcPr/>
                </a:tc>
                <a:extLst>
                  <a:ext uri="{0D108BD9-81ED-4DB2-BD59-A6C34878D82A}">
                    <a16:rowId xmlns:a16="http://schemas.microsoft.com/office/drawing/2014/main" val="960457639"/>
                  </a:ext>
                </a:extLst>
              </a:tr>
            </a:tbl>
          </a:graphicData>
        </a:graphic>
      </p:graphicFrame>
      <p:sp>
        <p:nvSpPr>
          <p:cNvPr id="35" name="Flowchart: Document 34">
            <a:extLst>
              <a:ext uri="{FF2B5EF4-FFF2-40B4-BE49-F238E27FC236}">
                <a16:creationId xmlns:a16="http://schemas.microsoft.com/office/drawing/2014/main" id="{4B1A732D-27DE-E316-3064-F30E4907B502}"/>
              </a:ext>
            </a:extLst>
          </p:cNvPr>
          <p:cNvSpPr/>
          <p:nvPr/>
        </p:nvSpPr>
        <p:spPr>
          <a:xfrm>
            <a:off x="4069470" y="3201254"/>
            <a:ext cx="360040" cy="432048"/>
          </a:xfrm>
          <a:prstGeom prst="flowChartDocumen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6" name="Flowchart: Document 35">
            <a:extLst>
              <a:ext uri="{FF2B5EF4-FFF2-40B4-BE49-F238E27FC236}">
                <a16:creationId xmlns:a16="http://schemas.microsoft.com/office/drawing/2014/main" id="{B0DF0E6F-5724-BFD9-A605-DE0A9B07B82F}"/>
              </a:ext>
            </a:extLst>
          </p:cNvPr>
          <p:cNvSpPr/>
          <p:nvPr/>
        </p:nvSpPr>
        <p:spPr>
          <a:xfrm>
            <a:off x="5236210" y="3212976"/>
            <a:ext cx="360040" cy="432048"/>
          </a:xfrm>
          <a:prstGeom prst="flowChartDocumen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7" name="Flowchart: Document 36">
            <a:extLst>
              <a:ext uri="{FF2B5EF4-FFF2-40B4-BE49-F238E27FC236}">
                <a16:creationId xmlns:a16="http://schemas.microsoft.com/office/drawing/2014/main" id="{78C45D37-DA0C-4293-02B1-CCAA0250CC09}"/>
              </a:ext>
            </a:extLst>
          </p:cNvPr>
          <p:cNvSpPr/>
          <p:nvPr/>
        </p:nvSpPr>
        <p:spPr>
          <a:xfrm>
            <a:off x="6276603" y="3212976"/>
            <a:ext cx="360040" cy="432048"/>
          </a:xfrm>
          <a:prstGeom prst="flowChartDocumen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8" name="Flowchart: Document 37">
            <a:extLst>
              <a:ext uri="{FF2B5EF4-FFF2-40B4-BE49-F238E27FC236}">
                <a16:creationId xmlns:a16="http://schemas.microsoft.com/office/drawing/2014/main" id="{9092846D-49B5-7F41-9157-EC87633A2837}"/>
              </a:ext>
            </a:extLst>
          </p:cNvPr>
          <p:cNvSpPr/>
          <p:nvPr/>
        </p:nvSpPr>
        <p:spPr>
          <a:xfrm>
            <a:off x="7452662" y="3201254"/>
            <a:ext cx="360040" cy="432048"/>
          </a:xfrm>
          <a:prstGeom prst="flowChartDocumen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B6C739A5-CE10-9540-61DA-DB818616C787}"/>
              </a:ext>
            </a:extLst>
          </p:cNvPr>
          <p:cNvCxnSpPr>
            <a:stCxn id="12" idx="3"/>
            <a:endCxn id="35" idx="2"/>
          </p:cNvCxnSpPr>
          <p:nvPr/>
        </p:nvCxnSpPr>
        <p:spPr>
          <a:xfrm flipH="1" flipV="1">
            <a:off x="4249490" y="3604739"/>
            <a:ext cx="14064" cy="1021435"/>
          </a:xfrm>
          <a:prstGeom prst="line">
            <a:avLst/>
          </a:prstGeom>
          <a:ln w="317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C2C447D6-BC00-7E69-3B1F-64482CD88C87}"/>
              </a:ext>
            </a:extLst>
          </p:cNvPr>
          <p:cNvCxnSpPr>
            <a:cxnSpLocks/>
            <a:stCxn id="13" idx="3"/>
            <a:endCxn id="36" idx="2"/>
          </p:cNvCxnSpPr>
          <p:nvPr/>
        </p:nvCxnSpPr>
        <p:spPr>
          <a:xfrm flipH="1" flipV="1">
            <a:off x="5416230" y="3616461"/>
            <a:ext cx="927" cy="676635"/>
          </a:xfrm>
          <a:prstGeom prst="line">
            <a:avLst/>
          </a:prstGeom>
          <a:ln w="317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4E25C499-3939-4773-A52A-A0E71540DA7C}"/>
              </a:ext>
            </a:extLst>
          </p:cNvPr>
          <p:cNvCxnSpPr>
            <a:cxnSpLocks/>
            <a:stCxn id="14" idx="3"/>
            <a:endCxn id="37" idx="2"/>
          </p:cNvCxnSpPr>
          <p:nvPr/>
        </p:nvCxnSpPr>
        <p:spPr>
          <a:xfrm flipH="1" flipV="1">
            <a:off x="6456623" y="3616461"/>
            <a:ext cx="583" cy="680009"/>
          </a:xfrm>
          <a:prstGeom prst="line">
            <a:avLst/>
          </a:prstGeom>
          <a:ln w="317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ED7D9775-3E61-10F4-3571-2976DF3E5358}"/>
              </a:ext>
            </a:extLst>
          </p:cNvPr>
          <p:cNvCxnSpPr>
            <a:cxnSpLocks/>
            <a:stCxn id="15" idx="3"/>
            <a:endCxn id="38" idx="2"/>
          </p:cNvCxnSpPr>
          <p:nvPr/>
        </p:nvCxnSpPr>
        <p:spPr>
          <a:xfrm flipH="1" flipV="1">
            <a:off x="7632682" y="3604739"/>
            <a:ext cx="5997" cy="921463"/>
          </a:xfrm>
          <a:prstGeom prst="line">
            <a:avLst/>
          </a:prstGeom>
          <a:ln w="317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Thought Bubble: Cloud 52">
            <a:extLst>
              <a:ext uri="{FF2B5EF4-FFF2-40B4-BE49-F238E27FC236}">
                <a16:creationId xmlns:a16="http://schemas.microsoft.com/office/drawing/2014/main" id="{5809C6B3-EE65-BF52-34CD-57004630D0F8}"/>
              </a:ext>
            </a:extLst>
          </p:cNvPr>
          <p:cNvSpPr/>
          <p:nvPr/>
        </p:nvSpPr>
        <p:spPr>
          <a:xfrm>
            <a:off x="8317522" y="2950900"/>
            <a:ext cx="1810926" cy="766132"/>
          </a:xfrm>
          <a:prstGeom prst="cloudCallout">
            <a:avLst>
              <a:gd name="adj1" fmla="val -71873"/>
              <a:gd name="adj2" fmla="val 954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Metadata</a:t>
            </a:r>
          </a:p>
        </p:txBody>
      </p:sp>
      <p:grpSp>
        <p:nvGrpSpPr>
          <p:cNvPr id="57" name="Group 56">
            <a:extLst>
              <a:ext uri="{FF2B5EF4-FFF2-40B4-BE49-F238E27FC236}">
                <a16:creationId xmlns:a16="http://schemas.microsoft.com/office/drawing/2014/main" id="{0FB137D1-1460-E0C1-113A-0706F19F222D}"/>
              </a:ext>
            </a:extLst>
          </p:cNvPr>
          <p:cNvGrpSpPr/>
          <p:nvPr/>
        </p:nvGrpSpPr>
        <p:grpSpPr>
          <a:xfrm>
            <a:off x="695400" y="1329802"/>
            <a:ext cx="2952893" cy="1235102"/>
            <a:chOff x="323013" y="1185786"/>
            <a:chExt cx="2952893" cy="1235102"/>
          </a:xfrm>
        </p:grpSpPr>
        <p:sp>
          <p:nvSpPr>
            <p:cNvPr id="54" name="Flowchart: Document 53">
              <a:extLst>
                <a:ext uri="{FF2B5EF4-FFF2-40B4-BE49-F238E27FC236}">
                  <a16:creationId xmlns:a16="http://schemas.microsoft.com/office/drawing/2014/main" id="{AC020956-5687-1550-6DBE-2F6B77089D7D}"/>
                </a:ext>
              </a:extLst>
            </p:cNvPr>
            <p:cNvSpPr/>
            <p:nvPr/>
          </p:nvSpPr>
          <p:spPr>
            <a:xfrm>
              <a:off x="323013" y="1185786"/>
              <a:ext cx="2952893" cy="1235102"/>
            </a:xfrm>
            <a:prstGeom prst="flowChartDocumen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r>
                <a:rPr lang="en-US" dirty="0"/>
                <a:t>Title		Bus stop positions</a:t>
              </a:r>
            </a:p>
            <a:p>
              <a:r>
                <a:rPr lang="en-US" dirty="0"/>
                <a:t>Creator	Frodo Baggins</a:t>
              </a:r>
            </a:p>
            <a:p>
              <a:r>
                <a:rPr lang="en-US" dirty="0"/>
                <a:t>Date		2026-04-13</a:t>
              </a:r>
            </a:p>
          </p:txBody>
        </p:sp>
        <p:cxnSp>
          <p:nvCxnSpPr>
            <p:cNvPr id="56" name="Straight Connector 55">
              <a:extLst>
                <a:ext uri="{FF2B5EF4-FFF2-40B4-BE49-F238E27FC236}">
                  <a16:creationId xmlns:a16="http://schemas.microsoft.com/office/drawing/2014/main" id="{0CFA9FA0-DAAE-14C6-84CF-3D209BDECD95}"/>
                </a:ext>
              </a:extLst>
            </p:cNvPr>
            <p:cNvCxnSpPr/>
            <p:nvPr/>
          </p:nvCxnSpPr>
          <p:spPr>
            <a:xfrm>
              <a:off x="1199456" y="1236360"/>
              <a:ext cx="0" cy="1112520"/>
            </a:xfrm>
            <a:prstGeom prst="line">
              <a:avLst/>
            </a:prstGeom>
          </p:spPr>
          <p:style>
            <a:lnRef idx="1">
              <a:schemeClr val="dk1"/>
            </a:lnRef>
            <a:fillRef idx="0">
              <a:schemeClr val="dk1"/>
            </a:fillRef>
            <a:effectRef idx="0">
              <a:schemeClr val="dk1"/>
            </a:effectRef>
            <a:fontRef idx="minor">
              <a:schemeClr val="tx1"/>
            </a:fontRef>
          </p:style>
        </p:cxnSp>
      </p:grpSp>
      <p:grpSp>
        <p:nvGrpSpPr>
          <p:cNvPr id="60" name="Group 59">
            <a:extLst>
              <a:ext uri="{FF2B5EF4-FFF2-40B4-BE49-F238E27FC236}">
                <a16:creationId xmlns:a16="http://schemas.microsoft.com/office/drawing/2014/main" id="{3C229EAC-4E2F-E5CF-8D16-178852C8C2DF}"/>
              </a:ext>
            </a:extLst>
          </p:cNvPr>
          <p:cNvGrpSpPr/>
          <p:nvPr/>
        </p:nvGrpSpPr>
        <p:grpSpPr>
          <a:xfrm>
            <a:off x="360000" y="2770294"/>
            <a:ext cx="11448000" cy="1117154"/>
            <a:chOff x="360000" y="2583827"/>
            <a:chExt cx="11448000" cy="1303621"/>
          </a:xfrm>
        </p:grpSpPr>
        <p:sp>
          <p:nvSpPr>
            <p:cNvPr id="58" name="Rectangle 57">
              <a:extLst>
                <a:ext uri="{FF2B5EF4-FFF2-40B4-BE49-F238E27FC236}">
                  <a16:creationId xmlns:a16="http://schemas.microsoft.com/office/drawing/2014/main" id="{28542832-97C1-C10E-9745-212D0F2A4CE7}"/>
                </a:ext>
              </a:extLst>
            </p:cNvPr>
            <p:cNvSpPr/>
            <p:nvPr/>
          </p:nvSpPr>
          <p:spPr>
            <a:xfrm>
              <a:off x="360000" y="2583827"/>
              <a:ext cx="11448000" cy="130362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9" name="TextBox 58">
              <a:extLst>
                <a:ext uri="{FF2B5EF4-FFF2-40B4-BE49-F238E27FC236}">
                  <a16:creationId xmlns:a16="http://schemas.microsoft.com/office/drawing/2014/main" id="{8E24283E-D955-D941-0E5E-EAB484E14FC8}"/>
                </a:ext>
              </a:extLst>
            </p:cNvPr>
            <p:cNvSpPr txBox="1"/>
            <p:nvPr/>
          </p:nvSpPr>
          <p:spPr>
            <a:xfrm>
              <a:off x="372454" y="2593336"/>
              <a:ext cx="1767469" cy="369332"/>
            </a:xfrm>
            <a:prstGeom prst="rect">
              <a:avLst/>
            </a:prstGeom>
            <a:noFill/>
          </p:spPr>
          <p:txBody>
            <a:bodyPr wrap="square" rtlCol="0">
              <a:spAutoFit/>
            </a:bodyPr>
            <a:lstStyle/>
            <a:p>
              <a:r>
                <a:rPr lang="en-US" dirty="0"/>
                <a:t>Data Catalog</a:t>
              </a:r>
            </a:p>
          </p:txBody>
        </p:sp>
      </p:grpSp>
    </p:spTree>
    <p:extLst>
      <p:ext uri="{BB962C8B-B14F-4D97-AF65-F5344CB8AC3E}">
        <p14:creationId xmlns:p14="http://schemas.microsoft.com/office/powerpoint/2010/main" val="206573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5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57"/>
                                        </p:tgtEl>
                                      </p:cBhvr>
                                    </p:animEffect>
                                    <p:set>
                                      <p:cBhvr>
                                        <p:cTn id="93" dur="1" fill="hold">
                                          <p:stCondLst>
                                            <p:cond delay="499"/>
                                          </p:stCondLst>
                                        </p:cTn>
                                        <p:tgtEl>
                                          <p:spTgt spid="5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fade">
                                      <p:cBhvr>
                                        <p:cTn id="9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35" grpId="0" animBg="1"/>
      <p:bldP spid="36" grpId="0" animBg="1"/>
      <p:bldP spid="37" grpId="0" animBg="1"/>
      <p:bldP spid="38"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D3E1-CE74-D840-A74D-B2788F66616E}"/>
              </a:ext>
            </a:extLst>
          </p:cNvPr>
          <p:cNvSpPr>
            <a:spLocks noGrp="1"/>
          </p:cNvSpPr>
          <p:nvPr>
            <p:ph type="title"/>
          </p:nvPr>
        </p:nvSpPr>
        <p:spPr/>
        <p:txBody>
          <a:bodyPr/>
          <a:lstStyle/>
          <a:p>
            <a:r>
              <a:rPr lang="en-US" dirty="0"/>
              <a:t>Types of Metadata</a:t>
            </a:r>
          </a:p>
        </p:txBody>
      </p:sp>
      <p:sp>
        <p:nvSpPr>
          <p:cNvPr id="3" name="Content Placeholder 2">
            <a:extLst>
              <a:ext uri="{FF2B5EF4-FFF2-40B4-BE49-F238E27FC236}">
                <a16:creationId xmlns:a16="http://schemas.microsoft.com/office/drawing/2014/main" id="{945E2FED-69A8-321C-0247-A00F9F441D5A}"/>
              </a:ext>
            </a:extLst>
          </p:cNvPr>
          <p:cNvSpPr>
            <a:spLocks noGrp="1"/>
          </p:cNvSpPr>
          <p:nvPr>
            <p:ph idx="1"/>
          </p:nvPr>
        </p:nvSpPr>
        <p:spPr>
          <a:xfrm>
            <a:off x="335360" y="1268760"/>
            <a:ext cx="3672408" cy="5040560"/>
          </a:xfrm>
        </p:spPr>
        <p:txBody>
          <a:bodyPr/>
          <a:lstStyle/>
          <a:p>
            <a:pPr marL="0" indent="0">
              <a:buNone/>
            </a:pPr>
            <a:r>
              <a:rPr lang="en-US" sz="2800" dirty="0"/>
              <a:t>Technical metadata</a:t>
            </a:r>
          </a:p>
          <a:p>
            <a:pPr marL="0" indent="0">
              <a:buNone/>
            </a:pPr>
            <a:endParaRPr lang="en-US" sz="2800" dirty="0"/>
          </a:p>
          <a:p>
            <a:pPr marL="0" indent="0">
              <a:buNone/>
            </a:pPr>
            <a:r>
              <a:rPr lang="en-US" sz="2800" dirty="0"/>
              <a:t>Structural metadata</a:t>
            </a:r>
          </a:p>
          <a:p>
            <a:pPr marL="0" indent="0">
              <a:buNone/>
            </a:pPr>
            <a:endParaRPr lang="en-US" sz="2800" dirty="0"/>
          </a:p>
          <a:p>
            <a:pPr marL="0" indent="0">
              <a:buNone/>
            </a:pPr>
            <a:r>
              <a:rPr lang="en-US" sz="2800" dirty="0"/>
              <a:t>Provenance metadata</a:t>
            </a:r>
          </a:p>
          <a:p>
            <a:pPr marL="0" indent="0">
              <a:buNone/>
            </a:pPr>
            <a:endParaRPr lang="en-US" sz="2800" dirty="0"/>
          </a:p>
          <a:p>
            <a:pPr marL="0" indent="0">
              <a:buNone/>
            </a:pPr>
            <a:r>
              <a:rPr lang="en-US" sz="2800" dirty="0"/>
              <a:t>Domain metadata</a:t>
            </a:r>
          </a:p>
          <a:p>
            <a:pPr marL="0" indent="0">
              <a:buNone/>
            </a:pPr>
            <a:endParaRPr lang="en-US" sz="2800" dirty="0"/>
          </a:p>
          <a:p>
            <a:pPr marL="0" indent="0">
              <a:buNone/>
            </a:pPr>
            <a:r>
              <a:rPr lang="en-US" sz="2800" dirty="0"/>
              <a:t>Business metadata</a:t>
            </a:r>
          </a:p>
        </p:txBody>
      </p:sp>
      <p:sp>
        <p:nvSpPr>
          <p:cNvPr id="4" name="Slide Number Placeholder 3">
            <a:extLst>
              <a:ext uri="{FF2B5EF4-FFF2-40B4-BE49-F238E27FC236}">
                <a16:creationId xmlns:a16="http://schemas.microsoft.com/office/drawing/2014/main" id="{C44086C1-8062-2617-0933-78033B0DD723}"/>
              </a:ext>
            </a:extLst>
          </p:cNvPr>
          <p:cNvSpPr>
            <a:spLocks noGrp="1"/>
          </p:cNvSpPr>
          <p:nvPr>
            <p:ph type="sldNum" sz="quarter" idx="12"/>
          </p:nvPr>
        </p:nvSpPr>
        <p:spPr/>
        <p:txBody>
          <a:bodyPr/>
          <a:lstStyle/>
          <a:p>
            <a:fld id="{6113E31D-E2AB-40D1-8B51-AFA5AFEF393A}" type="slidenum">
              <a:rPr lang="en-US" smtClean="0"/>
              <a:t>11</a:t>
            </a:fld>
            <a:endParaRPr lang="en-US" dirty="0"/>
          </a:p>
        </p:txBody>
      </p:sp>
      <p:sp>
        <p:nvSpPr>
          <p:cNvPr id="8" name="Rectangle 7">
            <a:extLst>
              <a:ext uri="{FF2B5EF4-FFF2-40B4-BE49-F238E27FC236}">
                <a16:creationId xmlns:a16="http://schemas.microsoft.com/office/drawing/2014/main" id="{7E8A17CA-6FA1-1FD9-6DC0-4D7108E99404}"/>
              </a:ext>
            </a:extLst>
          </p:cNvPr>
          <p:cNvSpPr/>
          <p:nvPr/>
        </p:nvSpPr>
        <p:spPr>
          <a:xfrm>
            <a:off x="3863752" y="1314895"/>
            <a:ext cx="7945520" cy="86409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dirty="0"/>
              <a:t>Technical metadata describe how a dataset can be accessed. This includes where, how and in which formats the dataset is available.</a:t>
            </a:r>
          </a:p>
        </p:txBody>
      </p:sp>
      <p:sp>
        <p:nvSpPr>
          <p:cNvPr id="9" name="Rectangle 8">
            <a:extLst>
              <a:ext uri="{FF2B5EF4-FFF2-40B4-BE49-F238E27FC236}">
                <a16:creationId xmlns:a16="http://schemas.microsoft.com/office/drawing/2014/main" id="{2A7E8189-C613-9F46-5790-A2B91F7D73C3}"/>
              </a:ext>
            </a:extLst>
          </p:cNvPr>
          <p:cNvSpPr/>
          <p:nvPr/>
        </p:nvSpPr>
        <p:spPr>
          <a:xfrm>
            <a:off x="3863752" y="2368575"/>
            <a:ext cx="7945520" cy="86409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dirty="0"/>
              <a:t>Structural metadata describe data structures in which the dataset is available.</a:t>
            </a:r>
          </a:p>
        </p:txBody>
      </p:sp>
      <p:sp>
        <p:nvSpPr>
          <p:cNvPr id="10" name="Rectangle 9">
            <a:extLst>
              <a:ext uri="{FF2B5EF4-FFF2-40B4-BE49-F238E27FC236}">
                <a16:creationId xmlns:a16="http://schemas.microsoft.com/office/drawing/2014/main" id="{BD91D7EE-66FD-DBD7-22A8-3DBC75AE7E09}"/>
              </a:ext>
            </a:extLst>
          </p:cNvPr>
          <p:cNvSpPr/>
          <p:nvPr/>
        </p:nvSpPr>
        <p:spPr>
          <a:xfrm>
            <a:off x="3863752" y="3422255"/>
            <a:ext cx="7945520" cy="86409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dirty="0"/>
              <a:t>Provenance metadata concern the origin, creation, attribution and version history of the dataset.</a:t>
            </a:r>
          </a:p>
        </p:txBody>
      </p:sp>
      <p:sp>
        <p:nvSpPr>
          <p:cNvPr id="11" name="Rectangle 10">
            <a:extLst>
              <a:ext uri="{FF2B5EF4-FFF2-40B4-BE49-F238E27FC236}">
                <a16:creationId xmlns:a16="http://schemas.microsoft.com/office/drawing/2014/main" id="{8D5CA676-4E7C-913F-EF30-9E8C612199E9}"/>
              </a:ext>
            </a:extLst>
          </p:cNvPr>
          <p:cNvSpPr/>
          <p:nvPr/>
        </p:nvSpPr>
        <p:spPr>
          <a:xfrm>
            <a:off x="3863752" y="4475935"/>
            <a:ext cx="7945520" cy="86409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dirty="0"/>
              <a:t>Domain metadata describe the meaning (semantics) of the dataset.</a:t>
            </a:r>
          </a:p>
        </p:txBody>
      </p:sp>
      <p:sp>
        <p:nvSpPr>
          <p:cNvPr id="12" name="Rectangle 11">
            <a:extLst>
              <a:ext uri="{FF2B5EF4-FFF2-40B4-BE49-F238E27FC236}">
                <a16:creationId xmlns:a16="http://schemas.microsoft.com/office/drawing/2014/main" id="{59C39FF8-B0D7-CB99-9E7D-642952EF8313}"/>
              </a:ext>
            </a:extLst>
          </p:cNvPr>
          <p:cNvSpPr/>
          <p:nvPr/>
        </p:nvSpPr>
        <p:spPr>
          <a:xfrm>
            <a:off x="3863752" y="5529617"/>
            <a:ext cx="7945520" cy="86409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dirty="0"/>
              <a:t>Business metadata describe the intended means of using the dataset or warnings of how the dataset should not be used.</a:t>
            </a:r>
          </a:p>
        </p:txBody>
      </p:sp>
    </p:spTree>
    <p:extLst>
      <p:ext uri="{BB962C8B-B14F-4D97-AF65-F5344CB8AC3E}">
        <p14:creationId xmlns:p14="http://schemas.microsoft.com/office/powerpoint/2010/main" val="67050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C7F1C-4C75-F5D9-AC6F-A7AFF4BE92D9}"/>
              </a:ext>
            </a:extLst>
          </p:cNvPr>
          <p:cNvSpPr>
            <a:spLocks noGrp="1"/>
          </p:cNvSpPr>
          <p:nvPr>
            <p:ph type="body" sz="quarter" idx="13"/>
          </p:nvPr>
        </p:nvSpPr>
        <p:spPr/>
        <p:txBody>
          <a:bodyPr/>
          <a:lstStyle/>
          <a:p>
            <a:r>
              <a:rPr lang="en-US" dirty="0"/>
              <a:t>Data Catalog</a:t>
            </a:r>
          </a:p>
        </p:txBody>
      </p:sp>
      <p:sp>
        <p:nvSpPr>
          <p:cNvPr id="7" name="Text Placeholder 6">
            <a:extLst>
              <a:ext uri="{FF2B5EF4-FFF2-40B4-BE49-F238E27FC236}">
                <a16:creationId xmlns:a16="http://schemas.microsoft.com/office/drawing/2014/main" id="{63939755-A550-DE51-3949-04F09B8451D1}"/>
              </a:ext>
            </a:extLst>
          </p:cNvPr>
          <p:cNvSpPr>
            <a:spLocks noGrp="1"/>
          </p:cNvSpPr>
          <p:nvPr>
            <p:ph type="body" sz="quarter" idx="14"/>
          </p:nvPr>
        </p:nvSpPr>
        <p:spPr>
          <a:xfrm>
            <a:off x="1415480" y="1493531"/>
            <a:ext cx="9217023" cy="639325"/>
          </a:xfrm>
        </p:spPr>
        <p:txBody>
          <a:bodyPr/>
          <a:lstStyle/>
          <a:p>
            <a:r>
              <a:rPr lang="en-US" dirty="0">
                <a:hlinkClick r:id="rId2"/>
              </a:rPr>
              <a:t>Data Catalog Vocabulary (DCAT)</a:t>
            </a:r>
            <a:endParaRPr lang="en-US" dirty="0"/>
          </a:p>
        </p:txBody>
      </p:sp>
      <p:pic>
        <p:nvPicPr>
          <p:cNvPr id="8" name="Picture 7">
            <a:extLst>
              <a:ext uri="{FF2B5EF4-FFF2-40B4-BE49-F238E27FC236}">
                <a16:creationId xmlns:a16="http://schemas.microsoft.com/office/drawing/2014/main" id="{84A586D4-683E-E237-6B64-F8C83E0433DC}"/>
              </a:ext>
            </a:extLst>
          </p:cNvPr>
          <p:cNvPicPr>
            <a:picLocks noChangeAspect="1"/>
          </p:cNvPicPr>
          <p:nvPr/>
        </p:nvPicPr>
        <p:blipFill>
          <a:blip r:embed="rId3"/>
          <a:stretch>
            <a:fillRect/>
          </a:stretch>
        </p:blipFill>
        <p:spPr>
          <a:xfrm>
            <a:off x="4467977" y="2345217"/>
            <a:ext cx="3256046" cy="2361718"/>
          </a:xfrm>
          <a:prstGeom prst="rect">
            <a:avLst/>
          </a:prstGeom>
        </p:spPr>
      </p:pic>
    </p:spTree>
    <p:extLst>
      <p:ext uri="{BB962C8B-B14F-4D97-AF65-F5344CB8AC3E}">
        <p14:creationId xmlns:p14="http://schemas.microsoft.com/office/powerpoint/2010/main" val="343692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C4CF-F73F-4D96-42B0-C213358EE7D0}"/>
              </a:ext>
            </a:extLst>
          </p:cNvPr>
          <p:cNvSpPr>
            <a:spLocks noGrp="1"/>
          </p:cNvSpPr>
          <p:nvPr>
            <p:ph type="title"/>
          </p:nvPr>
        </p:nvSpPr>
        <p:spPr/>
        <p:txBody>
          <a:bodyPr/>
          <a:lstStyle/>
          <a:p>
            <a:r>
              <a:rPr lang="en-US" dirty="0"/>
              <a:t>Data Catalog Vocabulary (DCAT)</a:t>
            </a:r>
          </a:p>
        </p:txBody>
      </p:sp>
      <p:sp>
        <p:nvSpPr>
          <p:cNvPr id="5" name="Slide Number Placeholder 4">
            <a:extLst>
              <a:ext uri="{FF2B5EF4-FFF2-40B4-BE49-F238E27FC236}">
                <a16:creationId xmlns:a16="http://schemas.microsoft.com/office/drawing/2014/main" id="{A4572C0D-2D5D-0B4C-2404-34557360B310}"/>
              </a:ext>
            </a:extLst>
          </p:cNvPr>
          <p:cNvSpPr>
            <a:spLocks noGrp="1"/>
          </p:cNvSpPr>
          <p:nvPr>
            <p:ph type="sldNum" sz="quarter" idx="12"/>
          </p:nvPr>
        </p:nvSpPr>
        <p:spPr/>
        <p:txBody>
          <a:bodyPr/>
          <a:lstStyle/>
          <a:p>
            <a:fld id="{4FAB73BC-B049-4115-A692-8D63A059BFB8}" type="slidenum">
              <a:rPr lang="en-US" smtClean="0"/>
              <a:t>13</a:t>
            </a:fld>
            <a:endParaRPr lang="en-US" dirty="0"/>
          </a:p>
        </p:txBody>
      </p:sp>
      <p:sp>
        <p:nvSpPr>
          <p:cNvPr id="9" name="TextBox 8">
            <a:extLst>
              <a:ext uri="{FF2B5EF4-FFF2-40B4-BE49-F238E27FC236}">
                <a16:creationId xmlns:a16="http://schemas.microsoft.com/office/drawing/2014/main" id="{CC8D245D-59F0-A0A3-0DFD-E5F3EEDE8287}"/>
              </a:ext>
            </a:extLst>
          </p:cNvPr>
          <p:cNvSpPr txBox="1"/>
          <p:nvPr/>
        </p:nvSpPr>
        <p:spPr>
          <a:xfrm>
            <a:off x="4799856" y="1340768"/>
            <a:ext cx="7009416" cy="769441"/>
          </a:xfrm>
          <a:prstGeom prst="rect">
            <a:avLst/>
          </a:prstGeom>
          <a:noFill/>
        </p:spPr>
        <p:txBody>
          <a:bodyPr wrap="square">
            <a:spAutoFit/>
          </a:bodyPr>
          <a:lstStyle/>
          <a:p>
            <a:pPr algn="ctr"/>
            <a:r>
              <a:rPr lang="en-US" sz="2200" dirty="0"/>
              <a:t>DCAT is a </a:t>
            </a:r>
            <a:r>
              <a:rPr lang="en-US" sz="2200" u="sng" dirty="0"/>
              <a:t>vocabulary</a:t>
            </a:r>
            <a:r>
              <a:rPr lang="en-US" sz="2200" dirty="0"/>
              <a:t> designed to facilitate interoperability of metadata about dataset.</a:t>
            </a:r>
          </a:p>
        </p:txBody>
      </p:sp>
      <p:sp>
        <p:nvSpPr>
          <p:cNvPr id="11" name="TextBox 10">
            <a:extLst>
              <a:ext uri="{FF2B5EF4-FFF2-40B4-BE49-F238E27FC236}">
                <a16:creationId xmlns:a16="http://schemas.microsoft.com/office/drawing/2014/main" id="{4FECB90A-FA4A-C2CC-58FA-18938B94CC2B}"/>
              </a:ext>
            </a:extLst>
          </p:cNvPr>
          <p:cNvSpPr txBox="1"/>
          <p:nvPr/>
        </p:nvSpPr>
        <p:spPr>
          <a:xfrm>
            <a:off x="4799856" y="2740273"/>
            <a:ext cx="7009416" cy="769441"/>
          </a:xfrm>
          <a:prstGeom prst="rect">
            <a:avLst/>
          </a:prstGeom>
          <a:noFill/>
        </p:spPr>
        <p:txBody>
          <a:bodyPr wrap="square">
            <a:spAutoFit/>
          </a:bodyPr>
          <a:lstStyle/>
          <a:p>
            <a:pPr algn="ctr"/>
            <a:r>
              <a:rPr lang="en-US" sz="2200" dirty="0"/>
              <a:t>A vocabulary is a formal model of </a:t>
            </a:r>
            <a:r>
              <a:rPr lang="en-US" sz="2200" u="sng" dirty="0"/>
              <a:t>semantic concepts</a:t>
            </a:r>
            <a:r>
              <a:rPr lang="en-US" sz="2200" dirty="0"/>
              <a:t> and relationships between them.</a:t>
            </a:r>
          </a:p>
        </p:txBody>
      </p:sp>
      <p:sp>
        <p:nvSpPr>
          <p:cNvPr id="13" name="TextBox 12">
            <a:extLst>
              <a:ext uri="{FF2B5EF4-FFF2-40B4-BE49-F238E27FC236}">
                <a16:creationId xmlns:a16="http://schemas.microsoft.com/office/drawing/2014/main" id="{580C103B-6CA4-E132-C968-CE52ED069989}"/>
              </a:ext>
            </a:extLst>
          </p:cNvPr>
          <p:cNvSpPr txBox="1"/>
          <p:nvPr/>
        </p:nvSpPr>
        <p:spPr>
          <a:xfrm>
            <a:off x="4799856" y="4139778"/>
            <a:ext cx="7009416" cy="769441"/>
          </a:xfrm>
          <a:prstGeom prst="rect">
            <a:avLst/>
          </a:prstGeom>
          <a:noFill/>
        </p:spPr>
        <p:txBody>
          <a:bodyPr wrap="square">
            <a:spAutoFit/>
          </a:bodyPr>
          <a:lstStyle/>
          <a:p>
            <a:pPr algn="ctr"/>
            <a:r>
              <a:rPr lang="en-US" sz="2200" dirty="0"/>
              <a:t>A semantic concept represents a real-world concrete or abstract phenomenon.</a:t>
            </a:r>
          </a:p>
        </p:txBody>
      </p:sp>
      <p:sp>
        <p:nvSpPr>
          <p:cNvPr id="14" name="TextBox 13">
            <a:extLst>
              <a:ext uri="{FF2B5EF4-FFF2-40B4-BE49-F238E27FC236}">
                <a16:creationId xmlns:a16="http://schemas.microsoft.com/office/drawing/2014/main" id="{0A2118F1-2F27-D228-64FA-BAF1E3E9388B}"/>
              </a:ext>
            </a:extLst>
          </p:cNvPr>
          <p:cNvSpPr txBox="1"/>
          <p:nvPr/>
        </p:nvSpPr>
        <p:spPr>
          <a:xfrm>
            <a:off x="4822584" y="5539284"/>
            <a:ext cx="7009416" cy="769441"/>
          </a:xfrm>
          <a:prstGeom prst="rect">
            <a:avLst/>
          </a:prstGeom>
          <a:noFill/>
        </p:spPr>
        <p:txBody>
          <a:bodyPr wrap="square">
            <a:spAutoFit/>
          </a:bodyPr>
          <a:lstStyle/>
          <a:p>
            <a:pPr algn="ctr"/>
            <a:r>
              <a:rPr lang="en-US" sz="2200" dirty="0"/>
              <a:t>A semantic concept has a global identifier used by machines and verbose terms used by humans to refer to the concept.</a:t>
            </a:r>
          </a:p>
        </p:txBody>
      </p:sp>
      <p:pic>
        <p:nvPicPr>
          <p:cNvPr id="16" name="Picture 2">
            <a:extLst>
              <a:ext uri="{FF2B5EF4-FFF2-40B4-BE49-F238E27FC236}">
                <a16:creationId xmlns:a16="http://schemas.microsoft.com/office/drawing/2014/main" id="{446C47AB-9A63-E0D3-7D6C-EB5486265CD2}"/>
              </a:ext>
            </a:extLst>
          </p:cNvPr>
          <p:cNvPicPr>
            <a:picLocks noGrp="1" noChangeAspect="1" noChangeArrowheads="1"/>
          </p:cNvPicPr>
          <p:nvPr>
            <p:ph sz="half" idx="1"/>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41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B6E3-C5CC-15BA-5F05-352D5930D0BD}"/>
              </a:ext>
            </a:extLst>
          </p:cNvPr>
          <p:cNvSpPr>
            <a:spLocks noGrp="1"/>
          </p:cNvSpPr>
          <p:nvPr>
            <p:ph type="title"/>
          </p:nvPr>
        </p:nvSpPr>
        <p:spPr/>
        <p:txBody>
          <a:bodyPr/>
          <a:lstStyle/>
          <a:p>
            <a:r>
              <a:rPr lang="en-US" dirty="0" err="1"/>
              <a:t>dcat:Resource</a:t>
            </a:r>
            <a:endParaRPr lang="en-US" dirty="0"/>
          </a:p>
        </p:txBody>
      </p:sp>
      <p:sp>
        <p:nvSpPr>
          <p:cNvPr id="4" name="Content Placeholder 3">
            <a:extLst>
              <a:ext uri="{FF2B5EF4-FFF2-40B4-BE49-F238E27FC236}">
                <a16:creationId xmlns:a16="http://schemas.microsoft.com/office/drawing/2014/main" id="{913DEF8C-834C-8896-3673-07821BCB5A5D}"/>
              </a:ext>
            </a:extLst>
          </p:cNvPr>
          <p:cNvSpPr>
            <a:spLocks noGrp="1"/>
          </p:cNvSpPr>
          <p:nvPr>
            <p:ph sz="half" idx="2"/>
          </p:nvPr>
        </p:nvSpPr>
        <p:spPr/>
        <p:txBody>
          <a:bodyPr/>
          <a:lstStyle/>
          <a:p>
            <a:pPr marL="0" indent="0">
              <a:buNone/>
            </a:pPr>
            <a:r>
              <a:rPr lang="en-US" dirty="0"/>
              <a:t>It is an abstract semantic concept. </a:t>
            </a:r>
          </a:p>
          <a:p>
            <a:pPr marL="0" indent="0">
              <a:buNone/>
            </a:pPr>
            <a:r>
              <a:rPr lang="en-US" dirty="0"/>
              <a:t>It can represent a dataset, data service, or any other resource that may be a described by a metadata record.</a:t>
            </a:r>
          </a:p>
        </p:txBody>
      </p:sp>
      <p:sp>
        <p:nvSpPr>
          <p:cNvPr id="5" name="Slide Number Placeholder 4">
            <a:extLst>
              <a:ext uri="{FF2B5EF4-FFF2-40B4-BE49-F238E27FC236}">
                <a16:creationId xmlns:a16="http://schemas.microsoft.com/office/drawing/2014/main" id="{138C1F1B-860F-C820-9532-5B13F49085CD}"/>
              </a:ext>
            </a:extLst>
          </p:cNvPr>
          <p:cNvSpPr>
            <a:spLocks noGrp="1"/>
          </p:cNvSpPr>
          <p:nvPr>
            <p:ph type="sldNum" sz="quarter" idx="12"/>
          </p:nvPr>
        </p:nvSpPr>
        <p:spPr/>
        <p:txBody>
          <a:bodyPr/>
          <a:lstStyle/>
          <a:p>
            <a:fld id="{4FAB73BC-B049-4115-A692-8D63A059BFB8}" type="slidenum">
              <a:rPr lang="en-US" smtClean="0"/>
              <a:t>14</a:t>
            </a:fld>
            <a:endParaRPr lang="en-US" dirty="0"/>
          </a:p>
        </p:txBody>
      </p:sp>
      <p:pic>
        <p:nvPicPr>
          <p:cNvPr id="6146" name="Picture 2">
            <a:extLst>
              <a:ext uri="{FF2B5EF4-FFF2-40B4-BE49-F238E27FC236}">
                <a16:creationId xmlns:a16="http://schemas.microsoft.com/office/drawing/2014/main" id="{BC363FE9-1346-72F4-FD5B-B6BF67593C63}"/>
              </a:ext>
            </a:extLst>
          </p:cNvPr>
          <p:cNvPicPr>
            <a:picLocks noGrp="1" noChangeAspect="1" noChangeArrowheads="1"/>
          </p:cNvPicPr>
          <p:nvPr>
            <p:ph sz="half" idx="1"/>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29F2C3-3E12-00EC-9451-AF7D737FCEE0}"/>
              </a:ext>
            </a:extLst>
          </p:cNvPr>
          <p:cNvPicPr>
            <a:picLocks noChangeAspect="1"/>
          </p:cNvPicPr>
          <p:nvPr/>
        </p:nvPicPr>
        <p:blipFill>
          <a:blip r:embed="rId3"/>
          <a:stretch>
            <a:fillRect/>
          </a:stretch>
        </p:blipFill>
        <p:spPr>
          <a:xfrm>
            <a:off x="3028234" y="1345531"/>
            <a:ext cx="688092" cy="1790674"/>
          </a:xfrm>
          <a:prstGeom prst="rect">
            <a:avLst/>
          </a:prstGeom>
        </p:spPr>
      </p:pic>
    </p:spTree>
    <p:extLst>
      <p:ext uri="{BB962C8B-B14F-4D97-AF65-F5344CB8AC3E}">
        <p14:creationId xmlns:p14="http://schemas.microsoft.com/office/powerpoint/2010/main" val="34798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A5919-5E30-E9A8-6AB8-5636FF98E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F0CA7-F298-F7F0-E808-73D3AE9180B0}"/>
              </a:ext>
            </a:extLst>
          </p:cNvPr>
          <p:cNvSpPr>
            <a:spLocks noGrp="1"/>
          </p:cNvSpPr>
          <p:nvPr>
            <p:ph type="title"/>
          </p:nvPr>
        </p:nvSpPr>
        <p:spPr/>
        <p:txBody>
          <a:bodyPr/>
          <a:lstStyle/>
          <a:p>
            <a:r>
              <a:rPr lang="en-US" dirty="0" err="1"/>
              <a:t>dcat:Dataset</a:t>
            </a:r>
            <a:endParaRPr lang="en-US" dirty="0"/>
          </a:p>
        </p:txBody>
      </p:sp>
      <p:sp>
        <p:nvSpPr>
          <p:cNvPr id="4" name="Content Placeholder 3">
            <a:extLst>
              <a:ext uri="{FF2B5EF4-FFF2-40B4-BE49-F238E27FC236}">
                <a16:creationId xmlns:a16="http://schemas.microsoft.com/office/drawing/2014/main" id="{4459A910-17F3-8892-6148-826AA860A9F4}"/>
              </a:ext>
            </a:extLst>
          </p:cNvPr>
          <p:cNvSpPr>
            <a:spLocks noGrp="1"/>
          </p:cNvSpPr>
          <p:nvPr>
            <p:ph sz="half" idx="2"/>
          </p:nvPr>
        </p:nvSpPr>
        <p:spPr/>
        <p:txBody>
          <a:bodyPr/>
          <a:lstStyle/>
          <a:p>
            <a:pPr marL="0" indent="0">
              <a:buNone/>
            </a:pPr>
            <a:r>
              <a:rPr lang="en-US" dirty="0"/>
              <a:t>It represents a dataset which is a collection of data, published or curated by a single agent.</a:t>
            </a:r>
          </a:p>
        </p:txBody>
      </p:sp>
      <p:sp>
        <p:nvSpPr>
          <p:cNvPr id="5" name="Slide Number Placeholder 4">
            <a:extLst>
              <a:ext uri="{FF2B5EF4-FFF2-40B4-BE49-F238E27FC236}">
                <a16:creationId xmlns:a16="http://schemas.microsoft.com/office/drawing/2014/main" id="{0687DEA6-259B-E397-5AF1-550E18C6376F}"/>
              </a:ext>
            </a:extLst>
          </p:cNvPr>
          <p:cNvSpPr>
            <a:spLocks noGrp="1"/>
          </p:cNvSpPr>
          <p:nvPr>
            <p:ph type="sldNum" sz="quarter" idx="12"/>
          </p:nvPr>
        </p:nvSpPr>
        <p:spPr/>
        <p:txBody>
          <a:bodyPr/>
          <a:lstStyle/>
          <a:p>
            <a:fld id="{4FAB73BC-B049-4115-A692-8D63A059BFB8}" type="slidenum">
              <a:rPr lang="en-US" smtClean="0"/>
              <a:t>15</a:t>
            </a:fld>
            <a:endParaRPr lang="en-US" dirty="0"/>
          </a:p>
        </p:txBody>
      </p:sp>
      <p:pic>
        <p:nvPicPr>
          <p:cNvPr id="6146" name="Picture 2">
            <a:extLst>
              <a:ext uri="{FF2B5EF4-FFF2-40B4-BE49-F238E27FC236}">
                <a16:creationId xmlns:a16="http://schemas.microsoft.com/office/drawing/2014/main" id="{8A6D97FA-77C6-B9A5-E083-45E7D69BF33C}"/>
              </a:ext>
            </a:extLst>
          </p:cNvPr>
          <p:cNvPicPr>
            <a:picLocks noGrp="1" noChangeAspect="1" noChangeArrowheads="1"/>
          </p:cNvPicPr>
          <p:nvPr>
            <p:ph sz="half" idx="1"/>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7340CE7-E8EE-4D65-D93D-B465366CB872}"/>
              </a:ext>
            </a:extLst>
          </p:cNvPr>
          <p:cNvPicPr>
            <a:picLocks noChangeAspect="1"/>
          </p:cNvPicPr>
          <p:nvPr/>
        </p:nvPicPr>
        <p:blipFill>
          <a:blip r:embed="rId3"/>
          <a:stretch>
            <a:fillRect/>
          </a:stretch>
        </p:blipFill>
        <p:spPr>
          <a:xfrm>
            <a:off x="2586660" y="3505771"/>
            <a:ext cx="889903" cy="2376264"/>
          </a:xfrm>
          <a:prstGeom prst="rect">
            <a:avLst/>
          </a:prstGeom>
        </p:spPr>
      </p:pic>
    </p:spTree>
    <p:extLst>
      <p:ext uri="{BB962C8B-B14F-4D97-AF65-F5344CB8AC3E}">
        <p14:creationId xmlns:p14="http://schemas.microsoft.com/office/powerpoint/2010/main" val="3306060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D61F0-A872-80E7-1CCA-D41FB8E51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504A3-34DE-0EA0-74A5-2BA2EE5690D7}"/>
              </a:ext>
            </a:extLst>
          </p:cNvPr>
          <p:cNvSpPr>
            <a:spLocks noGrp="1"/>
          </p:cNvSpPr>
          <p:nvPr>
            <p:ph type="title"/>
          </p:nvPr>
        </p:nvSpPr>
        <p:spPr/>
        <p:txBody>
          <a:bodyPr/>
          <a:lstStyle/>
          <a:p>
            <a:r>
              <a:rPr lang="en-US" dirty="0" err="1"/>
              <a:t>dcat:Distribution</a:t>
            </a:r>
            <a:endParaRPr lang="en-US" dirty="0"/>
          </a:p>
        </p:txBody>
      </p:sp>
      <p:sp>
        <p:nvSpPr>
          <p:cNvPr id="4" name="Content Placeholder 3">
            <a:extLst>
              <a:ext uri="{FF2B5EF4-FFF2-40B4-BE49-F238E27FC236}">
                <a16:creationId xmlns:a16="http://schemas.microsoft.com/office/drawing/2014/main" id="{CD10C9C2-8A59-4D99-9E7B-49611CD4DD88}"/>
              </a:ext>
            </a:extLst>
          </p:cNvPr>
          <p:cNvSpPr>
            <a:spLocks noGrp="1"/>
          </p:cNvSpPr>
          <p:nvPr>
            <p:ph sz="half" idx="2"/>
          </p:nvPr>
        </p:nvSpPr>
        <p:spPr/>
        <p:txBody>
          <a:bodyPr/>
          <a:lstStyle/>
          <a:p>
            <a:pPr marL="0" indent="0">
              <a:buNone/>
            </a:pPr>
            <a:r>
              <a:rPr lang="en-US" dirty="0"/>
              <a:t>It represents an accessible form of a dataset such as a downloadable file.</a:t>
            </a:r>
          </a:p>
        </p:txBody>
      </p:sp>
      <p:sp>
        <p:nvSpPr>
          <p:cNvPr id="5" name="Slide Number Placeholder 4">
            <a:extLst>
              <a:ext uri="{FF2B5EF4-FFF2-40B4-BE49-F238E27FC236}">
                <a16:creationId xmlns:a16="http://schemas.microsoft.com/office/drawing/2014/main" id="{93615746-C000-FF43-C54C-EBEE01AA559D}"/>
              </a:ext>
            </a:extLst>
          </p:cNvPr>
          <p:cNvSpPr>
            <a:spLocks noGrp="1"/>
          </p:cNvSpPr>
          <p:nvPr>
            <p:ph type="sldNum" sz="quarter" idx="12"/>
          </p:nvPr>
        </p:nvSpPr>
        <p:spPr/>
        <p:txBody>
          <a:bodyPr/>
          <a:lstStyle/>
          <a:p>
            <a:fld id="{4FAB73BC-B049-4115-A692-8D63A059BFB8}" type="slidenum">
              <a:rPr lang="en-US" smtClean="0"/>
              <a:t>16</a:t>
            </a:fld>
            <a:endParaRPr lang="en-US" dirty="0"/>
          </a:p>
        </p:txBody>
      </p:sp>
      <p:pic>
        <p:nvPicPr>
          <p:cNvPr id="6146" name="Picture 2">
            <a:extLst>
              <a:ext uri="{FF2B5EF4-FFF2-40B4-BE49-F238E27FC236}">
                <a16:creationId xmlns:a16="http://schemas.microsoft.com/office/drawing/2014/main" id="{AE164212-EDEA-8757-AA28-6F4A80725FFE}"/>
              </a:ext>
            </a:extLst>
          </p:cNvPr>
          <p:cNvPicPr>
            <a:picLocks noGrp="1" noChangeAspect="1" noChangeArrowheads="1"/>
          </p:cNvPicPr>
          <p:nvPr>
            <p:ph sz="half" idx="1"/>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2390FA7-EC5E-9BF9-9BC2-59809FF8DA15}"/>
              </a:ext>
            </a:extLst>
          </p:cNvPr>
          <p:cNvPicPr>
            <a:picLocks noChangeAspect="1"/>
          </p:cNvPicPr>
          <p:nvPr/>
        </p:nvPicPr>
        <p:blipFill>
          <a:blip r:embed="rId3"/>
          <a:stretch>
            <a:fillRect/>
          </a:stretch>
        </p:blipFill>
        <p:spPr>
          <a:xfrm>
            <a:off x="1543621" y="4774159"/>
            <a:ext cx="883146" cy="1554211"/>
          </a:xfrm>
          <a:prstGeom prst="rect">
            <a:avLst/>
          </a:prstGeom>
        </p:spPr>
      </p:pic>
    </p:spTree>
    <p:extLst>
      <p:ext uri="{BB962C8B-B14F-4D97-AF65-F5344CB8AC3E}">
        <p14:creationId xmlns:p14="http://schemas.microsoft.com/office/powerpoint/2010/main" val="38428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5324-57FE-7BB0-AA8C-D7E3F9E1C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A9A75-F373-95C2-0A4E-5EC9B460BAE0}"/>
              </a:ext>
            </a:extLst>
          </p:cNvPr>
          <p:cNvSpPr>
            <a:spLocks noGrp="1"/>
          </p:cNvSpPr>
          <p:nvPr>
            <p:ph type="title"/>
          </p:nvPr>
        </p:nvSpPr>
        <p:spPr/>
        <p:txBody>
          <a:bodyPr/>
          <a:lstStyle/>
          <a:p>
            <a:r>
              <a:rPr lang="en-US" dirty="0" err="1"/>
              <a:t>dcat:DataService</a:t>
            </a:r>
            <a:endParaRPr lang="en-US" dirty="0"/>
          </a:p>
        </p:txBody>
      </p:sp>
      <p:sp>
        <p:nvSpPr>
          <p:cNvPr id="4" name="Content Placeholder 3">
            <a:extLst>
              <a:ext uri="{FF2B5EF4-FFF2-40B4-BE49-F238E27FC236}">
                <a16:creationId xmlns:a16="http://schemas.microsoft.com/office/drawing/2014/main" id="{99FCBB26-62DB-9DBA-5CAD-02458EE44246}"/>
              </a:ext>
            </a:extLst>
          </p:cNvPr>
          <p:cNvSpPr>
            <a:spLocks noGrp="1"/>
          </p:cNvSpPr>
          <p:nvPr>
            <p:ph sz="half" idx="2"/>
          </p:nvPr>
        </p:nvSpPr>
        <p:spPr/>
        <p:txBody>
          <a:bodyPr/>
          <a:lstStyle/>
          <a:p>
            <a:pPr marL="0" indent="0">
              <a:buNone/>
            </a:pPr>
            <a:r>
              <a:rPr lang="en-US" dirty="0"/>
              <a:t>It represents a data service which is a collection of operations that provide access to one or more datasets or to data processing functions.</a:t>
            </a:r>
          </a:p>
        </p:txBody>
      </p:sp>
      <p:sp>
        <p:nvSpPr>
          <p:cNvPr id="5" name="Slide Number Placeholder 4">
            <a:extLst>
              <a:ext uri="{FF2B5EF4-FFF2-40B4-BE49-F238E27FC236}">
                <a16:creationId xmlns:a16="http://schemas.microsoft.com/office/drawing/2014/main" id="{7499FB82-44FF-7D1D-D870-22141E37E8A6}"/>
              </a:ext>
            </a:extLst>
          </p:cNvPr>
          <p:cNvSpPr>
            <a:spLocks noGrp="1"/>
          </p:cNvSpPr>
          <p:nvPr>
            <p:ph type="sldNum" sz="quarter" idx="12"/>
          </p:nvPr>
        </p:nvSpPr>
        <p:spPr/>
        <p:txBody>
          <a:bodyPr/>
          <a:lstStyle/>
          <a:p>
            <a:fld id="{4FAB73BC-B049-4115-A692-8D63A059BFB8}" type="slidenum">
              <a:rPr lang="en-US" smtClean="0"/>
              <a:t>17</a:t>
            </a:fld>
            <a:endParaRPr lang="en-US" dirty="0"/>
          </a:p>
        </p:txBody>
      </p:sp>
      <p:pic>
        <p:nvPicPr>
          <p:cNvPr id="6146" name="Picture 2">
            <a:extLst>
              <a:ext uri="{FF2B5EF4-FFF2-40B4-BE49-F238E27FC236}">
                <a16:creationId xmlns:a16="http://schemas.microsoft.com/office/drawing/2014/main" id="{CAAEEFA1-4E0B-4BA7-5501-9A80F3171E9A}"/>
              </a:ext>
            </a:extLst>
          </p:cNvPr>
          <p:cNvPicPr>
            <a:picLocks noGrp="1" noChangeAspect="1" noChangeArrowheads="1"/>
          </p:cNvPicPr>
          <p:nvPr>
            <p:ph sz="half" idx="1"/>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C3ABA1-DFD9-58D9-30DE-6A5FE2A5FB3D}"/>
              </a:ext>
            </a:extLst>
          </p:cNvPr>
          <p:cNvPicPr>
            <a:picLocks noChangeAspect="1"/>
          </p:cNvPicPr>
          <p:nvPr/>
        </p:nvPicPr>
        <p:blipFill>
          <a:blip r:embed="rId3"/>
          <a:stretch>
            <a:fillRect/>
          </a:stretch>
        </p:blipFill>
        <p:spPr>
          <a:xfrm>
            <a:off x="3746755" y="3565156"/>
            <a:ext cx="765070" cy="2083392"/>
          </a:xfrm>
          <a:prstGeom prst="rect">
            <a:avLst/>
          </a:prstGeom>
        </p:spPr>
      </p:pic>
    </p:spTree>
    <p:extLst>
      <p:ext uri="{BB962C8B-B14F-4D97-AF65-F5344CB8AC3E}">
        <p14:creationId xmlns:p14="http://schemas.microsoft.com/office/powerpoint/2010/main" val="335966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6DCF4-1620-4696-E184-E01BE74B2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339A9-6131-F309-574F-1B9A70034735}"/>
              </a:ext>
            </a:extLst>
          </p:cNvPr>
          <p:cNvSpPr>
            <a:spLocks noGrp="1"/>
          </p:cNvSpPr>
          <p:nvPr>
            <p:ph type="title"/>
          </p:nvPr>
        </p:nvSpPr>
        <p:spPr/>
        <p:txBody>
          <a:bodyPr/>
          <a:lstStyle/>
          <a:p>
            <a:r>
              <a:rPr lang="en-US" dirty="0" err="1"/>
              <a:t>dcat:Catalog</a:t>
            </a:r>
            <a:endParaRPr lang="en-US" dirty="0"/>
          </a:p>
        </p:txBody>
      </p:sp>
      <p:sp>
        <p:nvSpPr>
          <p:cNvPr id="4" name="Content Placeholder 3">
            <a:extLst>
              <a:ext uri="{FF2B5EF4-FFF2-40B4-BE49-F238E27FC236}">
                <a16:creationId xmlns:a16="http://schemas.microsoft.com/office/drawing/2014/main" id="{ABE62F2C-753F-7639-0EE1-494A325EB3D6}"/>
              </a:ext>
            </a:extLst>
          </p:cNvPr>
          <p:cNvSpPr>
            <a:spLocks noGrp="1"/>
          </p:cNvSpPr>
          <p:nvPr>
            <p:ph sz="half" idx="2"/>
          </p:nvPr>
        </p:nvSpPr>
        <p:spPr/>
        <p:txBody>
          <a:bodyPr/>
          <a:lstStyle/>
          <a:p>
            <a:pPr marL="0" indent="0">
              <a:buNone/>
            </a:pPr>
            <a:r>
              <a:rPr lang="en-US" dirty="0"/>
              <a:t>It represents a catalog which is a dataset in which each individual item is a resource.</a:t>
            </a:r>
          </a:p>
        </p:txBody>
      </p:sp>
      <p:sp>
        <p:nvSpPr>
          <p:cNvPr id="5" name="Slide Number Placeholder 4">
            <a:extLst>
              <a:ext uri="{FF2B5EF4-FFF2-40B4-BE49-F238E27FC236}">
                <a16:creationId xmlns:a16="http://schemas.microsoft.com/office/drawing/2014/main" id="{B947A194-DCDB-21A5-D700-A06D3E594F4F}"/>
              </a:ext>
            </a:extLst>
          </p:cNvPr>
          <p:cNvSpPr>
            <a:spLocks noGrp="1"/>
          </p:cNvSpPr>
          <p:nvPr>
            <p:ph type="sldNum" sz="quarter" idx="12"/>
          </p:nvPr>
        </p:nvSpPr>
        <p:spPr/>
        <p:txBody>
          <a:bodyPr/>
          <a:lstStyle/>
          <a:p>
            <a:fld id="{4FAB73BC-B049-4115-A692-8D63A059BFB8}" type="slidenum">
              <a:rPr lang="en-US" smtClean="0"/>
              <a:t>18</a:t>
            </a:fld>
            <a:endParaRPr lang="en-US" dirty="0"/>
          </a:p>
        </p:txBody>
      </p:sp>
      <p:pic>
        <p:nvPicPr>
          <p:cNvPr id="6146" name="Picture 2">
            <a:extLst>
              <a:ext uri="{FF2B5EF4-FFF2-40B4-BE49-F238E27FC236}">
                <a16:creationId xmlns:a16="http://schemas.microsoft.com/office/drawing/2014/main" id="{4132FC12-F7BA-E7A6-C526-D09107DE7126}"/>
              </a:ext>
            </a:extLst>
          </p:cNvPr>
          <p:cNvPicPr>
            <a:picLocks noGrp="1" noChangeAspect="1" noChangeArrowheads="1"/>
          </p:cNvPicPr>
          <p:nvPr>
            <p:ph sz="half" idx="1"/>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EDA9DD-89FA-88F2-2BA5-2E8984744F52}"/>
              </a:ext>
            </a:extLst>
          </p:cNvPr>
          <p:cNvPicPr>
            <a:picLocks noChangeAspect="1"/>
          </p:cNvPicPr>
          <p:nvPr/>
        </p:nvPicPr>
        <p:blipFill>
          <a:blip r:embed="rId3"/>
          <a:stretch>
            <a:fillRect/>
          </a:stretch>
        </p:blipFill>
        <p:spPr>
          <a:xfrm>
            <a:off x="537095" y="2397073"/>
            <a:ext cx="899498" cy="3011154"/>
          </a:xfrm>
          <a:prstGeom prst="rect">
            <a:avLst/>
          </a:prstGeom>
        </p:spPr>
      </p:pic>
    </p:spTree>
    <p:extLst>
      <p:ext uri="{BB962C8B-B14F-4D97-AF65-F5344CB8AC3E}">
        <p14:creationId xmlns:p14="http://schemas.microsoft.com/office/powerpoint/2010/main" val="326322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1313F-9832-AA7B-1746-8EE15B5FD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4A706-2D5C-01AC-F0B4-3335F7ACCECF}"/>
              </a:ext>
            </a:extLst>
          </p:cNvPr>
          <p:cNvSpPr>
            <a:spLocks noGrp="1"/>
          </p:cNvSpPr>
          <p:nvPr>
            <p:ph type="title"/>
          </p:nvPr>
        </p:nvSpPr>
        <p:spPr/>
        <p:txBody>
          <a:bodyPr/>
          <a:lstStyle/>
          <a:p>
            <a:r>
              <a:rPr lang="en-US" dirty="0"/>
              <a:t>Technical metadata</a:t>
            </a:r>
          </a:p>
        </p:txBody>
      </p:sp>
      <p:sp>
        <p:nvSpPr>
          <p:cNvPr id="4" name="Content Placeholder 3">
            <a:extLst>
              <a:ext uri="{FF2B5EF4-FFF2-40B4-BE49-F238E27FC236}">
                <a16:creationId xmlns:a16="http://schemas.microsoft.com/office/drawing/2014/main" id="{9AD4982A-6F6E-843C-20B1-57A2A0F76CDA}"/>
              </a:ext>
            </a:extLst>
          </p:cNvPr>
          <p:cNvSpPr>
            <a:spLocks noGrp="1"/>
          </p:cNvSpPr>
          <p:nvPr>
            <p:ph sz="half" idx="2"/>
          </p:nvPr>
        </p:nvSpPr>
        <p:spPr/>
        <p:txBody>
          <a:bodyPr/>
          <a:lstStyle/>
          <a:p>
            <a:r>
              <a:rPr lang="en-US" dirty="0"/>
              <a:t>Where the data can be accessed or downloaded?</a:t>
            </a:r>
          </a:p>
          <a:p>
            <a:r>
              <a:rPr lang="en-US" dirty="0"/>
              <a:t>What is its size?</a:t>
            </a:r>
          </a:p>
          <a:p>
            <a:r>
              <a:rPr lang="en-US" dirty="0"/>
              <a:t>In which format is it available and how it is compressed or packed?</a:t>
            </a:r>
          </a:p>
          <a:p>
            <a:r>
              <a:rPr lang="en-US" dirty="0"/>
              <a:t>...</a:t>
            </a:r>
          </a:p>
          <a:p>
            <a:endParaRPr lang="en-US" dirty="0"/>
          </a:p>
        </p:txBody>
      </p:sp>
      <p:sp>
        <p:nvSpPr>
          <p:cNvPr id="5" name="Slide Number Placeholder 4">
            <a:extLst>
              <a:ext uri="{FF2B5EF4-FFF2-40B4-BE49-F238E27FC236}">
                <a16:creationId xmlns:a16="http://schemas.microsoft.com/office/drawing/2014/main" id="{A80DF380-C4E3-075C-8FFB-9CA84BE645A7}"/>
              </a:ext>
            </a:extLst>
          </p:cNvPr>
          <p:cNvSpPr>
            <a:spLocks noGrp="1"/>
          </p:cNvSpPr>
          <p:nvPr>
            <p:ph type="sldNum" sz="quarter" idx="12"/>
          </p:nvPr>
        </p:nvSpPr>
        <p:spPr/>
        <p:txBody>
          <a:bodyPr/>
          <a:lstStyle/>
          <a:p>
            <a:fld id="{4FAB73BC-B049-4115-A692-8D63A059BFB8}" type="slidenum">
              <a:rPr lang="en-US" smtClean="0"/>
              <a:t>19</a:t>
            </a:fld>
            <a:endParaRPr lang="en-US" dirty="0"/>
          </a:p>
        </p:txBody>
      </p:sp>
      <p:pic>
        <p:nvPicPr>
          <p:cNvPr id="6146" name="Picture 2">
            <a:extLst>
              <a:ext uri="{FF2B5EF4-FFF2-40B4-BE49-F238E27FC236}">
                <a16:creationId xmlns:a16="http://schemas.microsoft.com/office/drawing/2014/main" id="{29574E01-795F-0E82-76D0-33D2F85D5FC6}"/>
              </a:ext>
            </a:extLst>
          </p:cNvPr>
          <p:cNvPicPr>
            <a:picLocks noGrp="1" noChangeAspect="1" noChangeArrowheads="1"/>
          </p:cNvPicPr>
          <p:nvPr>
            <p:ph sz="half" idx="1"/>
          </p:nvPr>
        </p:nvPicPr>
        <p:blipFill>
          <a:blip r:embed="rId2">
            <a:alphaModFix/>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A536CE5-37D3-D526-3687-E67780E5F321}"/>
              </a:ext>
            </a:extLst>
          </p:cNvPr>
          <p:cNvSpPr/>
          <p:nvPr/>
        </p:nvSpPr>
        <p:spPr>
          <a:xfrm>
            <a:off x="3750688" y="3717032"/>
            <a:ext cx="761135" cy="234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75D10C-3320-801F-E430-B32BD15B8C36}"/>
              </a:ext>
            </a:extLst>
          </p:cNvPr>
          <p:cNvSpPr/>
          <p:nvPr/>
        </p:nvSpPr>
        <p:spPr>
          <a:xfrm>
            <a:off x="1547591" y="4929262"/>
            <a:ext cx="876001" cy="51596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CD8845-46FA-EB82-BCF1-F5D0EADD801C}"/>
              </a:ext>
            </a:extLst>
          </p:cNvPr>
          <p:cNvSpPr/>
          <p:nvPr/>
        </p:nvSpPr>
        <p:spPr>
          <a:xfrm>
            <a:off x="1547590" y="5798121"/>
            <a:ext cx="876001"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10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1EB5-E6D0-AE2A-4D48-AE22EDA0EE44}"/>
              </a:ext>
            </a:extLst>
          </p:cNvPr>
          <p:cNvSpPr>
            <a:spLocks noGrp="1"/>
          </p:cNvSpPr>
          <p:nvPr>
            <p:ph type="title"/>
          </p:nvPr>
        </p:nvSpPr>
        <p:spPr/>
        <p:txBody>
          <a:bodyPr/>
          <a:lstStyle/>
          <a:p>
            <a:r>
              <a:rPr lang="en-US" dirty="0"/>
              <a:t>Data engineer in action ... </a:t>
            </a:r>
          </a:p>
        </p:txBody>
      </p:sp>
      <p:sp>
        <p:nvSpPr>
          <p:cNvPr id="3" name="Slide Number Placeholder 2">
            <a:extLst>
              <a:ext uri="{FF2B5EF4-FFF2-40B4-BE49-F238E27FC236}">
                <a16:creationId xmlns:a16="http://schemas.microsoft.com/office/drawing/2014/main" id="{DBA06350-4B66-8260-35C3-060715BB5EB9}"/>
              </a:ext>
            </a:extLst>
          </p:cNvPr>
          <p:cNvSpPr>
            <a:spLocks noGrp="1"/>
          </p:cNvSpPr>
          <p:nvPr>
            <p:ph type="sldNum" sz="quarter" idx="12"/>
          </p:nvPr>
        </p:nvSpPr>
        <p:spPr/>
        <p:txBody>
          <a:bodyPr/>
          <a:lstStyle/>
          <a:p>
            <a:fld id="{4FAB73BC-B049-4115-A692-8D63A059BFB8}" type="slidenum">
              <a:rPr lang="en-US" smtClean="0"/>
              <a:t>2</a:t>
            </a:fld>
            <a:endParaRPr lang="en-US" dirty="0"/>
          </a:p>
        </p:txBody>
      </p:sp>
      <p:pic>
        <p:nvPicPr>
          <p:cNvPr id="1026" name="Picture 2">
            <a:extLst>
              <a:ext uri="{FF2B5EF4-FFF2-40B4-BE49-F238E27FC236}">
                <a16:creationId xmlns:a16="http://schemas.microsoft.com/office/drawing/2014/main" id="{414DD5E5-255F-52AC-BCFA-01A9D2680E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486" y="3229501"/>
            <a:ext cx="788215" cy="980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E48E33-FF21-5D4B-CE62-310524CED5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32" y="1606488"/>
            <a:ext cx="738725" cy="980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09BCE0B-EE70-CBF6-D598-2A36F99B09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951" y="4236660"/>
            <a:ext cx="738725" cy="11997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A09B4C0-DE9B-749D-F9D9-C0DE0953A1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4755" y="1307900"/>
            <a:ext cx="788215" cy="9807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61B0CF7-5436-564D-A1F4-EB9B81A944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7848" y="3719865"/>
            <a:ext cx="527817" cy="10613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B63A5CF-8198-72D3-B847-0AE8CBC94B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01756" y="4695706"/>
            <a:ext cx="1806797" cy="14813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2D9ED38-695B-2D72-139F-54CD53E620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2237" y="3063711"/>
            <a:ext cx="1748604" cy="177281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3C2E199-0DBD-4BCA-6C2D-E928CB4DDFD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9696" y="1656184"/>
            <a:ext cx="2664296" cy="17728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D772F49-EDA7-B92E-3584-F3CE04333F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5060" y="2079184"/>
            <a:ext cx="867608" cy="5121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43DB4DC-6597-9CAA-422F-51EEFC8CA8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866094" y="4281132"/>
            <a:ext cx="2572507" cy="19629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51A2B53C-E117-71ED-B217-E94CE812AC9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6533" y="2394014"/>
            <a:ext cx="2115145" cy="1887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9FF83B5A-F674-90B0-672C-2DDBAB18BE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8662" y="1639596"/>
            <a:ext cx="738725" cy="980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BC16B22-FB0A-E62A-72B3-D1C2863AA4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470" y="2067151"/>
            <a:ext cx="788215"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6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par>
                                <p:cTn id="23" presetID="10" presetClass="entr" presetSubtype="0"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fade">
                                      <p:cBhvr>
                                        <p:cTn id="25" dur="500"/>
                                        <p:tgtEl>
                                          <p:spTgt spid="1034"/>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44"/>
                                        </p:tgtEl>
                                        <p:attrNameLst>
                                          <p:attrName>style.visibility</p:attrName>
                                        </p:attrNameLst>
                                      </p:cBhvr>
                                      <p:to>
                                        <p:strVal val="visible"/>
                                      </p:to>
                                    </p:set>
                                    <p:animEffect transition="in" filter="fade">
                                      <p:cBhvr>
                                        <p:cTn id="33" dur="500"/>
                                        <p:tgtEl>
                                          <p:spTgt spid="1044"/>
                                        </p:tgtEl>
                                      </p:cBhvr>
                                    </p:animEffect>
                                  </p:childTnLst>
                                </p:cTn>
                              </p:par>
                              <p:par>
                                <p:cTn id="34" presetID="10" presetClass="entr" presetSubtype="0" fill="hold" nodeType="withEffect">
                                  <p:stCondLst>
                                    <p:cond delay="0"/>
                                  </p:stCondLst>
                                  <p:childTnLst>
                                    <p:set>
                                      <p:cBhvr>
                                        <p:cTn id="35" dur="1" fill="hold">
                                          <p:stCondLst>
                                            <p:cond delay="0"/>
                                          </p:stCondLst>
                                        </p:cTn>
                                        <p:tgtEl>
                                          <p:spTgt spid="1042"/>
                                        </p:tgtEl>
                                        <p:attrNameLst>
                                          <p:attrName>style.visibility</p:attrName>
                                        </p:attrNameLst>
                                      </p:cBhvr>
                                      <p:to>
                                        <p:strVal val="visible"/>
                                      </p:to>
                                    </p:set>
                                    <p:animEffect transition="in" filter="fade">
                                      <p:cBhvr>
                                        <p:cTn id="36"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5E296-F1F4-EE10-D5FE-8405D8445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830EC-734D-BC87-438A-813634732643}"/>
              </a:ext>
            </a:extLst>
          </p:cNvPr>
          <p:cNvSpPr>
            <a:spLocks noGrp="1"/>
          </p:cNvSpPr>
          <p:nvPr>
            <p:ph type="title"/>
          </p:nvPr>
        </p:nvSpPr>
        <p:spPr/>
        <p:txBody>
          <a:bodyPr/>
          <a:lstStyle/>
          <a:p>
            <a:r>
              <a:rPr lang="en-US" dirty="0"/>
              <a:t>Structural metadata</a:t>
            </a:r>
          </a:p>
        </p:txBody>
      </p:sp>
      <p:sp>
        <p:nvSpPr>
          <p:cNvPr id="4" name="Content Placeholder 3">
            <a:extLst>
              <a:ext uri="{FF2B5EF4-FFF2-40B4-BE49-F238E27FC236}">
                <a16:creationId xmlns:a16="http://schemas.microsoft.com/office/drawing/2014/main" id="{95064D18-E76F-A7E3-3DC4-060F30C5C5A2}"/>
              </a:ext>
            </a:extLst>
          </p:cNvPr>
          <p:cNvSpPr>
            <a:spLocks noGrp="1"/>
          </p:cNvSpPr>
          <p:nvPr>
            <p:ph sz="half" idx="2"/>
          </p:nvPr>
        </p:nvSpPr>
        <p:spPr/>
        <p:txBody>
          <a:bodyPr/>
          <a:lstStyle/>
          <a:p>
            <a:r>
              <a:rPr lang="en-US" dirty="0"/>
              <a:t>In which data structures is the data available?</a:t>
            </a:r>
          </a:p>
          <a:p>
            <a:r>
              <a:rPr lang="en-US" dirty="0"/>
              <a:t>Usually expressed as a machine interpretable schema, e.g. JSON Schema, XSD, CSVW, ...</a:t>
            </a:r>
          </a:p>
        </p:txBody>
      </p:sp>
      <p:sp>
        <p:nvSpPr>
          <p:cNvPr id="5" name="Slide Number Placeholder 4">
            <a:extLst>
              <a:ext uri="{FF2B5EF4-FFF2-40B4-BE49-F238E27FC236}">
                <a16:creationId xmlns:a16="http://schemas.microsoft.com/office/drawing/2014/main" id="{A2D0BFEC-2018-8FFA-E4E2-6AC86D20D92B}"/>
              </a:ext>
            </a:extLst>
          </p:cNvPr>
          <p:cNvSpPr>
            <a:spLocks noGrp="1"/>
          </p:cNvSpPr>
          <p:nvPr>
            <p:ph type="sldNum" sz="quarter" idx="12"/>
          </p:nvPr>
        </p:nvSpPr>
        <p:spPr/>
        <p:txBody>
          <a:bodyPr/>
          <a:lstStyle/>
          <a:p>
            <a:fld id="{4FAB73BC-B049-4115-A692-8D63A059BFB8}" type="slidenum">
              <a:rPr lang="en-US" smtClean="0"/>
              <a:t>20</a:t>
            </a:fld>
            <a:endParaRPr lang="en-US" dirty="0"/>
          </a:p>
        </p:txBody>
      </p:sp>
      <p:pic>
        <p:nvPicPr>
          <p:cNvPr id="6146" name="Picture 2">
            <a:extLst>
              <a:ext uri="{FF2B5EF4-FFF2-40B4-BE49-F238E27FC236}">
                <a16:creationId xmlns:a16="http://schemas.microsoft.com/office/drawing/2014/main" id="{03C690F4-EE94-CDE5-A5D1-18216C8FDB91}"/>
              </a:ext>
            </a:extLst>
          </p:cNvPr>
          <p:cNvPicPr>
            <a:picLocks noGrp="1" noChangeAspect="1" noChangeArrowheads="1"/>
          </p:cNvPicPr>
          <p:nvPr>
            <p:ph sz="half" idx="1"/>
          </p:nvPr>
        </p:nvPicPr>
        <p:blipFill>
          <a:blip r:embed="rId2">
            <a:alphaModFix/>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2DA770C-5F52-26B9-769A-707438D47E1E}"/>
              </a:ext>
            </a:extLst>
          </p:cNvPr>
          <p:cNvSpPr/>
          <p:nvPr/>
        </p:nvSpPr>
        <p:spPr>
          <a:xfrm>
            <a:off x="1547590" y="5671378"/>
            <a:ext cx="876001"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85EC34-69F0-6DC0-7E16-D997E499401C}"/>
              </a:ext>
            </a:extLst>
          </p:cNvPr>
          <p:cNvSpPr/>
          <p:nvPr/>
        </p:nvSpPr>
        <p:spPr>
          <a:xfrm>
            <a:off x="3035869" y="1943991"/>
            <a:ext cx="669600"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25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B3EB2-484E-52AC-A2F8-0CEA70C2D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CA1E9-5E5A-C875-796E-6446F177B62F}"/>
              </a:ext>
            </a:extLst>
          </p:cNvPr>
          <p:cNvSpPr>
            <a:spLocks noGrp="1"/>
          </p:cNvSpPr>
          <p:nvPr>
            <p:ph type="title"/>
          </p:nvPr>
        </p:nvSpPr>
        <p:spPr/>
        <p:txBody>
          <a:bodyPr/>
          <a:lstStyle/>
          <a:p>
            <a:r>
              <a:rPr lang="en-US" dirty="0"/>
              <a:t>Provenance metadata</a:t>
            </a:r>
          </a:p>
        </p:txBody>
      </p:sp>
      <p:sp>
        <p:nvSpPr>
          <p:cNvPr id="4" name="Content Placeholder 3">
            <a:extLst>
              <a:ext uri="{FF2B5EF4-FFF2-40B4-BE49-F238E27FC236}">
                <a16:creationId xmlns:a16="http://schemas.microsoft.com/office/drawing/2014/main" id="{6FD21D40-FC2C-266B-721E-805416455159}"/>
              </a:ext>
            </a:extLst>
          </p:cNvPr>
          <p:cNvSpPr>
            <a:spLocks noGrp="1"/>
          </p:cNvSpPr>
          <p:nvPr>
            <p:ph sz="half" idx="2"/>
          </p:nvPr>
        </p:nvSpPr>
        <p:spPr/>
        <p:txBody>
          <a:bodyPr/>
          <a:lstStyle/>
          <a:p>
            <a:r>
              <a:rPr lang="en-US" dirty="0"/>
              <a:t>When was the data published or modified?</a:t>
            </a:r>
          </a:p>
          <a:p>
            <a:r>
              <a:rPr lang="en-US" dirty="0"/>
              <a:t>Who produced the data?</a:t>
            </a:r>
          </a:p>
          <a:p>
            <a:r>
              <a:rPr lang="en-US" dirty="0"/>
              <a:t>Who published the data?</a:t>
            </a:r>
          </a:p>
          <a:p>
            <a:r>
              <a:rPr lang="en-US" dirty="0"/>
              <a:t>Who are other agents having responsibility for the data?</a:t>
            </a:r>
          </a:p>
          <a:p>
            <a:r>
              <a:rPr lang="en-US" dirty="0"/>
              <a:t>Which activity generated the data?</a:t>
            </a:r>
          </a:p>
        </p:txBody>
      </p:sp>
      <p:sp>
        <p:nvSpPr>
          <p:cNvPr id="5" name="Slide Number Placeholder 4">
            <a:extLst>
              <a:ext uri="{FF2B5EF4-FFF2-40B4-BE49-F238E27FC236}">
                <a16:creationId xmlns:a16="http://schemas.microsoft.com/office/drawing/2014/main" id="{3EA76499-5EEB-D496-F806-60EDFAEAF0FF}"/>
              </a:ext>
            </a:extLst>
          </p:cNvPr>
          <p:cNvSpPr>
            <a:spLocks noGrp="1"/>
          </p:cNvSpPr>
          <p:nvPr>
            <p:ph type="sldNum" sz="quarter" idx="12"/>
          </p:nvPr>
        </p:nvSpPr>
        <p:spPr/>
        <p:txBody>
          <a:bodyPr/>
          <a:lstStyle/>
          <a:p>
            <a:fld id="{4FAB73BC-B049-4115-A692-8D63A059BFB8}" type="slidenum">
              <a:rPr lang="en-US" smtClean="0"/>
              <a:t>21</a:t>
            </a:fld>
            <a:endParaRPr lang="en-US" dirty="0"/>
          </a:p>
        </p:txBody>
      </p:sp>
      <p:pic>
        <p:nvPicPr>
          <p:cNvPr id="6146" name="Picture 2">
            <a:extLst>
              <a:ext uri="{FF2B5EF4-FFF2-40B4-BE49-F238E27FC236}">
                <a16:creationId xmlns:a16="http://schemas.microsoft.com/office/drawing/2014/main" id="{3464E31D-6BE8-C45B-3297-58882660FF86}"/>
              </a:ext>
            </a:extLst>
          </p:cNvPr>
          <p:cNvPicPr>
            <a:picLocks noGrp="1" noChangeAspect="1" noChangeArrowheads="1"/>
          </p:cNvPicPr>
          <p:nvPr>
            <p:ph sz="half" idx="1"/>
          </p:nvPr>
        </p:nvPicPr>
        <p:blipFill>
          <a:blip r:embed="rId2">
            <a:alphaModFix/>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B5370A8-132B-F447-3EAB-0A07D8B0B81F}"/>
              </a:ext>
            </a:extLst>
          </p:cNvPr>
          <p:cNvSpPr/>
          <p:nvPr/>
        </p:nvSpPr>
        <p:spPr>
          <a:xfrm>
            <a:off x="1547590" y="5877272"/>
            <a:ext cx="876001"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39570E4-8895-B60E-F030-6F7967E3828F}"/>
              </a:ext>
            </a:extLst>
          </p:cNvPr>
          <p:cNvSpPr/>
          <p:nvPr/>
        </p:nvSpPr>
        <p:spPr>
          <a:xfrm>
            <a:off x="3035869" y="2022752"/>
            <a:ext cx="669600"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E65E2B-2436-6707-FF81-6A42E7224C7B}"/>
              </a:ext>
            </a:extLst>
          </p:cNvPr>
          <p:cNvSpPr/>
          <p:nvPr/>
        </p:nvSpPr>
        <p:spPr>
          <a:xfrm>
            <a:off x="1547589" y="6020619"/>
            <a:ext cx="876001"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2989EB-FE84-0C15-4F5C-1A9C6B5FABE1}"/>
              </a:ext>
            </a:extLst>
          </p:cNvPr>
          <p:cNvSpPr/>
          <p:nvPr/>
        </p:nvSpPr>
        <p:spPr>
          <a:xfrm>
            <a:off x="2593106" y="4102782"/>
            <a:ext cx="876001"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208E75-79D7-5DAD-1B65-4A2C51E84E86}"/>
              </a:ext>
            </a:extLst>
          </p:cNvPr>
          <p:cNvSpPr/>
          <p:nvPr/>
        </p:nvSpPr>
        <p:spPr>
          <a:xfrm>
            <a:off x="3035869" y="2310496"/>
            <a:ext cx="669600"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7E7C77-C40D-54B4-5BF0-144B560D9EED}"/>
              </a:ext>
            </a:extLst>
          </p:cNvPr>
          <p:cNvSpPr/>
          <p:nvPr/>
        </p:nvSpPr>
        <p:spPr>
          <a:xfrm>
            <a:off x="3035869" y="2521468"/>
            <a:ext cx="669600" cy="151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8D74-C5AC-87C4-FED9-1D252E0C1E35}"/>
              </a:ext>
            </a:extLst>
          </p:cNvPr>
          <p:cNvSpPr/>
          <p:nvPr/>
        </p:nvSpPr>
        <p:spPr>
          <a:xfrm>
            <a:off x="3035869" y="3027905"/>
            <a:ext cx="669600"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291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42F40-8AF1-4948-2DFD-A11E83C1D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8B51C-4C13-5D2B-A89A-09174C304453}"/>
              </a:ext>
            </a:extLst>
          </p:cNvPr>
          <p:cNvSpPr>
            <a:spLocks noGrp="1"/>
          </p:cNvSpPr>
          <p:nvPr>
            <p:ph type="title"/>
          </p:nvPr>
        </p:nvSpPr>
        <p:spPr/>
        <p:txBody>
          <a:bodyPr/>
          <a:lstStyle/>
          <a:p>
            <a:r>
              <a:rPr lang="en-US" dirty="0"/>
              <a:t>Business metadata</a:t>
            </a:r>
          </a:p>
        </p:txBody>
      </p:sp>
      <p:sp>
        <p:nvSpPr>
          <p:cNvPr id="4" name="Content Placeholder 3">
            <a:extLst>
              <a:ext uri="{FF2B5EF4-FFF2-40B4-BE49-F238E27FC236}">
                <a16:creationId xmlns:a16="http://schemas.microsoft.com/office/drawing/2014/main" id="{E27A4BEE-DA02-23EE-C6FC-03FDAB4B3088}"/>
              </a:ext>
            </a:extLst>
          </p:cNvPr>
          <p:cNvSpPr>
            <a:spLocks noGrp="1"/>
          </p:cNvSpPr>
          <p:nvPr>
            <p:ph sz="half" idx="2"/>
          </p:nvPr>
        </p:nvSpPr>
        <p:spPr/>
        <p:txBody>
          <a:bodyPr/>
          <a:lstStyle/>
          <a:p>
            <a:r>
              <a:rPr lang="en-US" dirty="0"/>
              <a:t>Licensing, access rights and policies.</a:t>
            </a:r>
          </a:p>
        </p:txBody>
      </p:sp>
      <p:sp>
        <p:nvSpPr>
          <p:cNvPr id="5" name="Slide Number Placeholder 4">
            <a:extLst>
              <a:ext uri="{FF2B5EF4-FFF2-40B4-BE49-F238E27FC236}">
                <a16:creationId xmlns:a16="http://schemas.microsoft.com/office/drawing/2014/main" id="{F5371C94-6040-7259-1A2D-29E8DCAA9020}"/>
              </a:ext>
            </a:extLst>
          </p:cNvPr>
          <p:cNvSpPr>
            <a:spLocks noGrp="1"/>
          </p:cNvSpPr>
          <p:nvPr>
            <p:ph type="sldNum" sz="quarter" idx="12"/>
          </p:nvPr>
        </p:nvSpPr>
        <p:spPr/>
        <p:txBody>
          <a:bodyPr/>
          <a:lstStyle/>
          <a:p>
            <a:fld id="{4FAB73BC-B049-4115-A692-8D63A059BFB8}" type="slidenum">
              <a:rPr lang="en-US" smtClean="0"/>
              <a:t>22</a:t>
            </a:fld>
            <a:endParaRPr lang="en-US" dirty="0"/>
          </a:p>
        </p:txBody>
      </p:sp>
      <p:pic>
        <p:nvPicPr>
          <p:cNvPr id="6146" name="Picture 2">
            <a:extLst>
              <a:ext uri="{FF2B5EF4-FFF2-40B4-BE49-F238E27FC236}">
                <a16:creationId xmlns:a16="http://schemas.microsoft.com/office/drawing/2014/main" id="{3BB9F31F-B9A2-118F-69F2-B6F00A0F615C}"/>
              </a:ext>
            </a:extLst>
          </p:cNvPr>
          <p:cNvPicPr>
            <a:picLocks noGrp="1" noChangeAspect="1" noChangeArrowheads="1"/>
          </p:cNvPicPr>
          <p:nvPr>
            <p:ph sz="half" idx="1"/>
          </p:nvPr>
        </p:nvPicPr>
        <p:blipFill>
          <a:blip r:embed="rId2">
            <a:alphaModFix/>
            <a:extLst>
              <a:ext uri="{28A0092B-C50C-407E-A947-70E740481C1C}">
                <a14:useLocalDpi xmlns:a14="http://schemas.microsoft.com/office/drawing/2010/main" val="0"/>
              </a:ext>
            </a:extLst>
          </a:blip>
          <a:srcRect/>
          <a:stretch>
            <a:fillRect/>
          </a:stretch>
        </p:blipFill>
        <p:spPr bwMode="auto">
          <a:xfrm>
            <a:off x="359424" y="1155566"/>
            <a:ext cx="4296416" cy="53167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9A28084-3F0C-00D7-4A3A-48675AF305A3}"/>
              </a:ext>
            </a:extLst>
          </p:cNvPr>
          <p:cNvSpPr/>
          <p:nvPr/>
        </p:nvSpPr>
        <p:spPr>
          <a:xfrm>
            <a:off x="1547590" y="5586770"/>
            <a:ext cx="876001"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289409A-C786-2C19-54C2-159D13BAA46D}"/>
              </a:ext>
            </a:extLst>
          </p:cNvPr>
          <p:cNvSpPr/>
          <p:nvPr/>
        </p:nvSpPr>
        <p:spPr>
          <a:xfrm>
            <a:off x="3035869" y="2446288"/>
            <a:ext cx="669600"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618739-BB9A-CF71-150F-E74098C5F675}"/>
              </a:ext>
            </a:extLst>
          </p:cNvPr>
          <p:cNvSpPr/>
          <p:nvPr/>
        </p:nvSpPr>
        <p:spPr>
          <a:xfrm>
            <a:off x="1547589" y="6232549"/>
            <a:ext cx="876001"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2B2B2A-B64D-F49F-1DE4-9002FDD8BBAC}"/>
              </a:ext>
            </a:extLst>
          </p:cNvPr>
          <p:cNvSpPr/>
          <p:nvPr/>
        </p:nvSpPr>
        <p:spPr>
          <a:xfrm>
            <a:off x="2593106" y="3885431"/>
            <a:ext cx="876001" cy="839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AEDD72-6FE5-A788-EA23-46BA515BF305}"/>
              </a:ext>
            </a:extLst>
          </p:cNvPr>
          <p:cNvSpPr/>
          <p:nvPr/>
        </p:nvSpPr>
        <p:spPr>
          <a:xfrm>
            <a:off x="3035869" y="1874815"/>
            <a:ext cx="669600"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1651D4-70AB-08F5-B1A7-C5B1B75363BF}"/>
              </a:ext>
            </a:extLst>
          </p:cNvPr>
          <p:cNvSpPr/>
          <p:nvPr/>
        </p:nvSpPr>
        <p:spPr>
          <a:xfrm>
            <a:off x="3035869" y="2747290"/>
            <a:ext cx="669600"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397509-B218-D3E8-2042-A349BFB842EA}"/>
              </a:ext>
            </a:extLst>
          </p:cNvPr>
          <p:cNvSpPr/>
          <p:nvPr/>
        </p:nvSpPr>
        <p:spPr>
          <a:xfrm>
            <a:off x="3031106" y="2924944"/>
            <a:ext cx="669600"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2B568F-698F-120E-8E8F-BE3B59FA35A7}"/>
              </a:ext>
            </a:extLst>
          </p:cNvPr>
          <p:cNvSpPr/>
          <p:nvPr/>
        </p:nvSpPr>
        <p:spPr>
          <a:xfrm>
            <a:off x="1547588" y="6086209"/>
            <a:ext cx="876001"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764B58-869D-337F-F725-8C4E58A15EB7}"/>
              </a:ext>
            </a:extLst>
          </p:cNvPr>
          <p:cNvSpPr/>
          <p:nvPr/>
        </p:nvSpPr>
        <p:spPr>
          <a:xfrm>
            <a:off x="1542503" y="5942134"/>
            <a:ext cx="876001" cy="839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11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14672B-42AA-2591-4C4E-02E835EC4443}"/>
              </a:ext>
            </a:extLst>
          </p:cNvPr>
          <p:cNvSpPr>
            <a:spLocks noGrp="1"/>
          </p:cNvSpPr>
          <p:nvPr>
            <p:ph type="body" sz="quarter" idx="13"/>
          </p:nvPr>
        </p:nvSpPr>
        <p:spPr/>
        <p:txBody>
          <a:bodyPr/>
          <a:lstStyle/>
          <a:p>
            <a:r>
              <a:rPr lang="en-US" dirty="0"/>
              <a:t>Data Catalog</a:t>
            </a:r>
          </a:p>
        </p:txBody>
      </p:sp>
      <p:sp>
        <p:nvSpPr>
          <p:cNvPr id="3" name="Text Placeholder 2">
            <a:extLst>
              <a:ext uri="{FF2B5EF4-FFF2-40B4-BE49-F238E27FC236}">
                <a16:creationId xmlns:a16="http://schemas.microsoft.com/office/drawing/2014/main" id="{613D2F41-1813-0675-DF70-7965065ABACD}"/>
              </a:ext>
            </a:extLst>
          </p:cNvPr>
          <p:cNvSpPr>
            <a:spLocks noGrp="1"/>
          </p:cNvSpPr>
          <p:nvPr>
            <p:ph type="body" sz="quarter" idx="14"/>
          </p:nvPr>
        </p:nvSpPr>
        <p:spPr>
          <a:xfrm>
            <a:off x="1415480" y="1493531"/>
            <a:ext cx="9217023" cy="639325"/>
          </a:xfrm>
        </p:spPr>
        <p:txBody>
          <a:bodyPr/>
          <a:lstStyle/>
          <a:p>
            <a:r>
              <a:rPr lang="en-US" dirty="0"/>
              <a:t>How to express metadata technically?</a:t>
            </a:r>
          </a:p>
          <a:p>
            <a:endParaRPr lang="en-US" dirty="0"/>
          </a:p>
        </p:txBody>
      </p:sp>
      <p:pic>
        <p:nvPicPr>
          <p:cNvPr id="4" name="Picture 3">
            <a:extLst>
              <a:ext uri="{FF2B5EF4-FFF2-40B4-BE49-F238E27FC236}">
                <a16:creationId xmlns:a16="http://schemas.microsoft.com/office/drawing/2014/main" id="{208A8191-AE51-C813-F9D5-4652C14D4027}"/>
              </a:ext>
            </a:extLst>
          </p:cNvPr>
          <p:cNvPicPr>
            <a:picLocks noChangeAspect="1"/>
          </p:cNvPicPr>
          <p:nvPr/>
        </p:nvPicPr>
        <p:blipFill>
          <a:blip r:embed="rId3"/>
          <a:stretch>
            <a:fillRect/>
          </a:stretch>
        </p:blipFill>
        <p:spPr>
          <a:xfrm>
            <a:off x="4467977" y="2345217"/>
            <a:ext cx="3256046" cy="2361718"/>
          </a:xfrm>
          <a:prstGeom prst="rect">
            <a:avLst/>
          </a:prstGeom>
        </p:spPr>
      </p:pic>
      <p:pic>
        <p:nvPicPr>
          <p:cNvPr id="8" name="Picture 7">
            <a:extLst>
              <a:ext uri="{FF2B5EF4-FFF2-40B4-BE49-F238E27FC236}">
                <a16:creationId xmlns:a16="http://schemas.microsoft.com/office/drawing/2014/main" id="{050A00ED-74CD-4CB6-BE97-06BD9065C29C}"/>
              </a:ext>
            </a:extLst>
          </p:cNvPr>
          <p:cNvPicPr>
            <a:picLocks noChangeAspect="1"/>
          </p:cNvPicPr>
          <p:nvPr/>
        </p:nvPicPr>
        <p:blipFill>
          <a:blip r:embed="rId4"/>
          <a:stretch>
            <a:fillRect/>
          </a:stretch>
        </p:blipFill>
        <p:spPr>
          <a:xfrm>
            <a:off x="1233277" y="4768480"/>
            <a:ext cx="965588" cy="1036784"/>
          </a:xfrm>
          <a:prstGeom prst="rect">
            <a:avLst/>
          </a:prstGeom>
        </p:spPr>
      </p:pic>
      <p:sp>
        <p:nvSpPr>
          <p:cNvPr id="10" name="TextBox 9">
            <a:extLst>
              <a:ext uri="{FF2B5EF4-FFF2-40B4-BE49-F238E27FC236}">
                <a16:creationId xmlns:a16="http://schemas.microsoft.com/office/drawing/2014/main" id="{48A20521-596B-31B2-2F88-19B648DB0D9D}"/>
              </a:ext>
            </a:extLst>
          </p:cNvPr>
          <p:cNvSpPr txBox="1"/>
          <p:nvPr/>
        </p:nvSpPr>
        <p:spPr>
          <a:xfrm>
            <a:off x="2190144" y="4889413"/>
            <a:ext cx="8010312" cy="830997"/>
          </a:xfrm>
          <a:prstGeom prst="rect">
            <a:avLst/>
          </a:prstGeom>
          <a:noFill/>
        </p:spPr>
        <p:txBody>
          <a:bodyPr wrap="square">
            <a:spAutoFit/>
          </a:bodyPr>
          <a:lstStyle/>
          <a:p>
            <a:pPr marL="0" indent="0" algn="ctr">
              <a:buNone/>
            </a:pPr>
            <a:r>
              <a:rPr lang="en-US" sz="2400" u="sng" dirty="0">
                <a:hlinkClick r:id="rId5"/>
              </a:rPr>
              <a:t>Resource description framework (RDF)</a:t>
            </a:r>
            <a:r>
              <a:rPr lang="en-US" sz="2400" dirty="0"/>
              <a:t> is a standardized model for sharing and publishing (meta)data.</a:t>
            </a:r>
          </a:p>
        </p:txBody>
      </p:sp>
      <p:sp>
        <p:nvSpPr>
          <p:cNvPr id="12" name="TextBox 11">
            <a:extLst>
              <a:ext uri="{FF2B5EF4-FFF2-40B4-BE49-F238E27FC236}">
                <a16:creationId xmlns:a16="http://schemas.microsoft.com/office/drawing/2014/main" id="{3A8ECA10-FDC1-1980-B946-79856B533342}"/>
              </a:ext>
            </a:extLst>
          </p:cNvPr>
          <p:cNvSpPr txBox="1"/>
          <p:nvPr/>
        </p:nvSpPr>
        <p:spPr>
          <a:xfrm>
            <a:off x="2639616" y="5991671"/>
            <a:ext cx="6103256" cy="461665"/>
          </a:xfrm>
          <a:prstGeom prst="rect">
            <a:avLst/>
          </a:prstGeom>
          <a:noFill/>
        </p:spPr>
        <p:txBody>
          <a:bodyPr wrap="square">
            <a:spAutoFit/>
          </a:bodyPr>
          <a:lstStyle/>
          <a:p>
            <a:pPr algn="ctr"/>
            <a:r>
              <a:rPr lang="en-US" sz="2400" dirty="0"/>
              <a:t>DCAT is richer</a:t>
            </a:r>
          </a:p>
        </p:txBody>
      </p:sp>
    </p:spTree>
    <p:extLst>
      <p:ext uri="{BB962C8B-B14F-4D97-AF65-F5344CB8AC3E}">
        <p14:creationId xmlns:p14="http://schemas.microsoft.com/office/powerpoint/2010/main" val="83899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D2D14A-8BD0-20A4-550A-C707D20F2E39}"/>
              </a:ext>
            </a:extLst>
          </p:cNvPr>
          <p:cNvSpPr>
            <a:spLocks noGrp="1"/>
          </p:cNvSpPr>
          <p:nvPr>
            <p:ph type="title"/>
          </p:nvPr>
        </p:nvSpPr>
        <p:spPr/>
        <p:txBody>
          <a:bodyPr/>
          <a:lstStyle/>
          <a:p>
            <a:r>
              <a:rPr lang="en-US" dirty="0"/>
              <a:t>DCAT Profiles</a:t>
            </a:r>
          </a:p>
        </p:txBody>
      </p:sp>
      <p:sp>
        <p:nvSpPr>
          <p:cNvPr id="7" name="Content Placeholder 6">
            <a:extLst>
              <a:ext uri="{FF2B5EF4-FFF2-40B4-BE49-F238E27FC236}">
                <a16:creationId xmlns:a16="http://schemas.microsoft.com/office/drawing/2014/main" id="{0DB2B7AC-4611-79C7-5995-2E6C84CE00DF}"/>
              </a:ext>
            </a:extLst>
          </p:cNvPr>
          <p:cNvSpPr>
            <a:spLocks noGrp="1"/>
          </p:cNvSpPr>
          <p:nvPr>
            <p:ph sz="half" idx="2"/>
          </p:nvPr>
        </p:nvSpPr>
        <p:spPr/>
        <p:txBody>
          <a:bodyPr/>
          <a:lstStyle/>
          <a:p>
            <a:pPr marL="0" indent="0">
              <a:buNone/>
            </a:pPr>
            <a:r>
              <a:rPr lang="en-US" dirty="0">
                <a:hlinkClick r:id="rId2"/>
              </a:rPr>
              <a:t>DCAT profiles</a:t>
            </a:r>
            <a:r>
              <a:rPr lang="en-US" dirty="0"/>
              <a:t> provides provide even more power. Profiles like EU </a:t>
            </a:r>
            <a:r>
              <a:rPr lang="en-US" dirty="0">
                <a:hlinkClick r:id="rId3"/>
              </a:rPr>
              <a:t>DCAT-AP</a:t>
            </a:r>
            <a:r>
              <a:rPr lang="en-US" dirty="0"/>
              <a:t>, </a:t>
            </a:r>
            <a:r>
              <a:rPr lang="en-US" dirty="0">
                <a:hlinkClick r:id="rId4"/>
              </a:rPr>
              <a:t>DCAT-AP-CZ</a:t>
            </a:r>
            <a:r>
              <a:rPr lang="en-US" dirty="0"/>
              <a:t>, </a:t>
            </a:r>
            <a:r>
              <a:rPr lang="en-US" dirty="0" err="1">
                <a:hlinkClick r:id="rId5"/>
              </a:rPr>
              <a:t>GeoDCAT</a:t>
            </a:r>
            <a:r>
              <a:rPr lang="en-US" dirty="0">
                <a:hlinkClick r:id="rId5"/>
              </a:rPr>
              <a:t>-AP</a:t>
            </a:r>
            <a:r>
              <a:rPr lang="en-US" dirty="0"/>
              <a:t>, .. </a:t>
            </a:r>
          </a:p>
          <a:p>
            <a:pPr marL="0" indent="0">
              <a:buNone/>
            </a:pPr>
            <a:endParaRPr lang="en-US" dirty="0"/>
          </a:p>
          <a:p>
            <a:pPr marL="0" indent="0">
              <a:buNone/>
            </a:pPr>
            <a:r>
              <a:rPr lang="en-US" dirty="0"/>
              <a:t>See </a:t>
            </a:r>
            <a:r>
              <a:rPr lang="en-US" dirty="0">
                <a:hlinkClick r:id="rId6"/>
              </a:rPr>
              <a:t>NSWI144</a:t>
            </a:r>
            <a:r>
              <a:rPr lang="en-US" dirty="0"/>
              <a:t> for more details.</a:t>
            </a:r>
          </a:p>
        </p:txBody>
      </p:sp>
      <p:sp>
        <p:nvSpPr>
          <p:cNvPr id="4" name="Slide Number Placeholder 3">
            <a:extLst>
              <a:ext uri="{FF2B5EF4-FFF2-40B4-BE49-F238E27FC236}">
                <a16:creationId xmlns:a16="http://schemas.microsoft.com/office/drawing/2014/main" id="{0ADC4CA4-D451-8530-65D8-4DCE69E535DD}"/>
              </a:ext>
            </a:extLst>
          </p:cNvPr>
          <p:cNvSpPr>
            <a:spLocks noGrp="1"/>
          </p:cNvSpPr>
          <p:nvPr>
            <p:ph type="sldNum" sz="quarter" idx="12"/>
          </p:nvPr>
        </p:nvSpPr>
        <p:spPr/>
        <p:txBody>
          <a:bodyPr/>
          <a:lstStyle/>
          <a:p>
            <a:fld id="{6113E31D-E2AB-40D1-8B51-AFA5AFEF393A}" type="slidenum">
              <a:rPr lang="en-US" smtClean="0"/>
              <a:t>24</a:t>
            </a:fld>
            <a:endParaRPr lang="en-US" dirty="0"/>
          </a:p>
        </p:txBody>
      </p:sp>
      <p:pic>
        <p:nvPicPr>
          <p:cNvPr id="7170" name="Picture 2">
            <a:extLst>
              <a:ext uri="{FF2B5EF4-FFF2-40B4-BE49-F238E27FC236}">
                <a16:creationId xmlns:a16="http://schemas.microsoft.com/office/drawing/2014/main" id="{24C63585-AFB8-AF6C-4B7C-7A64C3837677}"/>
              </a:ext>
            </a:extLst>
          </p:cNvPr>
          <p:cNvPicPr>
            <a:picLocks noGrp="1" noChangeAspect="1" noChangeArrowheads="1"/>
          </p:cNvPicPr>
          <p:nvPr>
            <p:ph sz="half" idx="1"/>
          </p:nvPr>
        </p:nvPicPr>
        <p:blipFill>
          <a:blip r:embed="rId7" cstate="print">
            <a:extLst>
              <a:ext uri="{28A0092B-C50C-407E-A947-70E740481C1C}">
                <a14:useLocalDpi xmlns:a14="http://schemas.microsoft.com/office/drawing/2010/main" val="0"/>
              </a:ext>
            </a:extLst>
          </a:blip>
          <a:srcRect/>
          <a:stretch>
            <a:fillRect/>
          </a:stretch>
        </p:blipFill>
        <p:spPr bwMode="auto">
          <a:xfrm>
            <a:off x="334963" y="1485107"/>
            <a:ext cx="5700712" cy="459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40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95441-50AD-327F-096F-9AF4908EE8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7D03CF-80ED-247B-0544-8F8D484C7FDE}"/>
              </a:ext>
            </a:extLst>
          </p:cNvPr>
          <p:cNvSpPr>
            <a:spLocks noGrp="1"/>
          </p:cNvSpPr>
          <p:nvPr>
            <p:ph type="body" sz="quarter" idx="13"/>
          </p:nvPr>
        </p:nvSpPr>
        <p:spPr/>
        <p:txBody>
          <a:bodyPr/>
          <a:lstStyle/>
          <a:p>
            <a:r>
              <a:rPr lang="en-US" dirty="0"/>
              <a:t>Data Catalog</a:t>
            </a:r>
          </a:p>
        </p:txBody>
      </p:sp>
      <p:sp>
        <p:nvSpPr>
          <p:cNvPr id="3" name="Text Placeholder 2">
            <a:extLst>
              <a:ext uri="{FF2B5EF4-FFF2-40B4-BE49-F238E27FC236}">
                <a16:creationId xmlns:a16="http://schemas.microsoft.com/office/drawing/2014/main" id="{053EE508-1450-991D-F4B0-3C76D9DB501B}"/>
              </a:ext>
            </a:extLst>
          </p:cNvPr>
          <p:cNvSpPr>
            <a:spLocks noGrp="1"/>
          </p:cNvSpPr>
          <p:nvPr>
            <p:ph type="body" sz="quarter" idx="14"/>
          </p:nvPr>
        </p:nvSpPr>
        <p:spPr>
          <a:xfrm>
            <a:off x="1415480" y="1493531"/>
            <a:ext cx="9217023" cy="639325"/>
          </a:xfrm>
        </p:spPr>
        <p:txBody>
          <a:bodyPr/>
          <a:lstStyle/>
          <a:p>
            <a:r>
              <a:rPr lang="en-US" dirty="0"/>
              <a:t>Catalog instances</a:t>
            </a:r>
          </a:p>
        </p:txBody>
      </p:sp>
      <p:pic>
        <p:nvPicPr>
          <p:cNvPr id="4" name="Picture 3">
            <a:extLst>
              <a:ext uri="{FF2B5EF4-FFF2-40B4-BE49-F238E27FC236}">
                <a16:creationId xmlns:a16="http://schemas.microsoft.com/office/drawing/2014/main" id="{BA1A5B7F-8572-DA22-0C46-64D4BBB934B3}"/>
              </a:ext>
            </a:extLst>
          </p:cNvPr>
          <p:cNvPicPr>
            <a:picLocks noChangeAspect="1"/>
          </p:cNvPicPr>
          <p:nvPr/>
        </p:nvPicPr>
        <p:blipFill>
          <a:blip r:embed="rId3"/>
          <a:stretch>
            <a:fillRect/>
          </a:stretch>
        </p:blipFill>
        <p:spPr>
          <a:xfrm>
            <a:off x="4467977" y="2345217"/>
            <a:ext cx="3256046" cy="2361718"/>
          </a:xfrm>
          <a:prstGeom prst="rect">
            <a:avLst/>
          </a:prstGeom>
        </p:spPr>
      </p:pic>
      <p:sp>
        <p:nvSpPr>
          <p:cNvPr id="5" name="Text Placeholder 2">
            <a:extLst>
              <a:ext uri="{FF2B5EF4-FFF2-40B4-BE49-F238E27FC236}">
                <a16:creationId xmlns:a16="http://schemas.microsoft.com/office/drawing/2014/main" id="{C511D275-8985-56EE-FAEA-5CB2C7A20044}"/>
              </a:ext>
            </a:extLst>
          </p:cNvPr>
          <p:cNvSpPr txBox="1">
            <a:spLocks/>
          </p:cNvSpPr>
          <p:nvPr/>
        </p:nvSpPr>
        <p:spPr>
          <a:xfrm>
            <a:off x="1415479" y="5044806"/>
            <a:ext cx="9217023" cy="1192506"/>
          </a:xfrm>
          <a:prstGeom prst="rect">
            <a:avLst/>
          </a:prstGeom>
        </p:spPr>
        <p:txBody>
          <a:bodyPr vert="horz" lIns="0" tIns="36000" rIns="0" bIns="36000" rtlCol="0" anchor="t">
            <a:noAutofit/>
          </a:bodyPr>
          <a:lstStyle>
            <a:lvl1pPr marL="0" indent="0" algn="ctr" defTabSz="914400" rtl="0" eaLnBrk="1" latinLnBrk="0" hangingPunct="1">
              <a:lnSpc>
                <a:spcPct val="90000"/>
              </a:lnSpc>
              <a:spcBef>
                <a:spcPts val="1200"/>
              </a:spcBef>
              <a:spcAft>
                <a:spcPts val="200"/>
              </a:spcAft>
              <a:buClr>
                <a:schemeClr val="accent1"/>
              </a:buClr>
              <a:buSzPct val="80000"/>
              <a:buFont typeface="Arial" panose="020B0604020202020204" pitchFamily="34" charset="0"/>
              <a:buNone/>
              <a:defRPr sz="3600" kern="1200">
                <a:solidFill>
                  <a:schemeClr val="tx1">
                    <a:lumMod val="75000"/>
                    <a:lumOff val="25000"/>
                  </a:schemeClr>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4"/>
              </a:rPr>
              <a:t>European Data Catalog</a:t>
            </a:r>
            <a:r>
              <a:rPr lang="en-US" dirty="0"/>
              <a:t>, </a:t>
            </a:r>
            <a:r>
              <a:rPr lang="en-US" dirty="0">
                <a:hlinkClick r:id="rId5"/>
              </a:rPr>
              <a:t>Czech National Open Data Catalog</a:t>
            </a:r>
            <a:r>
              <a:rPr lang="en-US" dirty="0"/>
              <a:t>, </a:t>
            </a:r>
            <a:r>
              <a:rPr lang="en-US" dirty="0">
                <a:hlinkClick r:id="rId6"/>
              </a:rPr>
              <a:t>Charles University Open Data Catalog</a:t>
            </a:r>
            <a:r>
              <a:rPr lang="en-US" dirty="0"/>
              <a:t>, ..</a:t>
            </a:r>
          </a:p>
        </p:txBody>
      </p:sp>
    </p:spTree>
    <p:extLst>
      <p:ext uri="{BB962C8B-B14F-4D97-AF65-F5344CB8AC3E}">
        <p14:creationId xmlns:p14="http://schemas.microsoft.com/office/powerpoint/2010/main" val="332173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178B-855D-EFF9-60D3-0B39D03EF995}"/>
              </a:ext>
            </a:extLst>
          </p:cNvPr>
          <p:cNvSpPr>
            <a:spLocks noGrp="1"/>
          </p:cNvSpPr>
          <p:nvPr>
            <p:ph type="title"/>
          </p:nvPr>
        </p:nvSpPr>
        <p:spPr/>
        <p:txBody>
          <a:bodyPr/>
          <a:lstStyle/>
          <a:p>
            <a:r>
              <a:rPr lang="en-US" dirty="0"/>
              <a:t>schema.org</a:t>
            </a:r>
          </a:p>
        </p:txBody>
      </p:sp>
      <p:sp>
        <p:nvSpPr>
          <p:cNvPr id="4" name="Content Placeholder 3">
            <a:extLst>
              <a:ext uri="{FF2B5EF4-FFF2-40B4-BE49-F238E27FC236}">
                <a16:creationId xmlns:a16="http://schemas.microsoft.com/office/drawing/2014/main" id="{49523AE3-9046-7296-110C-5171012A91A5}"/>
              </a:ext>
            </a:extLst>
          </p:cNvPr>
          <p:cNvSpPr>
            <a:spLocks noGrp="1"/>
          </p:cNvSpPr>
          <p:nvPr>
            <p:ph idx="1"/>
          </p:nvPr>
        </p:nvSpPr>
        <p:spPr>
          <a:xfrm>
            <a:off x="335360" y="1268760"/>
            <a:ext cx="3168352" cy="5040560"/>
          </a:xfrm>
        </p:spPr>
        <p:txBody>
          <a:bodyPr/>
          <a:lstStyle/>
          <a:p>
            <a:pPr marL="0" indent="0">
              <a:buNone/>
            </a:pPr>
            <a:r>
              <a:rPr lang="en-US" dirty="0"/>
              <a:t>Schema.org is </a:t>
            </a:r>
            <a:br>
              <a:rPr lang="en-US" dirty="0"/>
            </a:br>
            <a:r>
              <a:rPr lang="en-US" dirty="0"/>
              <a:t>a collaborative, community activity with a mission to create, maintain, and promote schemas for structured data on the Internet, on web pages, in email messages, and beyond.</a:t>
            </a:r>
          </a:p>
        </p:txBody>
      </p:sp>
      <p:sp>
        <p:nvSpPr>
          <p:cNvPr id="3" name="Slide Number Placeholder 2">
            <a:extLst>
              <a:ext uri="{FF2B5EF4-FFF2-40B4-BE49-F238E27FC236}">
                <a16:creationId xmlns:a16="http://schemas.microsoft.com/office/drawing/2014/main" id="{148DBEF1-9945-EDEE-EA01-FF835C9A5D70}"/>
              </a:ext>
            </a:extLst>
          </p:cNvPr>
          <p:cNvSpPr>
            <a:spLocks noGrp="1"/>
          </p:cNvSpPr>
          <p:nvPr>
            <p:ph type="sldNum" sz="quarter" idx="12"/>
          </p:nvPr>
        </p:nvSpPr>
        <p:spPr/>
        <p:txBody>
          <a:bodyPr/>
          <a:lstStyle/>
          <a:p>
            <a:fld id="{4FAB73BC-B049-4115-A692-8D63A059BFB8}" type="slidenum">
              <a:rPr lang="en-US" smtClean="0"/>
              <a:t>26</a:t>
            </a:fld>
            <a:endParaRPr lang="en-US" dirty="0"/>
          </a:p>
        </p:txBody>
      </p:sp>
      <p:pic>
        <p:nvPicPr>
          <p:cNvPr id="1026" name="Picture 2">
            <a:extLst>
              <a:ext uri="{FF2B5EF4-FFF2-40B4-BE49-F238E27FC236}">
                <a16:creationId xmlns:a16="http://schemas.microsoft.com/office/drawing/2014/main" id="{052F366B-E099-66BB-15C2-D2E0DE5E16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1713" y="1208127"/>
            <a:ext cx="4007808" cy="51012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55C625-DDD6-DCA1-E886-A832E44D17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5545" y="1208127"/>
            <a:ext cx="3992455" cy="510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0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857D-F458-BA5B-0FB2-FA225237C7A6}"/>
              </a:ext>
            </a:extLst>
          </p:cNvPr>
          <p:cNvSpPr>
            <a:spLocks noGrp="1"/>
          </p:cNvSpPr>
          <p:nvPr>
            <p:ph type="title"/>
          </p:nvPr>
        </p:nvSpPr>
        <p:spPr/>
        <p:txBody>
          <a:bodyPr/>
          <a:lstStyle/>
          <a:p>
            <a:r>
              <a:rPr lang="en-US" dirty="0"/>
              <a:t>Big player’s solutions for data cataloging</a:t>
            </a:r>
          </a:p>
        </p:txBody>
      </p:sp>
      <p:sp>
        <p:nvSpPr>
          <p:cNvPr id="3" name="Content Placeholder 2">
            <a:extLst>
              <a:ext uri="{FF2B5EF4-FFF2-40B4-BE49-F238E27FC236}">
                <a16:creationId xmlns:a16="http://schemas.microsoft.com/office/drawing/2014/main" id="{8FE1597B-8461-32C2-9217-B5B8EC05C4B0}"/>
              </a:ext>
            </a:extLst>
          </p:cNvPr>
          <p:cNvSpPr>
            <a:spLocks noGrp="1"/>
          </p:cNvSpPr>
          <p:nvPr>
            <p:ph sz="half" idx="1"/>
          </p:nvPr>
        </p:nvSpPr>
        <p:spPr/>
        <p:txBody>
          <a:bodyPr/>
          <a:lstStyle/>
          <a:p>
            <a:r>
              <a:rPr lang="en-US" dirty="0">
                <a:hlinkClick r:id="rId3"/>
              </a:rPr>
              <a:t>Atlan</a:t>
            </a:r>
            <a:endParaRPr lang="en-US" dirty="0"/>
          </a:p>
          <a:p>
            <a:r>
              <a:rPr lang="en-US" dirty="0" err="1">
                <a:hlinkClick r:id="rId4"/>
              </a:rPr>
              <a:t>Ataccama</a:t>
            </a:r>
            <a:endParaRPr lang="en-US" dirty="0"/>
          </a:p>
          <a:p>
            <a:r>
              <a:rPr lang="en-US" dirty="0" err="1">
                <a:hlinkClick r:id="rId5"/>
              </a:rPr>
              <a:t>data.world</a:t>
            </a:r>
            <a:endParaRPr lang="en-US" dirty="0"/>
          </a:p>
          <a:p>
            <a:r>
              <a:rPr lang="en-US" dirty="0">
                <a:hlinkClick r:id="rId6"/>
              </a:rPr>
              <a:t>Talend</a:t>
            </a:r>
            <a:endParaRPr lang="en-US" dirty="0"/>
          </a:p>
          <a:p>
            <a:r>
              <a:rPr lang="en-US" dirty="0"/>
              <a:t>Google’s </a:t>
            </a:r>
            <a:r>
              <a:rPr lang="en-US" dirty="0">
                <a:hlinkClick r:id="rId7"/>
              </a:rPr>
              <a:t>Cloud Data Catalog</a:t>
            </a:r>
            <a:endParaRPr lang="en-US" dirty="0"/>
          </a:p>
          <a:p>
            <a:r>
              <a:rPr lang="en-US" dirty="0"/>
              <a:t>Airbnb’s </a:t>
            </a:r>
            <a:r>
              <a:rPr lang="en-US" dirty="0" err="1">
                <a:hlinkClick r:id="rId8"/>
              </a:rPr>
              <a:t>Dataportal</a:t>
            </a:r>
            <a:endParaRPr lang="en-US" dirty="0"/>
          </a:p>
          <a:p>
            <a:r>
              <a:rPr lang="en-US" dirty="0"/>
              <a:t>Netflix’s </a:t>
            </a:r>
            <a:r>
              <a:rPr lang="en-US" dirty="0" err="1">
                <a:hlinkClick r:id="rId9"/>
              </a:rPr>
              <a:t>Metacat</a:t>
            </a:r>
            <a:endParaRPr lang="en-US" dirty="0"/>
          </a:p>
          <a:p>
            <a:r>
              <a:rPr lang="en-US" dirty="0"/>
              <a:t>Uber’s </a:t>
            </a:r>
            <a:r>
              <a:rPr lang="en-US" dirty="0">
                <a:hlinkClick r:id="rId10"/>
              </a:rPr>
              <a:t>Databook</a:t>
            </a:r>
            <a:endParaRPr lang="en-US" dirty="0"/>
          </a:p>
        </p:txBody>
      </p:sp>
      <p:sp>
        <p:nvSpPr>
          <p:cNvPr id="5" name="Content Placeholder 4">
            <a:extLst>
              <a:ext uri="{FF2B5EF4-FFF2-40B4-BE49-F238E27FC236}">
                <a16:creationId xmlns:a16="http://schemas.microsoft.com/office/drawing/2014/main" id="{4C559C67-BFE6-1D49-F972-49061597BD70}"/>
              </a:ext>
            </a:extLst>
          </p:cNvPr>
          <p:cNvSpPr>
            <a:spLocks noGrp="1"/>
          </p:cNvSpPr>
          <p:nvPr>
            <p:ph sz="half" idx="2"/>
          </p:nvPr>
        </p:nvSpPr>
        <p:spPr/>
        <p:txBody>
          <a:bodyPr/>
          <a:lstStyle/>
          <a:p>
            <a:r>
              <a:rPr lang="en-US" dirty="0"/>
              <a:t>LinkedIn’s </a:t>
            </a:r>
            <a:r>
              <a:rPr lang="en-US" dirty="0">
                <a:hlinkClick r:id="rId11"/>
              </a:rPr>
              <a:t>Datahub</a:t>
            </a:r>
            <a:endParaRPr lang="en-US" dirty="0"/>
          </a:p>
          <a:p>
            <a:r>
              <a:rPr lang="en-US" dirty="0"/>
              <a:t>Lyft’s </a:t>
            </a:r>
            <a:r>
              <a:rPr lang="en-US" dirty="0">
                <a:hlinkClick r:id="rId12"/>
              </a:rPr>
              <a:t>Amundsen</a:t>
            </a:r>
            <a:endParaRPr lang="en-US" dirty="0"/>
          </a:p>
          <a:p>
            <a:r>
              <a:rPr lang="en-US" dirty="0"/>
              <a:t>WeWork’s </a:t>
            </a:r>
            <a:r>
              <a:rPr lang="en-US" dirty="0">
                <a:hlinkClick r:id="rId13"/>
              </a:rPr>
              <a:t>Marquez</a:t>
            </a:r>
            <a:endParaRPr lang="en-US" dirty="0"/>
          </a:p>
          <a:p>
            <a:r>
              <a:rPr lang="en-US" dirty="0"/>
              <a:t>Spotify’s </a:t>
            </a:r>
            <a:r>
              <a:rPr lang="en-US" dirty="0" err="1">
                <a:hlinkClick r:id="rId14"/>
              </a:rPr>
              <a:t>Lexikon</a:t>
            </a:r>
            <a:endParaRPr lang="en-US" dirty="0"/>
          </a:p>
          <a:p>
            <a:r>
              <a:rPr lang="en-US" dirty="0"/>
              <a:t>...</a:t>
            </a:r>
          </a:p>
          <a:p>
            <a:endParaRPr lang="en-US" dirty="0"/>
          </a:p>
        </p:txBody>
      </p:sp>
      <p:sp>
        <p:nvSpPr>
          <p:cNvPr id="4" name="Slide Number Placeholder 3">
            <a:extLst>
              <a:ext uri="{FF2B5EF4-FFF2-40B4-BE49-F238E27FC236}">
                <a16:creationId xmlns:a16="http://schemas.microsoft.com/office/drawing/2014/main" id="{8816D7EB-957A-E772-8742-AF381F901878}"/>
              </a:ext>
            </a:extLst>
          </p:cNvPr>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3117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51E0E8CC-C0DB-613C-5906-ED49CE3DE9B7}"/>
              </a:ext>
            </a:extLst>
          </p:cNvPr>
          <p:cNvSpPr/>
          <p:nvPr/>
        </p:nvSpPr>
        <p:spPr>
          <a:xfrm>
            <a:off x="2682240" y="1377696"/>
            <a:ext cx="5096256" cy="1013213"/>
          </a:xfrm>
          <a:custGeom>
            <a:avLst/>
            <a:gdLst>
              <a:gd name="csX0" fmla="*/ 0 w 5096256"/>
              <a:gd name="csY0" fmla="*/ 792480 h 1013213"/>
              <a:gd name="csX1" fmla="*/ 182880 w 5096256"/>
              <a:gd name="csY1" fmla="*/ 694944 h 1013213"/>
              <a:gd name="csX2" fmla="*/ 377952 w 5096256"/>
              <a:gd name="csY2" fmla="*/ 536448 h 1013213"/>
              <a:gd name="csX3" fmla="*/ 463296 w 5096256"/>
              <a:gd name="csY3" fmla="*/ 499872 h 1013213"/>
              <a:gd name="csX4" fmla="*/ 621792 w 5096256"/>
              <a:gd name="csY4" fmla="*/ 390144 h 1013213"/>
              <a:gd name="csX5" fmla="*/ 707136 w 5096256"/>
              <a:gd name="csY5" fmla="*/ 353568 h 1013213"/>
              <a:gd name="csX6" fmla="*/ 792480 w 5096256"/>
              <a:gd name="csY6" fmla="*/ 304800 h 1013213"/>
              <a:gd name="csX7" fmla="*/ 890016 w 5096256"/>
              <a:gd name="csY7" fmla="*/ 280416 h 1013213"/>
              <a:gd name="csX8" fmla="*/ 1316736 w 5096256"/>
              <a:gd name="csY8" fmla="*/ 97536 h 1013213"/>
              <a:gd name="csX9" fmla="*/ 1633728 w 5096256"/>
              <a:gd name="csY9" fmla="*/ 24384 h 1013213"/>
              <a:gd name="csX10" fmla="*/ 2170176 w 5096256"/>
              <a:gd name="csY10" fmla="*/ 0 h 1013213"/>
              <a:gd name="csX11" fmla="*/ 3121152 w 5096256"/>
              <a:gd name="csY11" fmla="*/ 85344 h 1013213"/>
              <a:gd name="csX12" fmla="*/ 3486912 w 5096256"/>
              <a:gd name="csY12" fmla="*/ 182880 h 1013213"/>
              <a:gd name="csX13" fmla="*/ 3584448 w 5096256"/>
              <a:gd name="csY13" fmla="*/ 207264 h 1013213"/>
              <a:gd name="csX14" fmla="*/ 3840480 w 5096256"/>
              <a:gd name="csY14" fmla="*/ 316992 h 1013213"/>
              <a:gd name="csX15" fmla="*/ 3986784 w 5096256"/>
              <a:gd name="csY15" fmla="*/ 353568 h 1013213"/>
              <a:gd name="csX16" fmla="*/ 4120896 w 5096256"/>
              <a:gd name="csY16" fmla="*/ 426720 h 1013213"/>
              <a:gd name="csX17" fmla="*/ 4401312 w 5096256"/>
              <a:gd name="csY17" fmla="*/ 560832 h 1013213"/>
              <a:gd name="csX18" fmla="*/ 4462272 w 5096256"/>
              <a:gd name="csY18" fmla="*/ 609600 h 1013213"/>
              <a:gd name="csX19" fmla="*/ 4693920 w 5096256"/>
              <a:gd name="csY19" fmla="*/ 731520 h 1013213"/>
              <a:gd name="csX20" fmla="*/ 4803648 w 5096256"/>
              <a:gd name="csY20" fmla="*/ 816864 h 1013213"/>
              <a:gd name="csX21" fmla="*/ 4925568 w 5096256"/>
              <a:gd name="csY21" fmla="*/ 890016 h 1013213"/>
              <a:gd name="csX22" fmla="*/ 5010912 w 5096256"/>
              <a:gd name="csY22" fmla="*/ 938784 h 1013213"/>
              <a:gd name="csX23" fmla="*/ 5084064 w 5096256"/>
              <a:gd name="csY23" fmla="*/ 1011936 h 1013213"/>
              <a:gd name="csX24" fmla="*/ 5096256 w 5096256"/>
              <a:gd name="csY24" fmla="*/ 1011936 h 10132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5096256" h="1013213">
                <a:moveTo>
                  <a:pt x="0" y="792480"/>
                </a:moveTo>
                <a:cubicBezTo>
                  <a:pt x="79280" y="760768"/>
                  <a:pt x="97814" y="757108"/>
                  <a:pt x="182880" y="694944"/>
                </a:cubicBezTo>
                <a:cubicBezTo>
                  <a:pt x="250524" y="645512"/>
                  <a:pt x="300945" y="569451"/>
                  <a:pt x="377952" y="536448"/>
                </a:cubicBezTo>
                <a:cubicBezTo>
                  <a:pt x="406400" y="524256"/>
                  <a:pt x="436756" y="515796"/>
                  <a:pt x="463296" y="499872"/>
                </a:cubicBezTo>
                <a:cubicBezTo>
                  <a:pt x="590220" y="423718"/>
                  <a:pt x="519902" y="441089"/>
                  <a:pt x="621792" y="390144"/>
                </a:cubicBezTo>
                <a:cubicBezTo>
                  <a:pt x="649475" y="376303"/>
                  <a:pt x="679453" y="367409"/>
                  <a:pt x="707136" y="353568"/>
                </a:cubicBezTo>
                <a:cubicBezTo>
                  <a:pt x="736442" y="338915"/>
                  <a:pt x="762058" y="316969"/>
                  <a:pt x="792480" y="304800"/>
                </a:cubicBezTo>
                <a:cubicBezTo>
                  <a:pt x="823596" y="292354"/>
                  <a:pt x="858968" y="293029"/>
                  <a:pt x="890016" y="280416"/>
                </a:cubicBezTo>
                <a:cubicBezTo>
                  <a:pt x="990642" y="239537"/>
                  <a:pt x="1186077" y="132849"/>
                  <a:pt x="1316736" y="97536"/>
                </a:cubicBezTo>
                <a:cubicBezTo>
                  <a:pt x="1421421" y="69243"/>
                  <a:pt x="1525399" y="29308"/>
                  <a:pt x="1633728" y="24384"/>
                </a:cubicBezTo>
                <a:lnTo>
                  <a:pt x="2170176" y="0"/>
                </a:lnTo>
                <a:cubicBezTo>
                  <a:pt x="2412697" y="17323"/>
                  <a:pt x="2836558" y="32919"/>
                  <a:pt x="3121152" y="85344"/>
                </a:cubicBezTo>
                <a:cubicBezTo>
                  <a:pt x="3225054" y="104484"/>
                  <a:pt x="3382947" y="154526"/>
                  <a:pt x="3486912" y="182880"/>
                </a:cubicBezTo>
                <a:cubicBezTo>
                  <a:pt x="3519244" y="191698"/>
                  <a:pt x="3552655" y="196666"/>
                  <a:pt x="3584448" y="207264"/>
                </a:cubicBezTo>
                <a:cubicBezTo>
                  <a:pt x="4123207" y="386850"/>
                  <a:pt x="3250027" y="111617"/>
                  <a:pt x="3840480" y="316992"/>
                </a:cubicBezTo>
                <a:cubicBezTo>
                  <a:pt x="3887959" y="333506"/>
                  <a:pt x="3938016" y="341376"/>
                  <a:pt x="3986784" y="353568"/>
                </a:cubicBezTo>
                <a:cubicBezTo>
                  <a:pt x="4031488" y="377952"/>
                  <a:pt x="4075350" y="403947"/>
                  <a:pt x="4120896" y="426720"/>
                </a:cubicBezTo>
                <a:cubicBezTo>
                  <a:pt x="4227984" y="480264"/>
                  <a:pt x="4296208" y="499006"/>
                  <a:pt x="4401312" y="560832"/>
                </a:cubicBezTo>
                <a:cubicBezTo>
                  <a:pt x="4423742" y="574026"/>
                  <a:pt x="4439752" y="596562"/>
                  <a:pt x="4462272" y="609600"/>
                </a:cubicBezTo>
                <a:cubicBezTo>
                  <a:pt x="4504256" y="633907"/>
                  <a:pt x="4634255" y="688902"/>
                  <a:pt x="4693920" y="731520"/>
                </a:cubicBezTo>
                <a:cubicBezTo>
                  <a:pt x="4731626" y="758453"/>
                  <a:pt x="4763915" y="793024"/>
                  <a:pt x="4803648" y="816864"/>
                </a:cubicBezTo>
                <a:lnTo>
                  <a:pt x="4925568" y="890016"/>
                </a:lnTo>
                <a:cubicBezTo>
                  <a:pt x="4953809" y="906629"/>
                  <a:pt x="4984700" y="919125"/>
                  <a:pt x="5010912" y="938784"/>
                </a:cubicBezTo>
                <a:cubicBezTo>
                  <a:pt x="5170293" y="1058320"/>
                  <a:pt x="4977097" y="904969"/>
                  <a:pt x="5084064" y="1011936"/>
                </a:cubicBezTo>
                <a:cubicBezTo>
                  <a:pt x="5086938" y="1014810"/>
                  <a:pt x="5092192" y="1011936"/>
                  <a:pt x="5096256" y="1011936"/>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68808213-B2D4-A2DD-7998-A88FD16A9FE0}"/>
              </a:ext>
            </a:extLst>
          </p:cNvPr>
          <p:cNvSpPr>
            <a:spLocks noGrp="1"/>
          </p:cNvSpPr>
          <p:nvPr>
            <p:ph type="title"/>
          </p:nvPr>
        </p:nvSpPr>
        <p:spPr/>
        <p:txBody>
          <a:bodyPr/>
          <a:lstStyle/>
          <a:p>
            <a:r>
              <a:rPr lang="en-US" dirty="0"/>
              <a:t>The dependency hell ?</a:t>
            </a:r>
          </a:p>
        </p:txBody>
      </p:sp>
      <p:sp>
        <p:nvSpPr>
          <p:cNvPr id="3" name="Slide Number Placeholder 2">
            <a:extLst>
              <a:ext uri="{FF2B5EF4-FFF2-40B4-BE49-F238E27FC236}">
                <a16:creationId xmlns:a16="http://schemas.microsoft.com/office/drawing/2014/main" id="{2EE6869D-F24D-10B7-3632-4BA8EBC18EFC}"/>
              </a:ext>
            </a:extLst>
          </p:cNvPr>
          <p:cNvSpPr>
            <a:spLocks noGrp="1"/>
          </p:cNvSpPr>
          <p:nvPr>
            <p:ph type="sldNum" sz="quarter" idx="12"/>
          </p:nvPr>
        </p:nvSpPr>
        <p:spPr/>
        <p:txBody>
          <a:bodyPr/>
          <a:lstStyle/>
          <a:p>
            <a:fld id="{4FAB73BC-B049-4115-A692-8D63A059BFB8}" type="slidenum">
              <a:rPr lang="en-US" smtClean="0"/>
              <a:t>3</a:t>
            </a:fld>
            <a:endParaRPr lang="en-US" dirty="0"/>
          </a:p>
        </p:txBody>
      </p:sp>
      <p:pic>
        <p:nvPicPr>
          <p:cNvPr id="4" name="Picture 2">
            <a:extLst>
              <a:ext uri="{FF2B5EF4-FFF2-40B4-BE49-F238E27FC236}">
                <a16:creationId xmlns:a16="http://schemas.microsoft.com/office/drawing/2014/main" id="{D5EDFA77-16D4-FE83-C568-980DF924E9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070" y="1773122"/>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8E58309-CC58-EA03-FFF4-DB7A467528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832" y="1916832"/>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C9949BB-C98D-E567-26D4-B80D223553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688" y="3429000"/>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808D996-1B3C-9C42-793F-6FBF39C07C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901" y="4488144"/>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B9117ACF-2E2B-5CAB-8A69-F6323B4AC1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2282386"/>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68A3430-2EF8-C991-0B36-0C17F8947C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9935" y="3429000"/>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9A911B9-8787-4358-7527-B86553E6FC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9575" y="5342870"/>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4C88F4ED-5DC6-3A3C-1810-4A44CECC41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3951" y="4869160"/>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65C17D9-EC6E-AB98-8AEE-6314C4EB2A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8598" y="3429000"/>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A22D27AD-A06F-0149-1A88-BCC34C5700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6959" y="1576482"/>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2DC70F93-7988-2C78-20B5-CE27645FFE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713" y="3325552"/>
            <a:ext cx="615743" cy="7661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366D106-D631-6625-0BBE-240C57B102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713" y="1576482"/>
            <a:ext cx="1074098" cy="10889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E6A4DA9E-1553-0177-E094-2F8D96D544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01" y="4819014"/>
            <a:ext cx="1074098" cy="10889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7BF56BBF-72D9-E0CC-30E1-68C62CCD44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416480" y="4845496"/>
            <a:ext cx="1181518" cy="10889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030257F3-1C26-9314-A195-FEA41DFA95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273582" y="1372347"/>
            <a:ext cx="1181518" cy="108897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Shape 22">
            <a:extLst>
              <a:ext uri="{FF2B5EF4-FFF2-40B4-BE49-F238E27FC236}">
                <a16:creationId xmlns:a16="http://schemas.microsoft.com/office/drawing/2014/main" id="{76F5BA06-D9BC-B7BF-85B4-9C381A37413F}"/>
              </a:ext>
            </a:extLst>
          </p:cNvPr>
          <p:cNvSpPr/>
          <p:nvPr/>
        </p:nvSpPr>
        <p:spPr>
          <a:xfrm>
            <a:off x="2828544" y="4754880"/>
            <a:ext cx="2501218" cy="621792"/>
          </a:xfrm>
          <a:custGeom>
            <a:avLst/>
            <a:gdLst>
              <a:gd name="csX0" fmla="*/ 0 w 2501218"/>
              <a:gd name="csY0" fmla="*/ 0 h 621792"/>
              <a:gd name="csX1" fmla="*/ 121920 w 2501218"/>
              <a:gd name="csY1" fmla="*/ 48768 h 621792"/>
              <a:gd name="csX2" fmla="*/ 219456 w 2501218"/>
              <a:gd name="csY2" fmla="*/ 97536 h 621792"/>
              <a:gd name="csX3" fmla="*/ 694944 w 2501218"/>
              <a:gd name="csY3" fmla="*/ 182880 h 621792"/>
              <a:gd name="csX4" fmla="*/ 1194816 w 2501218"/>
              <a:gd name="csY4" fmla="*/ 243840 h 621792"/>
              <a:gd name="csX5" fmla="*/ 1316736 w 2501218"/>
              <a:gd name="csY5" fmla="*/ 268224 h 621792"/>
              <a:gd name="csX6" fmla="*/ 1987296 w 2501218"/>
              <a:gd name="csY6" fmla="*/ 292608 h 621792"/>
              <a:gd name="csX7" fmla="*/ 2157984 w 2501218"/>
              <a:gd name="csY7" fmla="*/ 316992 h 621792"/>
              <a:gd name="csX8" fmla="*/ 2279904 w 2501218"/>
              <a:gd name="csY8" fmla="*/ 377952 h 621792"/>
              <a:gd name="csX9" fmla="*/ 2365248 w 2501218"/>
              <a:gd name="csY9" fmla="*/ 414528 h 621792"/>
              <a:gd name="csX10" fmla="*/ 2414016 w 2501218"/>
              <a:gd name="csY10" fmla="*/ 438912 h 621792"/>
              <a:gd name="csX11" fmla="*/ 2426208 w 2501218"/>
              <a:gd name="csY11" fmla="*/ 475488 h 621792"/>
              <a:gd name="csX12" fmla="*/ 2438400 w 2501218"/>
              <a:gd name="csY12" fmla="*/ 524256 h 621792"/>
              <a:gd name="csX13" fmla="*/ 2499360 w 2501218"/>
              <a:gd name="csY13" fmla="*/ 597408 h 621792"/>
              <a:gd name="csX14" fmla="*/ 2499360 w 2501218"/>
              <a:gd name="csY14" fmla="*/ 621792 h 6217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501218" h="621792">
                <a:moveTo>
                  <a:pt x="0" y="0"/>
                </a:moveTo>
                <a:cubicBezTo>
                  <a:pt x="161257" y="96754"/>
                  <a:pt x="-34446" y="-11373"/>
                  <a:pt x="121920" y="48768"/>
                </a:cubicBezTo>
                <a:cubicBezTo>
                  <a:pt x="155847" y="61817"/>
                  <a:pt x="185106" y="85646"/>
                  <a:pt x="219456" y="97536"/>
                </a:cubicBezTo>
                <a:cubicBezTo>
                  <a:pt x="449026" y="177003"/>
                  <a:pt x="445186" y="156310"/>
                  <a:pt x="694944" y="182880"/>
                </a:cubicBezTo>
                <a:cubicBezTo>
                  <a:pt x="761551" y="189966"/>
                  <a:pt x="1086599" y="226525"/>
                  <a:pt x="1194816" y="243840"/>
                </a:cubicBezTo>
                <a:cubicBezTo>
                  <a:pt x="1235740" y="250388"/>
                  <a:pt x="1275564" y="263473"/>
                  <a:pt x="1316736" y="268224"/>
                </a:cubicBezTo>
                <a:cubicBezTo>
                  <a:pt x="1461846" y="284967"/>
                  <a:pt x="1953347" y="291738"/>
                  <a:pt x="1987296" y="292608"/>
                </a:cubicBezTo>
                <a:cubicBezTo>
                  <a:pt x="2026378" y="296950"/>
                  <a:pt x="2112315" y="303291"/>
                  <a:pt x="2157984" y="316992"/>
                </a:cubicBezTo>
                <a:cubicBezTo>
                  <a:pt x="2221288" y="335983"/>
                  <a:pt x="2221463" y="345485"/>
                  <a:pt x="2279904" y="377952"/>
                </a:cubicBezTo>
                <a:cubicBezTo>
                  <a:pt x="2370884" y="428497"/>
                  <a:pt x="2289709" y="382154"/>
                  <a:pt x="2365248" y="414528"/>
                </a:cubicBezTo>
                <a:cubicBezTo>
                  <a:pt x="2381953" y="421687"/>
                  <a:pt x="2397760" y="430784"/>
                  <a:pt x="2414016" y="438912"/>
                </a:cubicBezTo>
                <a:cubicBezTo>
                  <a:pt x="2418080" y="451104"/>
                  <a:pt x="2422677" y="463131"/>
                  <a:pt x="2426208" y="475488"/>
                </a:cubicBezTo>
                <a:cubicBezTo>
                  <a:pt x="2430811" y="491600"/>
                  <a:pt x="2431799" y="508855"/>
                  <a:pt x="2438400" y="524256"/>
                </a:cubicBezTo>
                <a:cubicBezTo>
                  <a:pt x="2469802" y="597527"/>
                  <a:pt x="2455419" y="524173"/>
                  <a:pt x="2499360" y="597408"/>
                </a:cubicBezTo>
                <a:cubicBezTo>
                  <a:pt x="2503542" y="604378"/>
                  <a:pt x="2499360" y="613664"/>
                  <a:pt x="2499360" y="621792"/>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5" name="Freeform: Shape 24">
            <a:extLst>
              <a:ext uri="{FF2B5EF4-FFF2-40B4-BE49-F238E27FC236}">
                <a16:creationId xmlns:a16="http://schemas.microsoft.com/office/drawing/2014/main" id="{054FC8ED-6C81-6BA3-0821-CA4510EFA79D}"/>
              </a:ext>
            </a:extLst>
          </p:cNvPr>
          <p:cNvSpPr/>
          <p:nvPr/>
        </p:nvSpPr>
        <p:spPr>
          <a:xfrm>
            <a:off x="1182624" y="2267712"/>
            <a:ext cx="3474720" cy="1438656"/>
          </a:xfrm>
          <a:custGeom>
            <a:avLst/>
            <a:gdLst>
              <a:gd name="csX0" fmla="*/ 0 w 3474720"/>
              <a:gd name="csY0" fmla="*/ 1438656 h 1438656"/>
              <a:gd name="csX1" fmla="*/ 97536 w 3474720"/>
              <a:gd name="csY1" fmla="*/ 1389888 h 1438656"/>
              <a:gd name="csX2" fmla="*/ 134112 w 3474720"/>
              <a:gd name="csY2" fmla="*/ 1377696 h 1438656"/>
              <a:gd name="csX3" fmla="*/ 207264 w 3474720"/>
              <a:gd name="csY3" fmla="*/ 1328928 h 1438656"/>
              <a:gd name="csX4" fmla="*/ 304800 w 3474720"/>
              <a:gd name="csY4" fmla="*/ 1292352 h 1438656"/>
              <a:gd name="csX5" fmla="*/ 475488 w 3474720"/>
              <a:gd name="csY5" fmla="*/ 1182624 h 1438656"/>
              <a:gd name="csX6" fmla="*/ 682752 w 3474720"/>
              <a:gd name="csY6" fmla="*/ 1072896 h 1438656"/>
              <a:gd name="csX7" fmla="*/ 1024128 w 3474720"/>
              <a:gd name="csY7" fmla="*/ 877824 h 1438656"/>
              <a:gd name="csX8" fmla="*/ 1377696 w 3474720"/>
              <a:gd name="csY8" fmla="*/ 768096 h 1438656"/>
              <a:gd name="csX9" fmla="*/ 1694688 w 3474720"/>
              <a:gd name="csY9" fmla="*/ 633984 h 1438656"/>
              <a:gd name="csX10" fmla="*/ 1987296 w 3474720"/>
              <a:gd name="csY10" fmla="*/ 536448 h 1438656"/>
              <a:gd name="csX11" fmla="*/ 2145792 w 3474720"/>
              <a:gd name="csY11" fmla="*/ 499872 h 1438656"/>
              <a:gd name="csX12" fmla="*/ 2292096 w 3474720"/>
              <a:gd name="csY12" fmla="*/ 475488 h 1438656"/>
              <a:gd name="csX13" fmla="*/ 2487168 w 3474720"/>
              <a:gd name="csY13" fmla="*/ 414528 h 1438656"/>
              <a:gd name="csX14" fmla="*/ 2621280 w 3474720"/>
              <a:gd name="csY14" fmla="*/ 377952 h 1438656"/>
              <a:gd name="csX15" fmla="*/ 2791968 w 3474720"/>
              <a:gd name="csY15" fmla="*/ 268224 h 1438656"/>
              <a:gd name="csX16" fmla="*/ 2877312 w 3474720"/>
              <a:gd name="csY16" fmla="*/ 243840 h 1438656"/>
              <a:gd name="csX17" fmla="*/ 3048000 w 3474720"/>
              <a:gd name="csY17" fmla="*/ 158496 h 1438656"/>
              <a:gd name="csX18" fmla="*/ 3157728 w 3474720"/>
              <a:gd name="csY18" fmla="*/ 121920 h 1438656"/>
              <a:gd name="csX19" fmla="*/ 3304032 w 3474720"/>
              <a:gd name="csY19" fmla="*/ 60960 h 1438656"/>
              <a:gd name="csX20" fmla="*/ 3377184 w 3474720"/>
              <a:gd name="csY20" fmla="*/ 36576 h 1438656"/>
              <a:gd name="csX21" fmla="*/ 3474720 w 3474720"/>
              <a:gd name="csY21" fmla="*/ 0 h 14386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3474720" h="1438656">
                <a:moveTo>
                  <a:pt x="0" y="1438656"/>
                </a:moveTo>
                <a:cubicBezTo>
                  <a:pt x="210943" y="1354279"/>
                  <a:pt x="-48559" y="1462936"/>
                  <a:pt x="97536" y="1389888"/>
                </a:cubicBezTo>
                <a:cubicBezTo>
                  <a:pt x="109031" y="1384141"/>
                  <a:pt x="122878" y="1383937"/>
                  <a:pt x="134112" y="1377696"/>
                </a:cubicBezTo>
                <a:cubicBezTo>
                  <a:pt x="159730" y="1363464"/>
                  <a:pt x="181052" y="1342034"/>
                  <a:pt x="207264" y="1328928"/>
                </a:cubicBezTo>
                <a:cubicBezTo>
                  <a:pt x="238321" y="1313399"/>
                  <a:pt x="274317" y="1308979"/>
                  <a:pt x="304800" y="1292352"/>
                </a:cubicBezTo>
                <a:cubicBezTo>
                  <a:pt x="364179" y="1259963"/>
                  <a:pt x="414990" y="1212873"/>
                  <a:pt x="475488" y="1182624"/>
                </a:cubicBezTo>
                <a:cubicBezTo>
                  <a:pt x="561276" y="1139730"/>
                  <a:pt x="597850" y="1123208"/>
                  <a:pt x="682752" y="1072896"/>
                </a:cubicBezTo>
                <a:cubicBezTo>
                  <a:pt x="816423" y="993683"/>
                  <a:pt x="891543" y="935470"/>
                  <a:pt x="1024128" y="877824"/>
                </a:cubicBezTo>
                <a:cubicBezTo>
                  <a:pt x="1282915" y="765308"/>
                  <a:pt x="1083030" y="863150"/>
                  <a:pt x="1377696" y="768096"/>
                </a:cubicBezTo>
                <a:cubicBezTo>
                  <a:pt x="1685150" y="668917"/>
                  <a:pt x="1441734" y="727938"/>
                  <a:pt x="1694688" y="633984"/>
                </a:cubicBezTo>
                <a:cubicBezTo>
                  <a:pt x="1791067" y="598186"/>
                  <a:pt x="1887117" y="559566"/>
                  <a:pt x="1987296" y="536448"/>
                </a:cubicBezTo>
                <a:cubicBezTo>
                  <a:pt x="2040128" y="524256"/>
                  <a:pt x="2092624" y="510506"/>
                  <a:pt x="2145792" y="499872"/>
                </a:cubicBezTo>
                <a:cubicBezTo>
                  <a:pt x="2194273" y="490176"/>
                  <a:pt x="2244131" y="487479"/>
                  <a:pt x="2292096" y="475488"/>
                </a:cubicBezTo>
                <a:cubicBezTo>
                  <a:pt x="2358187" y="458965"/>
                  <a:pt x="2421850" y="433882"/>
                  <a:pt x="2487168" y="414528"/>
                </a:cubicBezTo>
                <a:cubicBezTo>
                  <a:pt x="2531596" y="401364"/>
                  <a:pt x="2576576" y="390144"/>
                  <a:pt x="2621280" y="377952"/>
                </a:cubicBezTo>
                <a:cubicBezTo>
                  <a:pt x="2671562" y="342036"/>
                  <a:pt x="2734119" y="293016"/>
                  <a:pt x="2791968" y="268224"/>
                </a:cubicBezTo>
                <a:cubicBezTo>
                  <a:pt x="2819162" y="256569"/>
                  <a:pt x="2848864" y="251968"/>
                  <a:pt x="2877312" y="243840"/>
                </a:cubicBezTo>
                <a:cubicBezTo>
                  <a:pt x="2952124" y="198953"/>
                  <a:pt x="2951192" y="196144"/>
                  <a:pt x="3048000" y="158496"/>
                </a:cubicBezTo>
                <a:cubicBezTo>
                  <a:pt x="3083933" y="144522"/>
                  <a:pt x="3121699" y="135645"/>
                  <a:pt x="3157728" y="121920"/>
                </a:cubicBezTo>
                <a:cubicBezTo>
                  <a:pt x="3207099" y="103112"/>
                  <a:pt x="3253911" y="77667"/>
                  <a:pt x="3304032" y="60960"/>
                </a:cubicBezTo>
                <a:cubicBezTo>
                  <a:pt x="3328416" y="52832"/>
                  <a:pt x="3353319" y="46122"/>
                  <a:pt x="3377184" y="36576"/>
                </a:cubicBezTo>
                <a:cubicBezTo>
                  <a:pt x="3483443" y="-5928"/>
                  <a:pt x="3369134" y="26397"/>
                  <a:pt x="3474720"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6" name="Freeform: Shape 25">
            <a:extLst>
              <a:ext uri="{FF2B5EF4-FFF2-40B4-BE49-F238E27FC236}">
                <a16:creationId xmlns:a16="http://schemas.microsoft.com/office/drawing/2014/main" id="{916C10EE-54F0-80A6-15C3-A8C003CA611F}"/>
              </a:ext>
            </a:extLst>
          </p:cNvPr>
          <p:cNvSpPr/>
          <p:nvPr/>
        </p:nvSpPr>
        <p:spPr>
          <a:xfrm>
            <a:off x="1158240" y="3962400"/>
            <a:ext cx="7437161" cy="987552"/>
          </a:xfrm>
          <a:custGeom>
            <a:avLst/>
            <a:gdLst>
              <a:gd name="csX0" fmla="*/ 0 w 7437161"/>
              <a:gd name="csY0" fmla="*/ 0 h 987552"/>
              <a:gd name="csX1" fmla="*/ 316992 w 7437161"/>
              <a:gd name="csY1" fmla="*/ 60960 h 987552"/>
              <a:gd name="csX2" fmla="*/ 475488 w 7437161"/>
              <a:gd name="csY2" fmla="*/ 97536 h 987552"/>
              <a:gd name="csX3" fmla="*/ 633984 w 7437161"/>
              <a:gd name="csY3" fmla="*/ 158496 h 987552"/>
              <a:gd name="csX4" fmla="*/ 743712 w 7437161"/>
              <a:gd name="csY4" fmla="*/ 182880 h 987552"/>
              <a:gd name="csX5" fmla="*/ 841248 w 7437161"/>
              <a:gd name="csY5" fmla="*/ 219456 h 987552"/>
              <a:gd name="csX6" fmla="*/ 938784 w 7437161"/>
              <a:gd name="csY6" fmla="*/ 243840 h 987552"/>
              <a:gd name="csX7" fmla="*/ 1048512 w 7437161"/>
              <a:gd name="csY7" fmla="*/ 268224 h 987552"/>
              <a:gd name="csX8" fmla="*/ 1133856 w 7437161"/>
              <a:gd name="csY8" fmla="*/ 304800 h 987552"/>
              <a:gd name="csX9" fmla="*/ 1207008 w 7437161"/>
              <a:gd name="csY9" fmla="*/ 341376 h 987552"/>
              <a:gd name="csX10" fmla="*/ 1316736 w 7437161"/>
              <a:gd name="csY10" fmla="*/ 365760 h 987552"/>
              <a:gd name="csX11" fmla="*/ 1414272 w 7437161"/>
              <a:gd name="csY11" fmla="*/ 402336 h 987552"/>
              <a:gd name="csX12" fmla="*/ 1755648 w 7437161"/>
              <a:gd name="csY12" fmla="*/ 475488 h 987552"/>
              <a:gd name="csX13" fmla="*/ 1853184 w 7437161"/>
              <a:gd name="csY13" fmla="*/ 499872 h 987552"/>
              <a:gd name="csX14" fmla="*/ 2462784 w 7437161"/>
              <a:gd name="csY14" fmla="*/ 524256 h 987552"/>
              <a:gd name="csX15" fmla="*/ 5181600 w 7437161"/>
              <a:gd name="csY15" fmla="*/ 536448 h 987552"/>
              <a:gd name="csX16" fmla="*/ 5681472 w 7437161"/>
              <a:gd name="csY16" fmla="*/ 560832 h 987552"/>
              <a:gd name="csX17" fmla="*/ 6083808 w 7437161"/>
              <a:gd name="csY17" fmla="*/ 585216 h 987552"/>
              <a:gd name="csX18" fmla="*/ 6547104 w 7437161"/>
              <a:gd name="csY18" fmla="*/ 670560 h 987552"/>
              <a:gd name="csX19" fmla="*/ 6681216 w 7437161"/>
              <a:gd name="csY19" fmla="*/ 694944 h 987552"/>
              <a:gd name="csX20" fmla="*/ 6766560 w 7437161"/>
              <a:gd name="csY20" fmla="*/ 719328 h 987552"/>
              <a:gd name="csX21" fmla="*/ 6925056 w 7437161"/>
              <a:gd name="csY21" fmla="*/ 755904 h 987552"/>
              <a:gd name="csX22" fmla="*/ 7083552 w 7437161"/>
              <a:gd name="csY22" fmla="*/ 841248 h 987552"/>
              <a:gd name="csX23" fmla="*/ 7144512 w 7437161"/>
              <a:gd name="csY23" fmla="*/ 853440 h 987552"/>
              <a:gd name="csX24" fmla="*/ 7266432 w 7437161"/>
              <a:gd name="csY24" fmla="*/ 902208 h 987552"/>
              <a:gd name="csX25" fmla="*/ 7315200 w 7437161"/>
              <a:gd name="csY25" fmla="*/ 938784 h 987552"/>
              <a:gd name="csX26" fmla="*/ 7376160 w 7437161"/>
              <a:gd name="csY26" fmla="*/ 950976 h 987552"/>
              <a:gd name="csX27" fmla="*/ 7437120 w 7437161"/>
              <a:gd name="csY27" fmla="*/ 987552 h 9875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7437161" h="987552">
                <a:moveTo>
                  <a:pt x="0" y="0"/>
                </a:moveTo>
                <a:cubicBezTo>
                  <a:pt x="278826" y="37177"/>
                  <a:pt x="85864" y="3178"/>
                  <a:pt x="316992" y="60960"/>
                </a:cubicBezTo>
                <a:cubicBezTo>
                  <a:pt x="369594" y="74110"/>
                  <a:pt x="423665" y="81591"/>
                  <a:pt x="475488" y="97536"/>
                </a:cubicBezTo>
                <a:cubicBezTo>
                  <a:pt x="529590" y="114183"/>
                  <a:pt x="580044" y="141333"/>
                  <a:pt x="633984" y="158496"/>
                </a:cubicBezTo>
                <a:cubicBezTo>
                  <a:pt x="669688" y="169857"/>
                  <a:pt x="707766" y="172308"/>
                  <a:pt x="743712" y="182880"/>
                </a:cubicBezTo>
                <a:cubicBezTo>
                  <a:pt x="777024" y="192678"/>
                  <a:pt x="808106" y="209099"/>
                  <a:pt x="841248" y="219456"/>
                </a:cubicBezTo>
                <a:cubicBezTo>
                  <a:pt x="873235" y="229452"/>
                  <a:pt x="906162" y="236164"/>
                  <a:pt x="938784" y="243840"/>
                </a:cubicBezTo>
                <a:cubicBezTo>
                  <a:pt x="975256" y="252422"/>
                  <a:pt x="1012749" y="257048"/>
                  <a:pt x="1048512" y="268224"/>
                </a:cubicBezTo>
                <a:cubicBezTo>
                  <a:pt x="1078054" y="277456"/>
                  <a:pt x="1105754" y="291830"/>
                  <a:pt x="1133856" y="304800"/>
                </a:cubicBezTo>
                <a:cubicBezTo>
                  <a:pt x="1158609" y="316224"/>
                  <a:pt x="1181145" y="332755"/>
                  <a:pt x="1207008" y="341376"/>
                </a:cubicBezTo>
                <a:cubicBezTo>
                  <a:pt x="1242553" y="353224"/>
                  <a:pt x="1280790" y="355188"/>
                  <a:pt x="1316736" y="365760"/>
                </a:cubicBezTo>
                <a:cubicBezTo>
                  <a:pt x="1350048" y="375558"/>
                  <a:pt x="1380980" y="392472"/>
                  <a:pt x="1414272" y="402336"/>
                </a:cubicBezTo>
                <a:cubicBezTo>
                  <a:pt x="1633688" y="467348"/>
                  <a:pt x="1588605" y="456928"/>
                  <a:pt x="1755648" y="475488"/>
                </a:cubicBezTo>
                <a:cubicBezTo>
                  <a:pt x="1788160" y="483616"/>
                  <a:pt x="1819953" y="495538"/>
                  <a:pt x="1853184" y="499872"/>
                </a:cubicBezTo>
                <a:cubicBezTo>
                  <a:pt x="1973649" y="515585"/>
                  <a:pt x="2451061" y="524165"/>
                  <a:pt x="2462784" y="524256"/>
                </a:cubicBezTo>
                <a:lnTo>
                  <a:pt x="5181600" y="536448"/>
                </a:lnTo>
                <a:lnTo>
                  <a:pt x="5681472" y="560832"/>
                </a:lnTo>
                <a:lnTo>
                  <a:pt x="6083808" y="585216"/>
                </a:lnTo>
                <a:cubicBezTo>
                  <a:pt x="6396234" y="626873"/>
                  <a:pt x="6152574" y="589333"/>
                  <a:pt x="6547104" y="670560"/>
                </a:cubicBezTo>
                <a:cubicBezTo>
                  <a:pt x="6591607" y="679722"/>
                  <a:pt x="6636861" y="685087"/>
                  <a:pt x="6681216" y="694944"/>
                </a:cubicBezTo>
                <a:cubicBezTo>
                  <a:pt x="6710098" y="701362"/>
                  <a:pt x="6737857" y="712152"/>
                  <a:pt x="6766560" y="719328"/>
                </a:cubicBezTo>
                <a:cubicBezTo>
                  <a:pt x="6831423" y="735544"/>
                  <a:pt x="6854249" y="730616"/>
                  <a:pt x="6925056" y="755904"/>
                </a:cubicBezTo>
                <a:cubicBezTo>
                  <a:pt x="7017449" y="788901"/>
                  <a:pt x="6986635" y="800866"/>
                  <a:pt x="7083552" y="841248"/>
                </a:cubicBezTo>
                <a:cubicBezTo>
                  <a:pt x="7102680" y="849218"/>
                  <a:pt x="7124283" y="848945"/>
                  <a:pt x="7144512" y="853440"/>
                </a:cubicBezTo>
                <a:cubicBezTo>
                  <a:pt x="7199857" y="865739"/>
                  <a:pt x="7210622" y="868722"/>
                  <a:pt x="7266432" y="902208"/>
                </a:cubicBezTo>
                <a:cubicBezTo>
                  <a:pt x="7283856" y="912663"/>
                  <a:pt x="7296631" y="930531"/>
                  <a:pt x="7315200" y="938784"/>
                </a:cubicBezTo>
                <a:cubicBezTo>
                  <a:pt x="7334136" y="947200"/>
                  <a:pt x="7356312" y="945021"/>
                  <a:pt x="7376160" y="950976"/>
                </a:cubicBezTo>
                <a:cubicBezTo>
                  <a:pt x="7440893" y="970396"/>
                  <a:pt x="7437120" y="954677"/>
                  <a:pt x="7437120" y="987552"/>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7" name="Freeform: Shape 26">
            <a:extLst>
              <a:ext uri="{FF2B5EF4-FFF2-40B4-BE49-F238E27FC236}">
                <a16:creationId xmlns:a16="http://schemas.microsoft.com/office/drawing/2014/main" id="{D7FD76F9-EAA3-94AC-4421-C0991C2482B8}"/>
              </a:ext>
            </a:extLst>
          </p:cNvPr>
          <p:cNvSpPr/>
          <p:nvPr/>
        </p:nvSpPr>
        <p:spPr>
          <a:xfrm>
            <a:off x="6766546" y="3413760"/>
            <a:ext cx="3511310" cy="414528"/>
          </a:xfrm>
          <a:custGeom>
            <a:avLst/>
            <a:gdLst>
              <a:gd name="csX0" fmla="*/ 3511310 w 3511310"/>
              <a:gd name="csY0" fmla="*/ 243840 h 414528"/>
              <a:gd name="csX1" fmla="*/ 3182126 w 3511310"/>
              <a:gd name="csY1" fmla="*/ 170688 h 414528"/>
              <a:gd name="csX2" fmla="*/ 2609102 w 3511310"/>
              <a:gd name="csY2" fmla="*/ 121920 h 414528"/>
              <a:gd name="csX3" fmla="*/ 2036078 w 3511310"/>
              <a:gd name="csY3" fmla="*/ 60960 h 414528"/>
              <a:gd name="csX4" fmla="*/ 1548398 w 3511310"/>
              <a:gd name="csY4" fmla="*/ 12192 h 414528"/>
              <a:gd name="csX5" fmla="*/ 1316750 w 3511310"/>
              <a:gd name="csY5" fmla="*/ 0 h 414528"/>
              <a:gd name="csX6" fmla="*/ 804686 w 3511310"/>
              <a:gd name="csY6" fmla="*/ 12192 h 414528"/>
              <a:gd name="csX7" fmla="*/ 731534 w 3511310"/>
              <a:gd name="csY7" fmla="*/ 24384 h 414528"/>
              <a:gd name="csX8" fmla="*/ 633998 w 3511310"/>
              <a:gd name="csY8" fmla="*/ 36576 h 414528"/>
              <a:gd name="csX9" fmla="*/ 451118 w 3511310"/>
              <a:gd name="csY9" fmla="*/ 97536 h 414528"/>
              <a:gd name="csX10" fmla="*/ 268238 w 3511310"/>
              <a:gd name="csY10" fmla="*/ 195072 h 414528"/>
              <a:gd name="csX11" fmla="*/ 195086 w 3511310"/>
              <a:gd name="csY11" fmla="*/ 219456 h 414528"/>
              <a:gd name="csX12" fmla="*/ 170702 w 3511310"/>
              <a:gd name="csY12" fmla="*/ 268224 h 414528"/>
              <a:gd name="csX13" fmla="*/ 121934 w 3511310"/>
              <a:gd name="csY13" fmla="*/ 292608 h 414528"/>
              <a:gd name="csX14" fmla="*/ 73166 w 3511310"/>
              <a:gd name="csY14" fmla="*/ 329184 h 414528"/>
              <a:gd name="csX15" fmla="*/ 14 w 3511310"/>
              <a:gd name="csY15" fmla="*/ 414528 h 4145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511310" h="414528">
                <a:moveTo>
                  <a:pt x="3511310" y="243840"/>
                </a:moveTo>
                <a:cubicBezTo>
                  <a:pt x="3401582" y="219456"/>
                  <a:pt x="3292753" y="190601"/>
                  <a:pt x="3182126" y="170688"/>
                </a:cubicBezTo>
                <a:cubicBezTo>
                  <a:pt x="2940067" y="127117"/>
                  <a:pt x="2855921" y="132204"/>
                  <a:pt x="2609102" y="121920"/>
                </a:cubicBezTo>
                <a:cubicBezTo>
                  <a:pt x="2134875" y="57253"/>
                  <a:pt x="2549443" y="108715"/>
                  <a:pt x="2036078" y="60960"/>
                </a:cubicBezTo>
                <a:cubicBezTo>
                  <a:pt x="1696325" y="29355"/>
                  <a:pt x="1927818" y="39954"/>
                  <a:pt x="1548398" y="12192"/>
                </a:cubicBezTo>
                <a:cubicBezTo>
                  <a:pt x="1471281" y="6549"/>
                  <a:pt x="1393966" y="4064"/>
                  <a:pt x="1316750" y="0"/>
                </a:cubicBezTo>
                <a:lnTo>
                  <a:pt x="804686" y="12192"/>
                </a:lnTo>
                <a:cubicBezTo>
                  <a:pt x="779987" y="13221"/>
                  <a:pt x="756006" y="20888"/>
                  <a:pt x="731534" y="24384"/>
                </a:cubicBezTo>
                <a:cubicBezTo>
                  <a:pt x="699098" y="29018"/>
                  <a:pt x="666510" y="32512"/>
                  <a:pt x="633998" y="36576"/>
                </a:cubicBezTo>
                <a:cubicBezTo>
                  <a:pt x="426033" y="155413"/>
                  <a:pt x="675339" y="27467"/>
                  <a:pt x="451118" y="97536"/>
                </a:cubicBezTo>
                <a:cubicBezTo>
                  <a:pt x="388225" y="117190"/>
                  <a:pt x="327500" y="167720"/>
                  <a:pt x="268238" y="195072"/>
                </a:cubicBezTo>
                <a:cubicBezTo>
                  <a:pt x="244901" y="205843"/>
                  <a:pt x="219470" y="211328"/>
                  <a:pt x="195086" y="219456"/>
                </a:cubicBezTo>
                <a:cubicBezTo>
                  <a:pt x="186958" y="235712"/>
                  <a:pt x="183553" y="255373"/>
                  <a:pt x="170702" y="268224"/>
                </a:cubicBezTo>
                <a:cubicBezTo>
                  <a:pt x="157851" y="281075"/>
                  <a:pt x="137346" y="282975"/>
                  <a:pt x="121934" y="292608"/>
                </a:cubicBezTo>
                <a:cubicBezTo>
                  <a:pt x="104703" y="303378"/>
                  <a:pt x="88270" y="315591"/>
                  <a:pt x="73166" y="329184"/>
                </a:cubicBezTo>
                <a:cubicBezTo>
                  <a:pt x="-2860" y="397607"/>
                  <a:pt x="14" y="368748"/>
                  <a:pt x="14" y="414528"/>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8" name="Freeform: Shape 27">
            <a:extLst>
              <a:ext uri="{FF2B5EF4-FFF2-40B4-BE49-F238E27FC236}">
                <a16:creationId xmlns:a16="http://schemas.microsoft.com/office/drawing/2014/main" id="{774BBC5B-0170-193E-ABDA-155D0AC38B7C}"/>
              </a:ext>
            </a:extLst>
          </p:cNvPr>
          <p:cNvSpPr/>
          <p:nvPr/>
        </p:nvSpPr>
        <p:spPr>
          <a:xfrm>
            <a:off x="105692" y="1658112"/>
            <a:ext cx="10922738" cy="4250608"/>
          </a:xfrm>
          <a:custGeom>
            <a:avLst/>
            <a:gdLst>
              <a:gd name="csX0" fmla="*/ 2491204 w 10922738"/>
              <a:gd name="csY0" fmla="*/ 560832 h 4250608"/>
              <a:gd name="csX1" fmla="*/ 2832580 w 10922738"/>
              <a:gd name="csY1" fmla="*/ 524256 h 4250608"/>
              <a:gd name="csX2" fmla="*/ 3112996 w 10922738"/>
              <a:gd name="csY2" fmla="*/ 512064 h 4250608"/>
              <a:gd name="csX3" fmla="*/ 3881092 w 10922738"/>
              <a:gd name="csY3" fmla="*/ 560832 h 4250608"/>
              <a:gd name="csX4" fmla="*/ 4320004 w 10922738"/>
              <a:gd name="csY4" fmla="*/ 731520 h 4250608"/>
              <a:gd name="csX5" fmla="*/ 4576036 w 10922738"/>
              <a:gd name="csY5" fmla="*/ 853440 h 4250608"/>
              <a:gd name="csX6" fmla="*/ 4490692 w 10922738"/>
              <a:gd name="csY6" fmla="*/ 1292352 h 4250608"/>
              <a:gd name="csX7" fmla="*/ 4137124 w 10922738"/>
              <a:gd name="csY7" fmla="*/ 1694688 h 4250608"/>
              <a:gd name="csX8" fmla="*/ 3881092 w 10922738"/>
              <a:gd name="csY8" fmla="*/ 1877568 h 4250608"/>
              <a:gd name="csX9" fmla="*/ 3856708 w 10922738"/>
              <a:gd name="csY9" fmla="*/ 1914144 h 4250608"/>
              <a:gd name="csX10" fmla="*/ 3795748 w 10922738"/>
              <a:gd name="csY10" fmla="*/ 1987296 h 4250608"/>
              <a:gd name="csX11" fmla="*/ 3917668 w 10922738"/>
              <a:gd name="csY11" fmla="*/ 1877568 h 4250608"/>
              <a:gd name="csX12" fmla="*/ 4198084 w 10922738"/>
              <a:gd name="csY12" fmla="*/ 1584960 h 4250608"/>
              <a:gd name="csX13" fmla="*/ 4307812 w 10922738"/>
              <a:gd name="csY13" fmla="*/ 1450848 h 4250608"/>
              <a:gd name="csX14" fmla="*/ 4393156 w 10922738"/>
              <a:gd name="csY14" fmla="*/ 1328928 h 4250608"/>
              <a:gd name="csX15" fmla="*/ 4490692 w 10922738"/>
              <a:gd name="csY15" fmla="*/ 1219200 h 4250608"/>
              <a:gd name="csX16" fmla="*/ 4551652 w 10922738"/>
              <a:gd name="csY16" fmla="*/ 1085088 h 4250608"/>
              <a:gd name="csX17" fmla="*/ 4649188 w 10922738"/>
              <a:gd name="csY17" fmla="*/ 963168 h 4250608"/>
              <a:gd name="csX18" fmla="*/ 4710148 w 10922738"/>
              <a:gd name="csY18" fmla="*/ 816864 h 4250608"/>
              <a:gd name="csX19" fmla="*/ 4356580 w 10922738"/>
              <a:gd name="csY19" fmla="*/ 841248 h 4250608"/>
              <a:gd name="csX20" fmla="*/ 3320260 w 10922738"/>
              <a:gd name="csY20" fmla="*/ 938784 h 4250608"/>
              <a:gd name="csX21" fmla="*/ 1332964 w 10922738"/>
              <a:gd name="csY21" fmla="*/ 1584960 h 4250608"/>
              <a:gd name="csX22" fmla="*/ 967204 w 10922738"/>
              <a:gd name="csY22" fmla="*/ 1804416 h 4250608"/>
              <a:gd name="csX23" fmla="*/ 1479268 w 10922738"/>
              <a:gd name="csY23" fmla="*/ 1865376 h 4250608"/>
              <a:gd name="csX24" fmla="*/ 2991076 w 10922738"/>
              <a:gd name="csY24" fmla="*/ 1914144 h 4250608"/>
              <a:gd name="csX25" fmla="*/ 3247108 w 10922738"/>
              <a:gd name="csY25" fmla="*/ 2023872 h 4250608"/>
              <a:gd name="csX26" fmla="*/ 3295876 w 10922738"/>
              <a:gd name="csY26" fmla="*/ 2036064 h 4250608"/>
              <a:gd name="csX27" fmla="*/ 3332452 w 10922738"/>
              <a:gd name="csY27" fmla="*/ 2048256 h 4250608"/>
              <a:gd name="csX28" fmla="*/ 3271492 w 10922738"/>
              <a:gd name="csY28" fmla="*/ 2511552 h 4250608"/>
              <a:gd name="csX29" fmla="*/ 2881348 w 10922738"/>
              <a:gd name="csY29" fmla="*/ 2974848 h 4250608"/>
              <a:gd name="csX30" fmla="*/ 2783812 w 10922738"/>
              <a:gd name="csY30" fmla="*/ 3048000 h 4250608"/>
              <a:gd name="csX31" fmla="*/ 3137380 w 10922738"/>
              <a:gd name="csY31" fmla="*/ 3304032 h 4250608"/>
              <a:gd name="csX32" fmla="*/ 4990564 w 10922738"/>
              <a:gd name="csY32" fmla="*/ 3986784 h 4250608"/>
              <a:gd name="csX33" fmla="*/ 5258788 w 10922738"/>
              <a:gd name="csY33" fmla="*/ 4096512 h 4250608"/>
              <a:gd name="csX34" fmla="*/ 5295364 w 10922738"/>
              <a:gd name="csY34" fmla="*/ 4108704 h 4250608"/>
              <a:gd name="csX35" fmla="*/ 5563588 w 10922738"/>
              <a:gd name="csY35" fmla="*/ 3267456 h 4250608"/>
              <a:gd name="csX36" fmla="*/ 5746468 w 10922738"/>
              <a:gd name="csY36" fmla="*/ 2926080 h 4250608"/>
              <a:gd name="csX37" fmla="*/ 5978116 w 10922738"/>
              <a:gd name="csY37" fmla="*/ 2474976 h 4250608"/>
              <a:gd name="csX38" fmla="*/ 6160996 w 10922738"/>
              <a:gd name="csY38" fmla="*/ 2267712 h 4250608"/>
              <a:gd name="csX39" fmla="*/ 6843748 w 10922738"/>
              <a:gd name="csY39" fmla="*/ 2755392 h 4250608"/>
              <a:gd name="csX40" fmla="*/ 7684996 w 10922738"/>
              <a:gd name="csY40" fmla="*/ 3194304 h 4250608"/>
              <a:gd name="csX41" fmla="*/ 8294596 w 10922738"/>
              <a:gd name="csY41" fmla="*/ 3547872 h 4250608"/>
              <a:gd name="csX42" fmla="*/ 8611588 w 10922738"/>
              <a:gd name="csY42" fmla="*/ 3755136 h 4250608"/>
              <a:gd name="csX43" fmla="*/ 8684740 w 10922738"/>
              <a:gd name="csY43" fmla="*/ 3840480 h 4250608"/>
              <a:gd name="csX44" fmla="*/ 8221444 w 10922738"/>
              <a:gd name="csY44" fmla="*/ 3535680 h 4250608"/>
              <a:gd name="csX45" fmla="*/ 6843748 w 10922738"/>
              <a:gd name="csY45" fmla="*/ 2767584 h 4250608"/>
              <a:gd name="csX46" fmla="*/ 6685252 w 10922738"/>
              <a:gd name="csY46" fmla="*/ 2560320 h 4250608"/>
              <a:gd name="csX47" fmla="*/ 6612100 w 10922738"/>
              <a:gd name="csY47" fmla="*/ 2401824 h 4250608"/>
              <a:gd name="csX48" fmla="*/ 6563332 w 10922738"/>
              <a:gd name="csY48" fmla="*/ 2304288 h 4250608"/>
              <a:gd name="csX49" fmla="*/ 5953732 w 10922738"/>
              <a:gd name="csY49" fmla="*/ 3072384 h 4250608"/>
              <a:gd name="csX50" fmla="*/ 5417284 w 10922738"/>
              <a:gd name="csY50" fmla="*/ 3718560 h 4250608"/>
              <a:gd name="csX51" fmla="*/ 5210020 w 10922738"/>
              <a:gd name="csY51" fmla="*/ 4108704 h 4250608"/>
              <a:gd name="csX52" fmla="*/ 5197828 w 10922738"/>
              <a:gd name="csY52" fmla="*/ 4242816 h 4250608"/>
              <a:gd name="csX53" fmla="*/ 5295364 w 10922738"/>
              <a:gd name="csY53" fmla="*/ 4206240 h 4250608"/>
              <a:gd name="csX54" fmla="*/ 5478244 w 10922738"/>
              <a:gd name="csY54" fmla="*/ 4096512 h 4250608"/>
              <a:gd name="csX55" fmla="*/ 6148804 w 10922738"/>
              <a:gd name="csY55" fmla="*/ 3998976 h 4250608"/>
              <a:gd name="csX56" fmla="*/ 8733508 w 10922738"/>
              <a:gd name="csY56" fmla="*/ 3547872 h 4250608"/>
              <a:gd name="csX57" fmla="*/ 8587204 w 10922738"/>
              <a:gd name="csY57" fmla="*/ 2974848 h 4250608"/>
              <a:gd name="csX58" fmla="*/ 8160484 w 10922738"/>
              <a:gd name="csY58" fmla="*/ 2231136 h 4250608"/>
              <a:gd name="csX59" fmla="*/ 7928836 w 10922738"/>
              <a:gd name="csY59" fmla="*/ 1755648 h 4250608"/>
              <a:gd name="csX60" fmla="*/ 7867876 w 10922738"/>
              <a:gd name="csY60" fmla="*/ 1524000 h 4250608"/>
              <a:gd name="csX61" fmla="*/ 7855684 w 10922738"/>
              <a:gd name="csY61" fmla="*/ 1487424 h 4250608"/>
              <a:gd name="csX62" fmla="*/ 7880068 w 10922738"/>
              <a:gd name="csY62" fmla="*/ 1365504 h 4250608"/>
              <a:gd name="csX63" fmla="*/ 7160740 w 10922738"/>
              <a:gd name="csY63" fmla="*/ 1109472 h 4250608"/>
              <a:gd name="csX64" fmla="*/ 5490436 w 10922738"/>
              <a:gd name="csY64" fmla="*/ 682752 h 4250608"/>
              <a:gd name="csX65" fmla="*/ 4953988 w 10922738"/>
              <a:gd name="csY65" fmla="*/ 707136 h 4250608"/>
              <a:gd name="csX66" fmla="*/ 5124676 w 10922738"/>
              <a:gd name="csY66" fmla="*/ 585216 h 4250608"/>
              <a:gd name="csX67" fmla="*/ 5795236 w 10922738"/>
              <a:gd name="csY67" fmla="*/ 329184 h 4250608"/>
              <a:gd name="csX68" fmla="*/ 7624036 w 10922738"/>
              <a:gd name="csY68" fmla="*/ 24384 h 4250608"/>
              <a:gd name="csX69" fmla="*/ 8172676 w 10922738"/>
              <a:gd name="csY69" fmla="*/ 0 h 4250608"/>
              <a:gd name="csX70" fmla="*/ 8428708 w 10922738"/>
              <a:gd name="csY70" fmla="*/ 48768 h 4250608"/>
              <a:gd name="csX71" fmla="*/ 8794468 w 10922738"/>
              <a:gd name="csY71" fmla="*/ 280416 h 4250608"/>
              <a:gd name="csX72" fmla="*/ 8904196 w 10922738"/>
              <a:gd name="csY72" fmla="*/ 329184 h 4250608"/>
              <a:gd name="csX73" fmla="*/ 8245828 w 10922738"/>
              <a:gd name="csY73" fmla="*/ 390144 h 4250608"/>
              <a:gd name="csX74" fmla="*/ 5648932 w 10922738"/>
              <a:gd name="csY74" fmla="*/ 621792 h 4250608"/>
              <a:gd name="csX75" fmla="*/ 4502884 w 10922738"/>
              <a:gd name="csY75" fmla="*/ 755904 h 4250608"/>
              <a:gd name="csX76" fmla="*/ 5758660 w 10922738"/>
              <a:gd name="csY76" fmla="*/ 670560 h 4250608"/>
              <a:gd name="csX77" fmla="*/ 7087588 w 10922738"/>
              <a:gd name="csY77" fmla="*/ 402336 h 4250608"/>
              <a:gd name="csX78" fmla="*/ 8282404 w 10922738"/>
              <a:gd name="csY78" fmla="*/ 134112 h 4250608"/>
              <a:gd name="csX79" fmla="*/ 8977348 w 10922738"/>
              <a:gd name="csY79" fmla="*/ 85344 h 4250608"/>
              <a:gd name="csX80" fmla="*/ 9160228 w 10922738"/>
              <a:gd name="csY80" fmla="*/ 158496 h 4250608"/>
              <a:gd name="csX81" fmla="*/ 9318724 w 10922738"/>
              <a:gd name="csY81" fmla="*/ 365760 h 4250608"/>
              <a:gd name="csX82" fmla="*/ 10172164 w 10922738"/>
              <a:gd name="csY82" fmla="*/ 1731264 h 4250608"/>
              <a:gd name="csX83" fmla="*/ 10732996 w 10922738"/>
              <a:gd name="csY83" fmla="*/ 2462784 h 4250608"/>
              <a:gd name="csX84" fmla="*/ 10903684 w 10922738"/>
              <a:gd name="csY84" fmla="*/ 2633472 h 4250608"/>
              <a:gd name="csX85" fmla="*/ 10111204 w 10922738"/>
              <a:gd name="csY85" fmla="*/ 2535936 h 4250608"/>
              <a:gd name="csX86" fmla="*/ 8831044 w 10922738"/>
              <a:gd name="csY86" fmla="*/ 2560320 h 4250608"/>
              <a:gd name="csX87" fmla="*/ 7099780 w 10922738"/>
              <a:gd name="csY87" fmla="*/ 2511552 h 4250608"/>
              <a:gd name="csX88" fmla="*/ 6831556 w 10922738"/>
              <a:gd name="csY88" fmla="*/ 2414016 h 4250608"/>
              <a:gd name="csX89" fmla="*/ 6734020 w 10922738"/>
              <a:gd name="csY89" fmla="*/ 2389632 h 4250608"/>
              <a:gd name="csX90" fmla="*/ 6380452 w 10922738"/>
              <a:gd name="csY90" fmla="*/ 2206752 h 4250608"/>
              <a:gd name="csX91" fmla="*/ 6648676 w 10922738"/>
              <a:gd name="csY91" fmla="*/ 1962912 h 4250608"/>
              <a:gd name="csX92" fmla="*/ 7343620 w 10922738"/>
              <a:gd name="csY92" fmla="*/ 1499616 h 4250608"/>
              <a:gd name="csX93" fmla="*/ 7745956 w 10922738"/>
              <a:gd name="csY93" fmla="*/ 1194816 h 4250608"/>
              <a:gd name="csX94" fmla="*/ 7794724 w 10922738"/>
              <a:gd name="csY94" fmla="*/ 1109472 h 4250608"/>
              <a:gd name="csX95" fmla="*/ 4490692 w 10922738"/>
              <a:gd name="csY95" fmla="*/ 1243584 h 4250608"/>
              <a:gd name="csX96" fmla="*/ 3673828 w 10922738"/>
              <a:gd name="csY96" fmla="*/ 1767840 h 4250608"/>
              <a:gd name="csX97" fmla="*/ 3125188 w 10922738"/>
              <a:gd name="csY97" fmla="*/ 2401824 h 4250608"/>
              <a:gd name="csX98" fmla="*/ 3222724 w 10922738"/>
              <a:gd name="csY98" fmla="*/ 2414016 h 4250608"/>
              <a:gd name="csX99" fmla="*/ 3539716 w 10922738"/>
              <a:gd name="csY99" fmla="*/ 2316480 h 4250608"/>
              <a:gd name="csX100" fmla="*/ 4539460 w 10922738"/>
              <a:gd name="csY100" fmla="*/ 743712 h 4250608"/>
              <a:gd name="csX101" fmla="*/ 4685764 w 10922738"/>
              <a:gd name="csY101" fmla="*/ 499872 h 4250608"/>
              <a:gd name="csX102" fmla="*/ 4722340 w 10922738"/>
              <a:gd name="csY102" fmla="*/ 560832 h 4250608"/>
              <a:gd name="csX103" fmla="*/ 4905220 w 10922738"/>
              <a:gd name="csY103" fmla="*/ 914400 h 4250608"/>
              <a:gd name="csX104" fmla="*/ 6197572 w 10922738"/>
              <a:gd name="csY104" fmla="*/ 1901952 h 4250608"/>
              <a:gd name="csX105" fmla="*/ 6331684 w 10922738"/>
              <a:gd name="csY105" fmla="*/ 2097024 h 4250608"/>
              <a:gd name="csX106" fmla="*/ 6429220 w 10922738"/>
              <a:gd name="csY106" fmla="*/ 2206752 h 4250608"/>
              <a:gd name="csX107" fmla="*/ 6100036 w 10922738"/>
              <a:gd name="csY107" fmla="*/ 2182368 h 4250608"/>
              <a:gd name="csX108" fmla="*/ 4576036 w 10922738"/>
              <a:gd name="csY108" fmla="*/ 2438400 h 4250608"/>
              <a:gd name="csX109" fmla="*/ 3149572 w 10922738"/>
              <a:gd name="csY109" fmla="*/ 2938272 h 4250608"/>
              <a:gd name="csX110" fmla="*/ 2283940 w 10922738"/>
              <a:gd name="csY110" fmla="*/ 3084576 h 4250608"/>
              <a:gd name="csX111" fmla="*/ 2515588 w 10922738"/>
              <a:gd name="csY111" fmla="*/ 3121152 h 4250608"/>
              <a:gd name="csX112" fmla="*/ 5819620 w 10922738"/>
              <a:gd name="csY112" fmla="*/ 2206752 h 4250608"/>
              <a:gd name="csX113" fmla="*/ 6087844 w 10922738"/>
              <a:gd name="csY113" fmla="*/ 2109216 h 4250608"/>
              <a:gd name="csX114" fmla="*/ 5856196 w 10922738"/>
              <a:gd name="csY114" fmla="*/ 2231136 h 4250608"/>
              <a:gd name="csX115" fmla="*/ 3917668 w 10922738"/>
              <a:gd name="csY115" fmla="*/ 1499616 h 4250608"/>
              <a:gd name="csX116" fmla="*/ 1637764 w 10922738"/>
              <a:gd name="csY116" fmla="*/ 499872 h 4250608"/>
              <a:gd name="csX117" fmla="*/ 1576804 w 10922738"/>
              <a:gd name="csY117" fmla="*/ 402336 h 4250608"/>
              <a:gd name="csX118" fmla="*/ 1735300 w 10922738"/>
              <a:gd name="csY118" fmla="*/ 512064 h 4250608"/>
              <a:gd name="csX119" fmla="*/ 1954756 w 10922738"/>
              <a:gd name="csY119" fmla="*/ 573024 h 4250608"/>
              <a:gd name="csX120" fmla="*/ 2430244 w 10922738"/>
              <a:gd name="csY120" fmla="*/ 670560 h 4250608"/>
              <a:gd name="csX121" fmla="*/ 2369284 w 10922738"/>
              <a:gd name="csY121" fmla="*/ 646176 h 4250608"/>
              <a:gd name="csX122" fmla="*/ 162532 w 10922738"/>
              <a:gd name="csY122" fmla="*/ 2097024 h 4250608"/>
              <a:gd name="csX123" fmla="*/ 28420 w 10922738"/>
              <a:gd name="csY123" fmla="*/ 2389632 h 4250608"/>
              <a:gd name="csX124" fmla="*/ 1515844 w 10922738"/>
              <a:gd name="csY124" fmla="*/ 1414272 h 4250608"/>
              <a:gd name="csX125" fmla="*/ 1357348 w 10922738"/>
              <a:gd name="csY125" fmla="*/ 1633728 h 4250608"/>
              <a:gd name="csX126" fmla="*/ 796516 w 10922738"/>
              <a:gd name="csY126" fmla="*/ 2036064 h 4250608"/>
              <a:gd name="csX127" fmla="*/ 1247620 w 10922738"/>
              <a:gd name="csY127" fmla="*/ 2218944 h 4250608"/>
              <a:gd name="csX128" fmla="*/ 6014692 w 10922738"/>
              <a:gd name="csY128" fmla="*/ 3608832 h 4250608"/>
              <a:gd name="csX129" fmla="*/ 5746468 w 10922738"/>
              <a:gd name="csY129" fmla="*/ 3755136 h 4250608"/>
              <a:gd name="csX130" fmla="*/ 5088100 w 10922738"/>
              <a:gd name="csY130" fmla="*/ 3718560 h 4250608"/>
              <a:gd name="csX131" fmla="*/ 5234404 w 10922738"/>
              <a:gd name="csY131" fmla="*/ 3877056 h 4250608"/>
              <a:gd name="csX132" fmla="*/ 5612356 w 10922738"/>
              <a:gd name="csY132" fmla="*/ 3950208 h 4250608"/>
              <a:gd name="csX133" fmla="*/ 6490180 w 10922738"/>
              <a:gd name="csY133" fmla="*/ 4023360 h 4250608"/>
              <a:gd name="csX134" fmla="*/ 7453348 w 10922738"/>
              <a:gd name="csY134" fmla="*/ 3962400 h 4250608"/>
              <a:gd name="csX135" fmla="*/ 8184868 w 10922738"/>
              <a:gd name="csY135" fmla="*/ 3596640 h 4250608"/>
              <a:gd name="csX136" fmla="*/ 8318980 w 10922738"/>
              <a:gd name="csY136" fmla="*/ 3608832 h 4250608"/>
              <a:gd name="csX137" fmla="*/ 8501860 w 10922738"/>
              <a:gd name="csY137" fmla="*/ 3681984 h 4250608"/>
              <a:gd name="csX138" fmla="*/ 8794468 w 10922738"/>
              <a:gd name="csY138" fmla="*/ 3633216 h 4250608"/>
              <a:gd name="csX139" fmla="*/ 10294084 w 10922738"/>
              <a:gd name="csY139" fmla="*/ 2731008 h 4250608"/>
              <a:gd name="csX140" fmla="*/ 10306276 w 10922738"/>
              <a:gd name="csY140" fmla="*/ 2609088 h 4250608"/>
              <a:gd name="csX141" fmla="*/ 10294084 w 10922738"/>
              <a:gd name="csY141" fmla="*/ 2377440 h 4250608"/>
              <a:gd name="csX142" fmla="*/ 9611332 w 10922738"/>
              <a:gd name="csY142" fmla="*/ 1304544 h 4250608"/>
              <a:gd name="csX143" fmla="*/ 9343108 w 10922738"/>
              <a:gd name="csY143" fmla="*/ 633984 h 4250608"/>
              <a:gd name="csX144" fmla="*/ 8258020 w 10922738"/>
              <a:gd name="csY144" fmla="*/ 1146048 h 4250608"/>
              <a:gd name="csX145" fmla="*/ 8221444 w 10922738"/>
              <a:gd name="csY145" fmla="*/ 1182624 h 42506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Lst>
            <a:rect l="l" t="t" r="r" b="b"/>
            <a:pathLst>
              <a:path w="10922738" h="4250608">
                <a:moveTo>
                  <a:pt x="2491204" y="560832"/>
                </a:moveTo>
                <a:cubicBezTo>
                  <a:pt x="2633442" y="532384"/>
                  <a:pt x="2580078" y="540724"/>
                  <a:pt x="2832580" y="524256"/>
                </a:cubicBezTo>
                <a:cubicBezTo>
                  <a:pt x="2925942" y="518167"/>
                  <a:pt x="3019524" y="516128"/>
                  <a:pt x="3112996" y="512064"/>
                </a:cubicBezTo>
                <a:cubicBezTo>
                  <a:pt x="3369028" y="528320"/>
                  <a:pt x="3628683" y="514939"/>
                  <a:pt x="3881092" y="560832"/>
                </a:cubicBezTo>
                <a:cubicBezTo>
                  <a:pt x="4035538" y="588913"/>
                  <a:pt x="4187958" y="646633"/>
                  <a:pt x="4320004" y="731520"/>
                </a:cubicBezTo>
                <a:cubicBezTo>
                  <a:pt x="4514865" y="856788"/>
                  <a:pt x="4423733" y="831682"/>
                  <a:pt x="4576036" y="853440"/>
                </a:cubicBezTo>
                <a:cubicBezTo>
                  <a:pt x="4547588" y="999744"/>
                  <a:pt x="4542217" y="1152497"/>
                  <a:pt x="4490692" y="1292352"/>
                </a:cubicBezTo>
                <a:cubicBezTo>
                  <a:pt x="4417781" y="1490253"/>
                  <a:pt x="4292721" y="1577990"/>
                  <a:pt x="4137124" y="1694688"/>
                </a:cubicBezTo>
                <a:cubicBezTo>
                  <a:pt x="4053220" y="1757616"/>
                  <a:pt x="3939269" y="1790303"/>
                  <a:pt x="3881092" y="1877568"/>
                </a:cubicBezTo>
                <a:cubicBezTo>
                  <a:pt x="3872964" y="1889760"/>
                  <a:pt x="3865704" y="1902578"/>
                  <a:pt x="3856708" y="1914144"/>
                </a:cubicBezTo>
                <a:cubicBezTo>
                  <a:pt x="3837221" y="1939199"/>
                  <a:pt x="3768530" y="2003627"/>
                  <a:pt x="3795748" y="1987296"/>
                </a:cubicBezTo>
                <a:cubicBezTo>
                  <a:pt x="3842632" y="1959166"/>
                  <a:pt x="3879838" y="1917043"/>
                  <a:pt x="3917668" y="1877568"/>
                </a:cubicBezTo>
                <a:cubicBezTo>
                  <a:pt x="4011140" y="1780032"/>
                  <a:pt x="4112538" y="1689517"/>
                  <a:pt x="4198084" y="1584960"/>
                </a:cubicBezTo>
                <a:cubicBezTo>
                  <a:pt x="4234660" y="1540256"/>
                  <a:pt x="4272807" y="1496792"/>
                  <a:pt x="4307812" y="1450848"/>
                </a:cubicBezTo>
                <a:cubicBezTo>
                  <a:pt x="4337876" y="1411389"/>
                  <a:pt x="4362417" y="1367864"/>
                  <a:pt x="4393156" y="1328928"/>
                </a:cubicBezTo>
                <a:cubicBezTo>
                  <a:pt x="4423480" y="1290518"/>
                  <a:pt x="4464022" y="1260231"/>
                  <a:pt x="4490692" y="1219200"/>
                </a:cubicBezTo>
                <a:cubicBezTo>
                  <a:pt x="4517454" y="1178028"/>
                  <a:pt x="4525805" y="1126841"/>
                  <a:pt x="4551652" y="1085088"/>
                </a:cubicBezTo>
                <a:cubicBezTo>
                  <a:pt x="4579046" y="1040836"/>
                  <a:pt x="4622711" y="1007975"/>
                  <a:pt x="4649188" y="963168"/>
                </a:cubicBezTo>
                <a:cubicBezTo>
                  <a:pt x="4676065" y="917684"/>
                  <a:pt x="4758916" y="837184"/>
                  <a:pt x="4710148" y="816864"/>
                </a:cubicBezTo>
                <a:cubicBezTo>
                  <a:pt x="4601099" y="771427"/>
                  <a:pt x="4474264" y="830925"/>
                  <a:pt x="4356580" y="841248"/>
                </a:cubicBezTo>
                <a:lnTo>
                  <a:pt x="3320260" y="938784"/>
                </a:lnTo>
                <a:cubicBezTo>
                  <a:pt x="2284391" y="1177831"/>
                  <a:pt x="2232296" y="1115743"/>
                  <a:pt x="1332964" y="1584960"/>
                </a:cubicBezTo>
                <a:cubicBezTo>
                  <a:pt x="1019329" y="1748596"/>
                  <a:pt x="1132596" y="1662652"/>
                  <a:pt x="967204" y="1804416"/>
                </a:cubicBezTo>
                <a:cubicBezTo>
                  <a:pt x="1137892" y="1824736"/>
                  <a:pt x="1307922" y="1851668"/>
                  <a:pt x="1479268" y="1865376"/>
                </a:cubicBezTo>
                <a:cubicBezTo>
                  <a:pt x="2029158" y="1909367"/>
                  <a:pt x="2433597" y="1905697"/>
                  <a:pt x="2991076" y="1914144"/>
                </a:cubicBezTo>
                <a:cubicBezTo>
                  <a:pt x="3076420" y="1950720"/>
                  <a:pt x="3160898" y="1989388"/>
                  <a:pt x="3247108" y="2023872"/>
                </a:cubicBezTo>
                <a:cubicBezTo>
                  <a:pt x="3262666" y="2030095"/>
                  <a:pt x="3279764" y="2031461"/>
                  <a:pt x="3295876" y="2036064"/>
                </a:cubicBezTo>
                <a:cubicBezTo>
                  <a:pt x="3308233" y="2039595"/>
                  <a:pt x="3320260" y="2044192"/>
                  <a:pt x="3332452" y="2048256"/>
                </a:cubicBezTo>
                <a:cubicBezTo>
                  <a:pt x="3482261" y="2240867"/>
                  <a:pt x="3473614" y="2164155"/>
                  <a:pt x="3271492" y="2511552"/>
                </a:cubicBezTo>
                <a:cubicBezTo>
                  <a:pt x="3188613" y="2654000"/>
                  <a:pt x="3016886" y="2852864"/>
                  <a:pt x="2881348" y="2974848"/>
                </a:cubicBezTo>
                <a:cubicBezTo>
                  <a:pt x="2851141" y="3002035"/>
                  <a:pt x="2816324" y="3023616"/>
                  <a:pt x="2783812" y="3048000"/>
                </a:cubicBezTo>
                <a:cubicBezTo>
                  <a:pt x="2901668" y="3133344"/>
                  <a:pt x="3007479" y="3238463"/>
                  <a:pt x="3137380" y="3304032"/>
                </a:cubicBezTo>
                <a:cubicBezTo>
                  <a:pt x="3912877" y="3695473"/>
                  <a:pt x="4178950" y="3713486"/>
                  <a:pt x="4990564" y="3986784"/>
                </a:cubicBezTo>
                <a:cubicBezTo>
                  <a:pt x="5082113" y="4017612"/>
                  <a:pt x="5169097" y="4060636"/>
                  <a:pt x="5258788" y="4096512"/>
                </a:cubicBezTo>
                <a:cubicBezTo>
                  <a:pt x="5270720" y="4101285"/>
                  <a:pt x="5283172" y="4104640"/>
                  <a:pt x="5295364" y="4108704"/>
                </a:cubicBezTo>
                <a:cubicBezTo>
                  <a:pt x="5383864" y="3767348"/>
                  <a:pt x="5410265" y="3625209"/>
                  <a:pt x="5563588" y="3267456"/>
                </a:cubicBezTo>
                <a:cubicBezTo>
                  <a:pt x="5614440" y="3148802"/>
                  <a:pt x="5688736" y="3041543"/>
                  <a:pt x="5746468" y="2926080"/>
                </a:cubicBezTo>
                <a:cubicBezTo>
                  <a:pt x="5847549" y="2723918"/>
                  <a:pt x="5840333" y="2665753"/>
                  <a:pt x="5978116" y="2474976"/>
                </a:cubicBezTo>
                <a:cubicBezTo>
                  <a:pt x="6032061" y="2400282"/>
                  <a:pt x="6160996" y="2267712"/>
                  <a:pt x="6160996" y="2267712"/>
                </a:cubicBezTo>
                <a:cubicBezTo>
                  <a:pt x="6583465" y="2478947"/>
                  <a:pt x="5512774" y="1936331"/>
                  <a:pt x="6843748" y="2755392"/>
                </a:cubicBezTo>
                <a:cubicBezTo>
                  <a:pt x="7113117" y="2921158"/>
                  <a:pt x="7407418" y="3042685"/>
                  <a:pt x="7684996" y="3194304"/>
                </a:cubicBezTo>
                <a:cubicBezTo>
                  <a:pt x="7891152" y="3306910"/>
                  <a:pt x="8093635" y="3426238"/>
                  <a:pt x="8294596" y="3547872"/>
                </a:cubicBezTo>
                <a:cubicBezTo>
                  <a:pt x="8402599" y="3613242"/>
                  <a:pt x="8510591" y="3679388"/>
                  <a:pt x="8611588" y="3755136"/>
                </a:cubicBezTo>
                <a:cubicBezTo>
                  <a:pt x="8641563" y="3777617"/>
                  <a:pt x="8717396" y="3858849"/>
                  <a:pt x="8684740" y="3840480"/>
                </a:cubicBezTo>
                <a:cubicBezTo>
                  <a:pt x="8523624" y="3749852"/>
                  <a:pt x="8381157" y="3628758"/>
                  <a:pt x="8221444" y="3535680"/>
                </a:cubicBezTo>
                <a:cubicBezTo>
                  <a:pt x="7767176" y="3270941"/>
                  <a:pt x="6843748" y="2767584"/>
                  <a:pt x="6843748" y="2767584"/>
                </a:cubicBezTo>
                <a:cubicBezTo>
                  <a:pt x="6790916" y="2698496"/>
                  <a:pt x="6735524" y="2631292"/>
                  <a:pt x="6685252" y="2560320"/>
                </a:cubicBezTo>
                <a:cubicBezTo>
                  <a:pt x="6614270" y="2460110"/>
                  <a:pt x="6654267" y="2500215"/>
                  <a:pt x="6612100" y="2401824"/>
                </a:cubicBezTo>
                <a:cubicBezTo>
                  <a:pt x="6597781" y="2368414"/>
                  <a:pt x="6579588" y="2336800"/>
                  <a:pt x="6563332" y="2304288"/>
                </a:cubicBezTo>
                <a:cubicBezTo>
                  <a:pt x="6360132" y="2560320"/>
                  <a:pt x="6159523" y="2818430"/>
                  <a:pt x="5953732" y="3072384"/>
                </a:cubicBezTo>
                <a:cubicBezTo>
                  <a:pt x="5777484" y="3289882"/>
                  <a:pt x="5542479" y="3468170"/>
                  <a:pt x="5417284" y="3718560"/>
                </a:cubicBezTo>
                <a:cubicBezTo>
                  <a:pt x="5278250" y="3996628"/>
                  <a:pt x="5348133" y="3867005"/>
                  <a:pt x="5210020" y="4108704"/>
                </a:cubicBezTo>
                <a:cubicBezTo>
                  <a:pt x="5205956" y="4153408"/>
                  <a:pt x="5168269" y="4209034"/>
                  <a:pt x="5197828" y="4242816"/>
                </a:cubicBezTo>
                <a:cubicBezTo>
                  <a:pt x="5220693" y="4268948"/>
                  <a:pt x="5264579" y="4222302"/>
                  <a:pt x="5295364" y="4206240"/>
                </a:cubicBezTo>
                <a:cubicBezTo>
                  <a:pt x="5358392" y="4173356"/>
                  <a:pt x="5409161" y="4113289"/>
                  <a:pt x="5478244" y="4096512"/>
                </a:cubicBezTo>
                <a:cubicBezTo>
                  <a:pt x="5697736" y="4043207"/>
                  <a:pt x="5926351" y="4038128"/>
                  <a:pt x="6148804" y="3998976"/>
                </a:cubicBezTo>
                <a:cubicBezTo>
                  <a:pt x="8774106" y="3536923"/>
                  <a:pt x="7706321" y="3608295"/>
                  <a:pt x="8733508" y="3547872"/>
                </a:cubicBezTo>
                <a:cubicBezTo>
                  <a:pt x="8684740" y="3356864"/>
                  <a:pt x="8665868" y="3155608"/>
                  <a:pt x="8587204" y="2974848"/>
                </a:cubicBezTo>
                <a:cubicBezTo>
                  <a:pt x="8473154" y="2712777"/>
                  <a:pt x="8296287" y="2482624"/>
                  <a:pt x="8160484" y="2231136"/>
                </a:cubicBezTo>
                <a:cubicBezTo>
                  <a:pt x="8076713" y="2076005"/>
                  <a:pt x="7996246" y="1918556"/>
                  <a:pt x="7928836" y="1755648"/>
                </a:cubicBezTo>
                <a:cubicBezTo>
                  <a:pt x="7898307" y="1681870"/>
                  <a:pt x="7888885" y="1601032"/>
                  <a:pt x="7867876" y="1524000"/>
                </a:cubicBezTo>
                <a:cubicBezTo>
                  <a:pt x="7864495" y="1511601"/>
                  <a:pt x="7859748" y="1499616"/>
                  <a:pt x="7855684" y="1487424"/>
                </a:cubicBezTo>
                <a:cubicBezTo>
                  <a:pt x="7863812" y="1446784"/>
                  <a:pt x="7904521" y="1398966"/>
                  <a:pt x="7880068" y="1365504"/>
                </a:cubicBezTo>
                <a:cubicBezTo>
                  <a:pt x="7686446" y="1100547"/>
                  <a:pt x="7459937" y="1148840"/>
                  <a:pt x="7160740" y="1109472"/>
                </a:cubicBezTo>
                <a:cubicBezTo>
                  <a:pt x="5753041" y="720679"/>
                  <a:pt x="6315694" y="837488"/>
                  <a:pt x="5490436" y="682752"/>
                </a:cubicBezTo>
                <a:lnTo>
                  <a:pt x="4953988" y="707136"/>
                </a:lnTo>
                <a:cubicBezTo>
                  <a:pt x="4902017" y="660362"/>
                  <a:pt x="5060897" y="613870"/>
                  <a:pt x="5124676" y="585216"/>
                </a:cubicBezTo>
                <a:cubicBezTo>
                  <a:pt x="5342920" y="487164"/>
                  <a:pt x="5564682" y="393133"/>
                  <a:pt x="5795236" y="329184"/>
                </a:cubicBezTo>
                <a:cubicBezTo>
                  <a:pt x="6375267" y="168299"/>
                  <a:pt x="7022902" y="77582"/>
                  <a:pt x="7624036" y="24384"/>
                </a:cubicBezTo>
                <a:cubicBezTo>
                  <a:pt x="7806384" y="8247"/>
                  <a:pt x="7989796" y="8128"/>
                  <a:pt x="8172676" y="0"/>
                </a:cubicBezTo>
                <a:cubicBezTo>
                  <a:pt x="8258020" y="16256"/>
                  <a:pt x="8346507" y="20647"/>
                  <a:pt x="8428708" y="48768"/>
                </a:cubicBezTo>
                <a:cubicBezTo>
                  <a:pt x="8642197" y="121804"/>
                  <a:pt x="8618932" y="168711"/>
                  <a:pt x="8794468" y="280416"/>
                </a:cubicBezTo>
                <a:cubicBezTo>
                  <a:pt x="8828236" y="301905"/>
                  <a:pt x="8867620" y="312928"/>
                  <a:pt x="8904196" y="329184"/>
                </a:cubicBezTo>
                <a:lnTo>
                  <a:pt x="8245828" y="390144"/>
                </a:lnTo>
                <a:cubicBezTo>
                  <a:pt x="4870869" y="637092"/>
                  <a:pt x="7543340" y="378919"/>
                  <a:pt x="5648932" y="621792"/>
                </a:cubicBezTo>
                <a:cubicBezTo>
                  <a:pt x="5267432" y="670702"/>
                  <a:pt x="4119146" y="781983"/>
                  <a:pt x="4502884" y="755904"/>
                </a:cubicBezTo>
                <a:lnTo>
                  <a:pt x="5758660" y="670560"/>
                </a:lnTo>
                <a:lnTo>
                  <a:pt x="7087588" y="402336"/>
                </a:lnTo>
                <a:cubicBezTo>
                  <a:pt x="7486852" y="317468"/>
                  <a:pt x="7879844" y="201638"/>
                  <a:pt x="8282404" y="134112"/>
                </a:cubicBezTo>
                <a:cubicBezTo>
                  <a:pt x="8511422" y="95696"/>
                  <a:pt x="8745700" y="101600"/>
                  <a:pt x="8977348" y="85344"/>
                </a:cubicBezTo>
                <a:cubicBezTo>
                  <a:pt x="9038308" y="109728"/>
                  <a:pt x="9109494" y="116822"/>
                  <a:pt x="9160228" y="158496"/>
                </a:cubicBezTo>
                <a:cubicBezTo>
                  <a:pt x="9227435" y="213701"/>
                  <a:pt x="9271664" y="292618"/>
                  <a:pt x="9318724" y="365760"/>
                </a:cubicBezTo>
                <a:cubicBezTo>
                  <a:pt x="9609156" y="817154"/>
                  <a:pt x="9853761" y="1299146"/>
                  <a:pt x="10172164" y="1731264"/>
                </a:cubicBezTo>
                <a:cubicBezTo>
                  <a:pt x="10307728" y="1915244"/>
                  <a:pt x="10637550" y="2367338"/>
                  <a:pt x="10732996" y="2462784"/>
                </a:cubicBezTo>
                <a:cubicBezTo>
                  <a:pt x="10789892" y="2519680"/>
                  <a:pt x="10983596" y="2624071"/>
                  <a:pt x="10903684" y="2633472"/>
                </a:cubicBezTo>
                <a:lnTo>
                  <a:pt x="10111204" y="2535936"/>
                </a:lnTo>
                <a:lnTo>
                  <a:pt x="8831044" y="2560320"/>
                </a:lnTo>
                <a:cubicBezTo>
                  <a:pt x="7435987" y="2580155"/>
                  <a:pt x="7949971" y="2629634"/>
                  <a:pt x="7099780" y="2511552"/>
                </a:cubicBezTo>
                <a:cubicBezTo>
                  <a:pt x="7010372" y="2479040"/>
                  <a:pt x="6921810" y="2444101"/>
                  <a:pt x="6831556" y="2414016"/>
                </a:cubicBezTo>
                <a:cubicBezTo>
                  <a:pt x="6799763" y="2403418"/>
                  <a:pt x="6763995" y="2404619"/>
                  <a:pt x="6734020" y="2389632"/>
                </a:cubicBezTo>
                <a:cubicBezTo>
                  <a:pt x="6185366" y="2115305"/>
                  <a:pt x="6939411" y="2430336"/>
                  <a:pt x="6380452" y="2206752"/>
                </a:cubicBezTo>
                <a:cubicBezTo>
                  <a:pt x="6469860" y="2125472"/>
                  <a:pt x="6551276" y="2034421"/>
                  <a:pt x="6648676" y="1962912"/>
                </a:cubicBezTo>
                <a:cubicBezTo>
                  <a:pt x="6873094" y="1798150"/>
                  <a:pt x="7115541" y="1659271"/>
                  <a:pt x="7343620" y="1499616"/>
                </a:cubicBezTo>
                <a:cubicBezTo>
                  <a:pt x="7481457" y="1403130"/>
                  <a:pt x="7611844" y="1296416"/>
                  <a:pt x="7745956" y="1194816"/>
                </a:cubicBezTo>
                <a:cubicBezTo>
                  <a:pt x="7762212" y="1166368"/>
                  <a:pt x="7827411" y="1111733"/>
                  <a:pt x="7794724" y="1109472"/>
                </a:cubicBezTo>
                <a:cubicBezTo>
                  <a:pt x="5885864" y="977413"/>
                  <a:pt x="6115062" y="1017977"/>
                  <a:pt x="4490692" y="1243584"/>
                </a:cubicBezTo>
                <a:cubicBezTo>
                  <a:pt x="4218404" y="1418336"/>
                  <a:pt x="3927448" y="1566953"/>
                  <a:pt x="3673828" y="1767840"/>
                </a:cubicBezTo>
                <a:cubicBezTo>
                  <a:pt x="3449444" y="1945570"/>
                  <a:pt x="3290743" y="2176067"/>
                  <a:pt x="3125188" y="2401824"/>
                </a:cubicBezTo>
                <a:cubicBezTo>
                  <a:pt x="3102129" y="2471002"/>
                  <a:pt x="3097590" y="2449768"/>
                  <a:pt x="3222724" y="2414016"/>
                </a:cubicBezTo>
                <a:cubicBezTo>
                  <a:pt x="3329023" y="2383645"/>
                  <a:pt x="3434052" y="2348992"/>
                  <a:pt x="3539716" y="2316480"/>
                </a:cubicBezTo>
                <a:cubicBezTo>
                  <a:pt x="4077937" y="1778259"/>
                  <a:pt x="3649687" y="2230284"/>
                  <a:pt x="4539460" y="743712"/>
                </a:cubicBezTo>
                <a:lnTo>
                  <a:pt x="4685764" y="499872"/>
                </a:lnTo>
                <a:cubicBezTo>
                  <a:pt x="4697956" y="520192"/>
                  <a:pt x="4711252" y="539889"/>
                  <a:pt x="4722340" y="560832"/>
                </a:cubicBezTo>
                <a:cubicBezTo>
                  <a:pt x="4784423" y="678100"/>
                  <a:pt x="4811927" y="820047"/>
                  <a:pt x="4905220" y="914400"/>
                </a:cubicBezTo>
                <a:cubicBezTo>
                  <a:pt x="5406376" y="1421251"/>
                  <a:pt x="5683055" y="1574532"/>
                  <a:pt x="6197572" y="1901952"/>
                </a:cubicBezTo>
                <a:cubicBezTo>
                  <a:pt x="6242276" y="1966976"/>
                  <a:pt x="6283938" y="2034200"/>
                  <a:pt x="6331684" y="2097024"/>
                </a:cubicBezTo>
                <a:cubicBezTo>
                  <a:pt x="6361295" y="2135986"/>
                  <a:pt x="6475140" y="2189834"/>
                  <a:pt x="6429220" y="2206752"/>
                </a:cubicBezTo>
                <a:cubicBezTo>
                  <a:pt x="6325975" y="2244789"/>
                  <a:pt x="6209764" y="2190496"/>
                  <a:pt x="6100036" y="2182368"/>
                </a:cubicBezTo>
                <a:cubicBezTo>
                  <a:pt x="5592036" y="2267712"/>
                  <a:pt x="5075039" y="2310556"/>
                  <a:pt x="4576036" y="2438400"/>
                </a:cubicBezTo>
                <a:cubicBezTo>
                  <a:pt x="4087962" y="2563444"/>
                  <a:pt x="3633616" y="2798437"/>
                  <a:pt x="3149572" y="2938272"/>
                </a:cubicBezTo>
                <a:cubicBezTo>
                  <a:pt x="2907328" y="3008253"/>
                  <a:pt x="2569014" y="3048942"/>
                  <a:pt x="2283940" y="3084576"/>
                </a:cubicBezTo>
                <a:cubicBezTo>
                  <a:pt x="2361156" y="3096768"/>
                  <a:pt x="2437554" y="3116493"/>
                  <a:pt x="2515588" y="3121152"/>
                </a:cubicBezTo>
                <a:cubicBezTo>
                  <a:pt x="3906112" y="3204168"/>
                  <a:pt x="3661727" y="2946601"/>
                  <a:pt x="5819620" y="2206752"/>
                </a:cubicBezTo>
                <a:cubicBezTo>
                  <a:pt x="5909613" y="2175897"/>
                  <a:pt x="6172031" y="2064907"/>
                  <a:pt x="6087844" y="2109216"/>
                </a:cubicBezTo>
                <a:lnTo>
                  <a:pt x="5856196" y="2231136"/>
                </a:lnTo>
                <a:cubicBezTo>
                  <a:pt x="4759286" y="2204382"/>
                  <a:pt x="5701762" y="2298272"/>
                  <a:pt x="3917668" y="1499616"/>
                </a:cubicBezTo>
                <a:cubicBezTo>
                  <a:pt x="1353715" y="351854"/>
                  <a:pt x="2671624" y="1127572"/>
                  <a:pt x="1637764" y="499872"/>
                </a:cubicBezTo>
                <a:cubicBezTo>
                  <a:pt x="1617444" y="467360"/>
                  <a:pt x="1538760" y="397581"/>
                  <a:pt x="1576804" y="402336"/>
                </a:cubicBezTo>
                <a:cubicBezTo>
                  <a:pt x="1640565" y="410306"/>
                  <a:pt x="1676738" y="485616"/>
                  <a:pt x="1735300" y="512064"/>
                </a:cubicBezTo>
                <a:cubicBezTo>
                  <a:pt x="1804493" y="543312"/>
                  <a:pt x="1881101" y="554610"/>
                  <a:pt x="1954756" y="573024"/>
                </a:cubicBezTo>
                <a:cubicBezTo>
                  <a:pt x="2308163" y="661376"/>
                  <a:pt x="2210253" y="646117"/>
                  <a:pt x="2430244" y="670560"/>
                </a:cubicBezTo>
                <a:cubicBezTo>
                  <a:pt x="2409924" y="662432"/>
                  <a:pt x="2388767" y="636208"/>
                  <a:pt x="2369284" y="646176"/>
                </a:cubicBezTo>
                <a:cubicBezTo>
                  <a:pt x="1311436" y="1187401"/>
                  <a:pt x="1199382" y="1340124"/>
                  <a:pt x="162532" y="2097024"/>
                </a:cubicBezTo>
                <a:cubicBezTo>
                  <a:pt x="117828" y="2194560"/>
                  <a:pt x="-70720" y="2348608"/>
                  <a:pt x="28420" y="2389632"/>
                </a:cubicBezTo>
                <a:cubicBezTo>
                  <a:pt x="435782" y="2558196"/>
                  <a:pt x="1648096" y="1231154"/>
                  <a:pt x="1515844" y="1414272"/>
                </a:cubicBezTo>
                <a:cubicBezTo>
                  <a:pt x="1463012" y="1487424"/>
                  <a:pt x="1426335" y="1575562"/>
                  <a:pt x="1357348" y="1633728"/>
                </a:cubicBezTo>
                <a:cubicBezTo>
                  <a:pt x="263163" y="2556276"/>
                  <a:pt x="1172131" y="1660449"/>
                  <a:pt x="796516" y="2036064"/>
                </a:cubicBezTo>
                <a:cubicBezTo>
                  <a:pt x="946884" y="2097024"/>
                  <a:pt x="1092268" y="2172121"/>
                  <a:pt x="1247620" y="2218944"/>
                </a:cubicBezTo>
                <a:lnTo>
                  <a:pt x="6014692" y="3608832"/>
                </a:lnTo>
                <a:cubicBezTo>
                  <a:pt x="6462393" y="3939741"/>
                  <a:pt x="6380058" y="3806335"/>
                  <a:pt x="5746468" y="3755136"/>
                </a:cubicBezTo>
                <a:cubicBezTo>
                  <a:pt x="5527388" y="3737433"/>
                  <a:pt x="5307556" y="3730752"/>
                  <a:pt x="5088100" y="3718560"/>
                </a:cubicBezTo>
                <a:cubicBezTo>
                  <a:pt x="5136868" y="3771392"/>
                  <a:pt x="5168638" y="3847997"/>
                  <a:pt x="5234404" y="3877056"/>
                </a:cubicBezTo>
                <a:cubicBezTo>
                  <a:pt x="5351778" y="3928919"/>
                  <a:pt x="5484896" y="3935358"/>
                  <a:pt x="5612356" y="3950208"/>
                </a:cubicBezTo>
                <a:cubicBezTo>
                  <a:pt x="5904006" y="3984187"/>
                  <a:pt x="6197572" y="3998976"/>
                  <a:pt x="6490180" y="4023360"/>
                </a:cubicBezTo>
                <a:cubicBezTo>
                  <a:pt x="6811236" y="4003040"/>
                  <a:pt x="7137699" y="4024495"/>
                  <a:pt x="7453348" y="3962400"/>
                </a:cubicBezTo>
                <a:cubicBezTo>
                  <a:pt x="7726524" y="3908660"/>
                  <a:pt x="7957768" y="3743587"/>
                  <a:pt x="8184868" y="3596640"/>
                </a:cubicBezTo>
                <a:cubicBezTo>
                  <a:pt x="8229572" y="3600704"/>
                  <a:pt x="8275635" y="3597162"/>
                  <a:pt x="8318980" y="3608832"/>
                </a:cubicBezTo>
                <a:cubicBezTo>
                  <a:pt x="8382378" y="3625901"/>
                  <a:pt x="8436290" y="3678621"/>
                  <a:pt x="8501860" y="3681984"/>
                </a:cubicBezTo>
                <a:cubicBezTo>
                  <a:pt x="8600612" y="3687048"/>
                  <a:pt x="8696932" y="3649472"/>
                  <a:pt x="8794468" y="3633216"/>
                </a:cubicBezTo>
                <a:cubicBezTo>
                  <a:pt x="9472164" y="3303056"/>
                  <a:pt x="9791455" y="3233637"/>
                  <a:pt x="10294084" y="2731008"/>
                </a:cubicBezTo>
                <a:cubicBezTo>
                  <a:pt x="10322964" y="2702128"/>
                  <a:pt x="10302212" y="2649728"/>
                  <a:pt x="10306276" y="2609088"/>
                </a:cubicBezTo>
                <a:cubicBezTo>
                  <a:pt x="10302212" y="2531872"/>
                  <a:pt x="10321841" y="2449609"/>
                  <a:pt x="10294084" y="2377440"/>
                </a:cubicBezTo>
                <a:cubicBezTo>
                  <a:pt x="10202594" y="2139567"/>
                  <a:pt x="9670838" y="1410805"/>
                  <a:pt x="9611332" y="1304544"/>
                </a:cubicBezTo>
                <a:cubicBezTo>
                  <a:pt x="9456614" y="1028262"/>
                  <a:pt x="9416756" y="879478"/>
                  <a:pt x="9343108" y="633984"/>
                </a:cubicBezTo>
                <a:cubicBezTo>
                  <a:pt x="8614539" y="918002"/>
                  <a:pt x="8770976" y="804077"/>
                  <a:pt x="8258020" y="1146048"/>
                </a:cubicBezTo>
                <a:cubicBezTo>
                  <a:pt x="8243674" y="1155612"/>
                  <a:pt x="8233636" y="1170432"/>
                  <a:pt x="8221444" y="1182624"/>
                </a:cubicBezTo>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34ACB15-AA7D-AF4C-B6B7-B7349328AF3B}"/>
              </a:ext>
            </a:extLst>
          </p:cNvPr>
          <p:cNvSpPr txBox="1"/>
          <p:nvPr/>
        </p:nvSpPr>
        <p:spPr>
          <a:xfrm rot="19883688">
            <a:off x="-1016046" y="2985283"/>
            <a:ext cx="14193491" cy="923330"/>
          </a:xfrm>
          <a:prstGeom prst="rect">
            <a:avLst/>
          </a:prstGeom>
          <a:solidFill>
            <a:schemeClr val="accent4"/>
          </a:solidFill>
        </p:spPr>
        <p:txBody>
          <a:bodyPr wrap="square">
            <a:spAutoFit/>
          </a:bodyPr>
          <a:lstStyle/>
          <a:p>
            <a:pPr algn="ctr"/>
            <a:r>
              <a:rPr lang="en-US" sz="5400" b="1" dirty="0"/>
              <a:t>Hairball architecture</a:t>
            </a:r>
          </a:p>
        </p:txBody>
      </p:sp>
    </p:spTree>
    <p:extLst>
      <p:ext uri="{BB962C8B-B14F-4D97-AF65-F5344CB8AC3E}">
        <p14:creationId xmlns:p14="http://schemas.microsoft.com/office/powerpoint/2010/main" val="19907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P spid="27" grpId="0" animBg="1"/>
      <p:bldP spid="28"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D703886-DA35-178C-2C28-7BD406B27F2C}"/>
              </a:ext>
            </a:extLst>
          </p:cNvPr>
          <p:cNvSpPr>
            <a:spLocks noGrp="1"/>
          </p:cNvSpPr>
          <p:nvPr>
            <p:ph type="title"/>
          </p:nvPr>
        </p:nvSpPr>
        <p:spPr>
          <a:xfrm>
            <a:off x="360000" y="180000"/>
            <a:ext cx="4617593" cy="766132"/>
          </a:xfrm>
        </p:spPr>
        <p:txBody>
          <a:bodyPr/>
          <a:lstStyle/>
          <a:p>
            <a:r>
              <a:rPr lang="en-US" dirty="0"/>
              <a:t>A data Warehouse</a:t>
            </a:r>
          </a:p>
        </p:txBody>
      </p:sp>
      <p:sp>
        <p:nvSpPr>
          <p:cNvPr id="2" name="Text Placeholder 1">
            <a:extLst>
              <a:ext uri="{FF2B5EF4-FFF2-40B4-BE49-F238E27FC236}">
                <a16:creationId xmlns:a16="http://schemas.microsoft.com/office/drawing/2014/main" id="{6E0420EA-3637-6793-4AE4-17F374E5BA9C}"/>
              </a:ext>
            </a:extLst>
          </p:cNvPr>
          <p:cNvSpPr>
            <a:spLocks noGrp="1"/>
          </p:cNvSpPr>
          <p:nvPr>
            <p:ph idx="1"/>
          </p:nvPr>
        </p:nvSpPr>
        <p:spPr>
          <a:xfrm>
            <a:off x="335360" y="1268760"/>
            <a:ext cx="11449272" cy="840042"/>
          </a:xfrm>
        </p:spPr>
        <p:txBody>
          <a:bodyPr/>
          <a:lstStyle/>
          <a:p>
            <a:pPr marL="0" indent="0">
              <a:buNone/>
            </a:pPr>
            <a:r>
              <a:rPr lang="en-US" dirty="0"/>
              <a:t>"A use-case oriented data model, ETL processes extracting data from local sources and loading them to the central warehouse."</a:t>
            </a:r>
          </a:p>
        </p:txBody>
      </p:sp>
      <p:pic>
        <p:nvPicPr>
          <p:cNvPr id="4" name="Picture 2">
            <a:extLst>
              <a:ext uri="{FF2B5EF4-FFF2-40B4-BE49-F238E27FC236}">
                <a16:creationId xmlns:a16="http://schemas.microsoft.com/office/drawing/2014/main" id="{3426334D-A6C8-1F49-2578-E9BA5130AA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2523" y="5661248"/>
            <a:ext cx="498994" cy="620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A0C2E35-AD4E-661A-292A-DC01506AA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9187" y="5661248"/>
            <a:ext cx="498994" cy="620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FD6095A-617A-0D4E-7610-3E6034D853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096" y="5661248"/>
            <a:ext cx="498994" cy="6208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150BDAAA-E9D7-0EA2-E3E9-2B6973623C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4749" y="5688096"/>
            <a:ext cx="498994" cy="620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E985B6A-34BF-7BF8-8BFD-7AE15AEDE4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249" y="5661248"/>
            <a:ext cx="498994" cy="620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E0CEB00-559B-A87B-30AA-9BF6CA6383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0913" y="5661248"/>
            <a:ext cx="498994" cy="620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EEEDF2-DE44-D866-4C80-659E115FDE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2121" y="4320300"/>
            <a:ext cx="498994" cy="62086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or: Curved 12">
            <a:extLst>
              <a:ext uri="{FF2B5EF4-FFF2-40B4-BE49-F238E27FC236}">
                <a16:creationId xmlns:a16="http://schemas.microsoft.com/office/drawing/2014/main" id="{B91A2154-10A5-5DAD-062B-5F682EB5B5E7}"/>
              </a:ext>
            </a:extLst>
          </p:cNvPr>
          <p:cNvCxnSpPr>
            <a:stCxn id="4" idx="0"/>
            <a:endCxn id="10" idx="1"/>
          </p:cNvCxnSpPr>
          <p:nvPr/>
        </p:nvCxnSpPr>
        <p:spPr>
          <a:xfrm rot="5400000" flipH="1" flipV="1">
            <a:off x="3416813" y="3885941"/>
            <a:ext cx="1030514" cy="2520101"/>
          </a:xfrm>
          <a:prstGeom prst="curvedConnector2">
            <a:avLst/>
          </a:prstGeom>
        </p:spPr>
        <p:style>
          <a:lnRef idx="1">
            <a:schemeClr val="dk1"/>
          </a:lnRef>
          <a:fillRef idx="0">
            <a:schemeClr val="dk1"/>
          </a:fillRef>
          <a:effectRef idx="0">
            <a:schemeClr val="dk1"/>
          </a:effectRef>
          <a:fontRef idx="minor">
            <a:schemeClr val="tx1"/>
          </a:fontRef>
        </p:style>
      </p:cxnSp>
      <p:cxnSp>
        <p:nvCxnSpPr>
          <p:cNvPr id="14" name="Connector: Curved 13">
            <a:extLst>
              <a:ext uri="{FF2B5EF4-FFF2-40B4-BE49-F238E27FC236}">
                <a16:creationId xmlns:a16="http://schemas.microsoft.com/office/drawing/2014/main" id="{7B398BAE-EFD4-8A13-6785-E0E23701E5B9}"/>
              </a:ext>
            </a:extLst>
          </p:cNvPr>
          <p:cNvCxnSpPr>
            <a:cxnSpLocks/>
            <a:stCxn id="5" idx="0"/>
            <a:endCxn id="10" idx="1"/>
          </p:cNvCxnSpPr>
          <p:nvPr/>
        </p:nvCxnSpPr>
        <p:spPr>
          <a:xfrm rot="5400000" flipH="1" flipV="1">
            <a:off x="4135145" y="4604273"/>
            <a:ext cx="1030514" cy="1083437"/>
          </a:xfrm>
          <a:prstGeom prst="curvedConnector2">
            <a:avLst/>
          </a:prstGeom>
        </p:spPr>
        <p:style>
          <a:lnRef idx="1">
            <a:schemeClr val="dk1"/>
          </a:lnRef>
          <a:fillRef idx="0">
            <a:schemeClr val="dk1"/>
          </a:fillRef>
          <a:effectRef idx="0">
            <a:schemeClr val="dk1"/>
          </a:effectRef>
          <a:fontRef idx="minor">
            <a:schemeClr val="tx1"/>
          </a:fontRef>
        </p:style>
      </p:cxnSp>
      <p:cxnSp>
        <p:nvCxnSpPr>
          <p:cNvPr id="17" name="Connector: Curved 16">
            <a:extLst>
              <a:ext uri="{FF2B5EF4-FFF2-40B4-BE49-F238E27FC236}">
                <a16:creationId xmlns:a16="http://schemas.microsoft.com/office/drawing/2014/main" id="{2B3834C6-9FF6-86D7-3F10-4EEF5EBE567E}"/>
              </a:ext>
            </a:extLst>
          </p:cNvPr>
          <p:cNvCxnSpPr>
            <a:cxnSpLocks/>
            <a:stCxn id="10" idx="3"/>
            <a:endCxn id="9" idx="0"/>
          </p:cNvCxnSpPr>
          <p:nvPr/>
        </p:nvCxnSpPr>
        <p:spPr>
          <a:xfrm>
            <a:off x="5691115" y="4630734"/>
            <a:ext cx="4399295" cy="1030514"/>
          </a:xfrm>
          <a:prstGeom prst="curvedConnector2">
            <a:avLst/>
          </a:prstGeom>
        </p:spPr>
        <p:style>
          <a:lnRef idx="1">
            <a:schemeClr val="dk1"/>
          </a:lnRef>
          <a:fillRef idx="0">
            <a:schemeClr val="dk1"/>
          </a:fillRef>
          <a:effectRef idx="0">
            <a:schemeClr val="dk1"/>
          </a:effectRef>
          <a:fontRef idx="minor">
            <a:schemeClr val="tx1"/>
          </a:fontRef>
        </p:style>
      </p:cxnSp>
      <p:cxnSp>
        <p:nvCxnSpPr>
          <p:cNvPr id="20" name="Connector: Curved 19">
            <a:extLst>
              <a:ext uri="{FF2B5EF4-FFF2-40B4-BE49-F238E27FC236}">
                <a16:creationId xmlns:a16="http://schemas.microsoft.com/office/drawing/2014/main" id="{15155C6D-C893-A79B-DE3A-40937337C525}"/>
              </a:ext>
            </a:extLst>
          </p:cNvPr>
          <p:cNvCxnSpPr>
            <a:cxnSpLocks/>
            <a:stCxn id="10" idx="3"/>
            <a:endCxn id="8" idx="0"/>
          </p:cNvCxnSpPr>
          <p:nvPr/>
        </p:nvCxnSpPr>
        <p:spPr>
          <a:xfrm>
            <a:off x="5691115" y="4630734"/>
            <a:ext cx="2962631" cy="1030514"/>
          </a:xfrm>
          <a:prstGeom prst="curvedConnector2">
            <a:avLst/>
          </a:prstGeom>
        </p:spPr>
        <p:style>
          <a:lnRef idx="1">
            <a:schemeClr val="dk1"/>
          </a:lnRef>
          <a:fillRef idx="0">
            <a:schemeClr val="dk1"/>
          </a:fillRef>
          <a:effectRef idx="0">
            <a:schemeClr val="dk1"/>
          </a:effectRef>
          <a:fontRef idx="minor">
            <a:schemeClr val="tx1"/>
          </a:fontRef>
        </p:style>
      </p:cxnSp>
      <p:cxnSp>
        <p:nvCxnSpPr>
          <p:cNvPr id="23" name="Connector: Curved 22">
            <a:extLst>
              <a:ext uri="{FF2B5EF4-FFF2-40B4-BE49-F238E27FC236}">
                <a16:creationId xmlns:a16="http://schemas.microsoft.com/office/drawing/2014/main" id="{A0A2DFB7-4C56-5CAD-2899-313D772D8527}"/>
              </a:ext>
            </a:extLst>
          </p:cNvPr>
          <p:cNvCxnSpPr>
            <a:cxnSpLocks/>
            <a:stCxn id="10" idx="2"/>
            <a:endCxn id="7" idx="0"/>
          </p:cNvCxnSpPr>
          <p:nvPr/>
        </p:nvCxnSpPr>
        <p:spPr>
          <a:xfrm rot="16200000" flipH="1">
            <a:off x="6214468" y="4168318"/>
            <a:ext cx="746928" cy="2292628"/>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7" name="Connector: Curved 26">
            <a:extLst>
              <a:ext uri="{FF2B5EF4-FFF2-40B4-BE49-F238E27FC236}">
                <a16:creationId xmlns:a16="http://schemas.microsoft.com/office/drawing/2014/main" id="{F95CEAC1-1091-6103-3CE3-81293423B44A}"/>
              </a:ext>
            </a:extLst>
          </p:cNvPr>
          <p:cNvCxnSpPr>
            <a:cxnSpLocks/>
            <a:stCxn id="10" idx="2"/>
            <a:endCxn id="6" idx="0"/>
          </p:cNvCxnSpPr>
          <p:nvPr/>
        </p:nvCxnSpPr>
        <p:spPr>
          <a:xfrm rot="5400000">
            <a:off x="4849566" y="5069196"/>
            <a:ext cx="720080" cy="464025"/>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280B25EB-881C-DAA1-B0EE-8CF4A84AE65C}"/>
              </a:ext>
            </a:extLst>
          </p:cNvPr>
          <p:cNvSpPr txBox="1"/>
          <p:nvPr/>
        </p:nvSpPr>
        <p:spPr>
          <a:xfrm>
            <a:off x="0" y="5129344"/>
            <a:ext cx="12192001" cy="369332"/>
          </a:xfrm>
          <a:prstGeom prst="rect">
            <a:avLst/>
          </a:prstGeom>
          <a:solidFill>
            <a:srgbClr val="C0C0C0">
              <a:alpha val="25098"/>
            </a:srgbClr>
          </a:solidFill>
          <a:ln>
            <a:noFill/>
          </a:ln>
        </p:spPr>
        <p:txBody>
          <a:bodyPr wrap="square" rtlCol="0">
            <a:spAutoFit/>
          </a:bodyPr>
          <a:lstStyle/>
          <a:p>
            <a:pPr algn="ctr"/>
            <a:r>
              <a:rPr lang="en-US" b="1" dirty="0"/>
              <a:t>ETL</a:t>
            </a:r>
          </a:p>
        </p:txBody>
      </p:sp>
      <p:pic>
        <p:nvPicPr>
          <p:cNvPr id="34" name="Picture 12">
            <a:extLst>
              <a:ext uri="{FF2B5EF4-FFF2-40B4-BE49-F238E27FC236}">
                <a16:creationId xmlns:a16="http://schemas.microsoft.com/office/drawing/2014/main" id="{3904376B-F9AE-42AF-E8B8-477D94AA36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594" y="3288580"/>
            <a:ext cx="828569" cy="8400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a:extLst>
              <a:ext uri="{FF2B5EF4-FFF2-40B4-BE49-F238E27FC236}">
                <a16:creationId xmlns:a16="http://schemas.microsoft.com/office/drawing/2014/main" id="{E37BA6BE-05D7-9A71-9B9F-12CE301E64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130" y="3279412"/>
            <a:ext cx="828569" cy="8400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a:extLst>
              <a:ext uri="{FF2B5EF4-FFF2-40B4-BE49-F238E27FC236}">
                <a16:creationId xmlns:a16="http://schemas.microsoft.com/office/drawing/2014/main" id="{8EEEB78A-CE8C-9BA1-9EBC-4508B4CF56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456" y="3275596"/>
            <a:ext cx="828569" cy="84004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a:extLst>
              <a:ext uri="{FF2B5EF4-FFF2-40B4-BE49-F238E27FC236}">
                <a16:creationId xmlns:a16="http://schemas.microsoft.com/office/drawing/2014/main" id="{37994173-6A5D-D200-3D57-B750169D2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9864" y="3288580"/>
            <a:ext cx="828569" cy="84004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Connector: Curved 37">
            <a:extLst>
              <a:ext uri="{FF2B5EF4-FFF2-40B4-BE49-F238E27FC236}">
                <a16:creationId xmlns:a16="http://schemas.microsoft.com/office/drawing/2014/main" id="{C42EB0B4-34E6-0E8E-66FE-9402F0C5D650}"/>
              </a:ext>
            </a:extLst>
          </p:cNvPr>
          <p:cNvCxnSpPr>
            <a:cxnSpLocks/>
            <a:stCxn id="34" idx="2"/>
            <a:endCxn id="10" idx="0"/>
          </p:cNvCxnSpPr>
          <p:nvPr/>
        </p:nvCxnSpPr>
        <p:spPr>
          <a:xfrm rot="16200000" flipH="1">
            <a:off x="4427409" y="3306091"/>
            <a:ext cx="191678" cy="1836739"/>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41" name="Connector: Curved 40">
            <a:extLst>
              <a:ext uri="{FF2B5EF4-FFF2-40B4-BE49-F238E27FC236}">
                <a16:creationId xmlns:a16="http://schemas.microsoft.com/office/drawing/2014/main" id="{3508BC4F-1902-5373-0115-9EFF602F72C1}"/>
              </a:ext>
            </a:extLst>
          </p:cNvPr>
          <p:cNvCxnSpPr>
            <a:cxnSpLocks/>
            <a:stCxn id="35" idx="2"/>
            <a:endCxn id="10" idx="0"/>
          </p:cNvCxnSpPr>
          <p:nvPr/>
        </p:nvCxnSpPr>
        <p:spPr>
          <a:xfrm rot="16200000" flipH="1">
            <a:off x="5061593" y="3940275"/>
            <a:ext cx="200846" cy="559203"/>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44" name="Connector: Curved 43">
            <a:extLst>
              <a:ext uri="{FF2B5EF4-FFF2-40B4-BE49-F238E27FC236}">
                <a16:creationId xmlns:a16="http://schemas.microsoft.com/office/drawing/2014/main" id="{DA85F262-3CDE-91B8-B95E-EDD1FFCF9A6A}"/>
              </a:ext>
            </a:extLst>
          </p:cNvPr>
          <p:cNvCxnSpPr>
            <a:cxnSpLocks/>
            <a:stCxn id="36" idx="2"/>
            <a:endCxn id="10" idx="0"/>
          </p:cNvCxnSpPr>
          <p:nvPr/>
        </p:nvCxnSpPr>
        <p:spPr>
          <a:xfrm rot="5400000">
            <a:off x="5748849" y="3808408"/>
            <a:ext cx="204662" cy="819123"/>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47" name="Connector: Curved 46">
            <a:extLst>
              <a:ext uri="{FF2B5EF4-FFF2-40B4-BE49-F238E27FC236}">
                <a16:creationId xmlns:a16="http://schemas.microsoft.com/office/drawing/2014/main" id="{2B33E6C3-8FAE-C7C9-CB69-93A966BD2885}"/>
              </a:ext>
            </a:extLst>
          </p:cNvPr>
          <p:cNvCxnSpPr>
            <a:cxnSpLocks/>
            <a:stCxn id="37" idx="2"/>
            <a:endCxn id="10" idx="0"/>
          </p:cNvCxnSpPr>
          <p:nvPr/>
        </p:nvCxnSpPr>
        <p:spPr>
          <a:xfrm rot="5400000">
            <a:off x="6372045" y="3198196"/>
            <a:ext cx="191678" cy="2052531"/>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pic>
        <p:nvPicPr>
          <p:cNvPr id="53" name="Picture 2">
            <a:extLst>
              <a:ext uri="{FF2B5EF4-FFF2-40B4-BE49-F238E27FC236}">
                <a16:creationId xmlns:a16="http://schemas.microsoft.com/office/drawing/2014/main" id="{B365AD75-D1D0-75EF-27BE-BAB98C9C99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251" y="5657764"/>
            <a:ext cx="498994" cy="620868"/>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Connector: Curved 54">
            <a:extLst>
              <a:ext uri="{FF2B5EF4-FFF2-40B4-BE49-F238E27FC236}">
                <a16:creationId xmlns:a16="http://schemas.microsoft.com/office/drawing/2014/main" id="{E235655B-8D63-22F3-4EB5-F59BF90E2E33}"/>
              </a:ext>
            </a:extLst>
          </p:cNvPr>
          <p:cNvCxnSpPr>
            <a:stCxn id="53" idx="0"/>
            <a:endCxn id="10" idx="2"/>
          </p:cNvCxnSpPr>
          <p:nvPr/>
        </p:nvCxnSpPr>
        <p:spPr>
          <a:xfrm rot="16200000" flipV="1">
            <a:off x="7024385" y="3358401"/>
            <a:ext cx="716596" cy="3882130"/>
          </a:xfrm>
          <a:prstGeom prst="curvedConnector3">
            <a:avLst/>
          </a:prstGeom>
        </p:spPr>
        <p:style>
          <a:lnRef idx="1">
            <a:schemeClr val="dk1"/>
          </a:lnRef>
          <a:fillRef idx="0">
            <a:schemeClr val="dk1"/>
          </a:fillRef>
          <a:effectRef idx="0">
            <a:schemeClr val="dk1"/>
          </a:effectRef>
          <a:fontRef idx="minor">
            <a:schemeClr val="tx1"/>
          </a:fontRef>
        </p:style>
      </p:cxnSp>
      <p:pic>
        <p:nvPicPr>
          <p:cNvPr id="56" name="Picture 2">
            <a:extLst>
              <a:ext uri="{FF2B5EF4-FFF2-40B4-BE49-F238E27FC236}">
                <a16:creationId xmlns:a16="http://schemas.microsoft.com/office/drawing/2014/main" id="{A941BDEA-E438-1DA0-0AA7-9D4DD22408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6866" y="5688096"/>
            <a:ext cx="498994" cy="620868"/>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Connector: Curved 57">
            <a:extLst>
              <a:ext uri="{FF2B5EF4-FFF2-40B4-BE49-F238E27FC236}">
                <a16:creationId xmlns:a16="http://schemas.microsoft.com/office/drawing/2014/main" id="{314230A1-001C-C475-2F51-74CFA8AA4B1E}"/>
              </a:ext>
            </a:extLst>
          </p:cNvPr>
          <p:cNvCxnSpPr>
            <a:stCxn id="56" idx="0"/>
            <a:endCxn id="10" idx="3"/>
          </p:cNvCxnSpPr>
          <p:nvPr/>
        </p:nvCxnSpPr>
        <p:spPr>
          <a:xfrm rot="16200000" flipV="1">
            <a:off x="7820058" y="2501791"/>
            <a:ext cx="1057362" cy="5315248"/>
          </a:xfrm>
          <a:prstGeom prst="curvedConnector2">
            <a:avLst/>
          </a:prstGeom>
        </p:spPr>
        <p:style>
          <a:lnRef idx="1">
            <a:schemeClr val="dk1"/>
          </a:lnRef>
          <a:fillRef idx="0">
            <a:schemeClr val="dk1"/>
          </a:fillRef>
          <a:effectRef idx="0">
            <a:schemeClr val="dk1"/>
          </a:effectRef>
          <a:fontRef idx="minor">
            <a:schemeClr val="tx1"/>
          </a:fontRef>
        </p:style>
      </p:cxnSp>
      <p:pic>
        <p:nvPicPr>
          <p:cNvPr id="59" name="Picture 12">
            <a:extLst>
              <a:ext uri="{FF2B5EF4-FFF2-40B4-BE49-F238E27FC236}">
                <a16:creationId xmlns:a16="http://schemas.microsoft.com/office/drawing/2014/main" id="{13842415-668D-9628-3ADA-6662D5EA7E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505" y="3298250"/>
            <a:ext cx="828569" cy="84004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a:extLst>
              <a:ext uri="{FF2B5EF4-FFF2-40B4-BE49-F238E27FC236}">
                <a16:creationId xmlns:a16="http://schemas.microsoft.com/office/drawing/2014/main" id="{77B9C8B2-C819-6983-743F-DCE63E7F88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0198" y="4236413"/>
            <a:ext cx="498994" cy="620868"/>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Connector: Curved 61">
            <a:extLst>
              <a:ext uri="{FF2B5EF4-FFF2-40B4-BE49-F238E27FC236}">
                <a16:creationId xmlns:a16="http://schemas.microsoft.com/office/drawing/2014/main" id="{4798E251-7621-B1C1-1C9D-32DF1BFF6205}"/>
              </a:ext>
            </a:extLst>
          </p:cNvPr>
          <p:cNvCxnSpPr>
            <a:stCxn id="4" idx="0"/>
            <a:endCxn id="60" idx="2"/>
          </p:cNvCxnSpPr>
          <p:nvPr/>
        </p:nvCxnSpPr>
        <p:spPr>
          <a:xfrm rot="16200000" flipV="1">
            <a:off x="2173875" y="5163102"/>
            <a:ext cx="803967" cy="192325"/>
          </a:xfrm>
          <a:prstGeom prst="curvedConnector3">
            <a:avLst/>
          </a:prstGeom>
        </p:spPr>
        <p:style>
          <a:lnRef idx="1">
            <a:schemeClr val="dk1"/>
          </a:lnRef>
          <a:fillRef idx="0">
            <a:schemeClr val="dk1"/>
          </a:fillRef>
          <a:effectRef idx="0">
            <a:schemeClr val="dk1"/>
          </a:effectRef>
          <a:fontRef idx="minor">
            <a:schemeClr val="tx1"/>
          </a:fontRef>
        </p:style>
      </p:cxnSp>
      <p:cxnSp>
        <p:nvCxnSpPr>
          <p:cNvPr id="64" name="Connector: Curved 63">
            <a:extLst>
              <a:ext uri="{FF2B5EF4-FFF2-40B4-BE49-F238E27FC236}">
                <a16:creationId xmlns:a16="http://schemas.microsoft.com/office/drawing/2014/main" id="{955AD400-8F92-A8DB-9DC8-98D1A66B1E29}"/>
              </a:ext>
            </a:extLst>
          </p:cNvPr>
          <p:cNvCxnSpPr>
            <a:cxnSpLocks/>
            <a:stCxn id="5" idx="0"/>
            <a:endCxn id="60" idx="2"/>
          </p:cNvCxnSpPr>
          <p:nvPr/>
        </p:nvCxnSpPr>
        <p:spPr>
          <a:xfrm rot="16200000" flipV="1">
            <a:off x="2892207" y="4444770"/>
            <a:ext cx="803967" cy="1628989"/>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67" name="Connector: Curved 66">
            <a:extLst>
              <a:ext uri="{FF2B5EF4-FFF2-40B4-BE49-F238E27FC236}">
                <a16:creationId xmlns:a16="http://schemas.microsoft.com/office/drawing/2014/main" id="{F82B2B96-58AA-3BDA-86EE-CBF15BDD526A}"/>
              </a:ext>
            </a:extLst>
          </p:cNvPr>
          <p:cNvCxnSpPr>
            <a:cxnSpLocks/>
            <a:stCxn id="7" idx="0"/>
            <a:endCxn id="60" idx="3"/>
          </p:cNvCxnSpPr>
          <p:nvPr/>
        </p:nvCxnSpPr>
        <p:spPr>
          <a:xfrm rot="16200000" flipV="1">
            <a:off x="4661095" y="2614945"/>
            <a:ext cx="1141249" cy="5005054"/>
          </a:xfrm>
          <a:prstGeom prst="curvedConnector2">
            <a:avLst/>
          </a:prstGeom>
        </p:spPr>
        <p:style>
          <a:lnRef idx="1">
            <a:schemeClr val="dk1"/>
          </a:lnRef>
          <a:fillRef idx="0">
            <a:schemeClr val="dk1"/>
          </a:fillRef>
          <a:effectRef idx="0">
            <a:schemeClr val="dk1"/>
          </a:effectRef>
          <a:fontRef idx="minor">
            <a:schemeClr val="tx1"/>
          </a:fontRef>
        </p:style>
      </p:cxnSp>
      <p:pic>
        <p:nvPicPr>
          <p:cNvPr id="70" name="Picture 12">
            <a:extLst>
              <a:ext uri="{FF2B5EF4-FFF2-40B4-BE49-F238E27FC236}">
                <a16:creationId xmlns:a16="http://schemas.microsoft.com/office/drawing/2014/main" id="{C2DFEBB8-6CEF-7D54-513F-18FBEE36BD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3377927"/>
            <a:ext cx="828569" cy="84004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a:extLst>
              <a:ext uri="{FF2B5EF4-FFF2-40B4-BE49-F238E27FC236}">
                <a16:creationId xmlns:a16="http://schemas.microsoft.com/office/drawing/2014/main" id="{054D2CBB-385A-9B3A-8202-E81CFEA23D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836" y="5618922"/>
            <a:ext cx="498994" cy="62086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D3F8E8B2-1D70-EE1F-6681-C510019070D3}"/>
              </a:ext>
            </a:extLst>
          </p:cNvPr>
          <p:cNvPicPr>
            <a:picLocks noChangeAspect="1"/>
          </p:cNvPicPr>
          <p:nvPr/>
        </p:nvPicPr>
        <p:blipFill>
          <a:blip r:embed="rId4"/>
          <a:stretch>
            <a:fillRect/>
          </a:stretch>
        </p:blipFill>
        <p:spPr>
          <a:xfrm>
            <a:off x="8392337" y="1806630"/>
            <a:ext cx="3392296" cy="2634683"/>
          </a:xfrm>
          <a:prstGeom prst="rect">
            <a:avLst/>
          </a:prstGeom>
        </p:spPr>
      </p:pic>
      <p:cxnSp>
        <p:nvCxnSpPr>
          <p:cNvPr id="79" name="Connector: Curved 78">
            <a:extLst>
              <a:ext uri="{FF2B5EF4-FFF2-40B4-BE49-F238E27FC236}">
                <a16:creationId xmlns:a16="http://schemas.microsoft.com/office/drawing/2014/main" id="{0CE8466E-8107-AD81-8B0A-A2B0CD1E9AA9}"/>
              </a:ext>
            </a:extLst>
          </p:cNvPr>
          <p:cNvCxnSpPr>
            <a:stCxn id="71" idx="1"/>
            <a:endCxn id="70" idx="2"/>
          </p:cNvCxnSpPr>
          <p:nvPr/>
        </p:nvCxnSpPr>
        <p:spPr>
          <a:xfrm rot="10800000">
            <a:off x="1037678" y="4217970"/>
            <a:ext cx="5527159" cy="1711387"/>
          </a:xfrm>
          <a:prstGeom prst="curvedConnector2">
            <a:avLst/>
          </a:prstGeom>
        </p:spPr>
        <p:style>
          <a:lnRef idx="1">
            <a:schemeClr val="dk1"/>
          </a:lnRef>
          <a:fillRef idx="0">
            <a:schemeClr val="dk1"/>
          </a:fillRef>
          <a:effectRef idx="0">
            <a:schemeClr val="dk1"/>
          </a:effectRef>
          <a:fontRef idx="minor">
            <a:schemeClr val="tx1"/>
          </a:fontRef>
        </p:style>
      </p:cxnSp>
      <p:cxnSp>
        <p:nvCxnSpPr>
          <p:cNvPr id="80" name="Connector: Curved 79">
            <a:extLst>
              <a:ext uri="{FF2B5EF4-FFF2-40B4-BE49-F238E27FC236}">
                <a16:creationId xmlns:a16="http://schemas.microsoft.com/office/drawing/2014/main" id="{FA06332C-C980-1A53-3E69-10B71C9E42AA}"/>
              </a:ext>
            </a:extLst>
          </p:cNvPr>
          <p:cNvCxnSpPr>
            <a:cxnSpLocks/>
            <a:stCxn id="60" idx="1"/>
            <a:endCxn id="70" idx="2"/>
          </p:cNvCxnSpPr>
          <p:nvPr/>
        </p:nvCxnSpPr>
        <p:spPr>
          <a:xfrm rot="10800000">
            <a:off x="1037678" y="4217969"/>
            <a:ext cx="1192521" cy="328878"/>
          </a:xfrm>
          <a:prstGeom prst="curvedConnector2">
            <a:avLst/>
          </a:prstGeom>
        </p:spPr>
        <p:style>
          <a:lnRef idx="1">
            <a:schemeClr val="dk1"/>
          </a:lnRef>
          <a:fillRef idx="0">
            <a:schemeClr val="dk1"/>
          </a:fillRef>
          <a:effectRef idx="0">
            <a:schemeClr val="dk1"/>
          </a:effectRef>
          <a:fontRef idx="minor">
            <a:schemeClr val="tx1"/>
          </a:fontRef>
        </p:style>
      </p:cxnSp>
      <p:cxnSp>
        <p:nvCxnSpPr>
          <p:cNvPr id="83" name="Connector: Curved 82">
            <a:extLst>
              <a:ext uri="{FF2B5EF4-FFF2-40B4-BE49-F238E27FC236}">
                <a16:creationId xmlns:a16="http://schemas.microsoft.com/office/drawing/2014/main" id="{80CCC5D6-BC2F-E533-8183-A09876A24318}"/>
              </a:ext>
            </a:extLst>
          </p:cNvPr>
          <p:cNvCxnSpPr>
            <a:cxnSpLocks/>
            <a:stCxn id="10" idx="1"/>
            <a:endCxn id="70" idx="2"/>
          </p:cNvCxnSpPr>
          <p:nvPr/>
        </p:nvCxnSpPr>
        <p:spPr>
          <a:xfrm rot="10800000">
            <a:off x="1037677" y="4217970"/>
            <a:ext cx="4154444" cy="412765"/>
          </a:xfrm>
          <a:prstGeom prst="curvedConnector2">
            <a:avLst/>
          </a:prstGeom>
        </p:spPr>
        <p:style>
          <a:lnRef idx="1">
            <a:schemeClr val="dk1"/>
          </a:lnRef>
          <a:fillRef idx="0">
            <a:schemeClr val="dk1"/>
          </a:fillRef>
          <a:effectRef idx="0">
            <a:schemeClr val="dk1"/>
          </a:effectRef>
          <a:fontRef idx="minor">
            <a:schemeClr val="tx1"/>
          </a:fontRef>
        </p:style>
      </p:cxnSp>
      <p:sp>
        <p:nvSpPr>
          <p:cNvPr id="87" name="Title 49">
            <a:extLst>
              <a:ext uri="{FF2B5EF4-FFF2-40B4-BE49-F238E27FC236}">
                <a16:creationId xmlns:a16="http://schemas.microsoft.com/office/drawing/2014/main" id="{856E8EEE-7668-DAB7-5F51-46199C157117}"/>
              </a:ext>
            </a:extLst>
          </p:cNvPr>
          <p:cNvSpPr txBox="1">
            <a:spLocks/>
          </p:cNvSpPr>
          <p:nvPr/>
        </p:nvSpPr>
        <p:spPr>
          <a:xfrm>
            <a:off x="4871864" y="180000"/>
            <a:ext cx="5415280" cy="766132"/>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as a new data silo?</a:t>
            </a:r>
          </a:p>
        </p:txBody>
      </p:sp>
    </p:spTree>
    <p:extLst>
      <p:ext uri="{BB962C8B-B14F-4D97-AF65-F5344CB8AC3E}">
        <p14:creationId xmlns:p14="http://schemas.microsoft.com/office/powerpoint/2010/main" val="285950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1000"/>
                                        <p:tgtEl>
                                          <p:spTgt spid="58"/>
                                        </p:tgtEl>
                                      </p:cBhvr>
                                    </p:animEffect>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1000"/>
                                        <p:tgtEl>
                                          <p:spTgt spid="60"/>
                                        </p:tgtEl>
                                      </p:cBhvr>
                                    </p:animEffect>
                                  </p:childTnLst>
                                </p:cTn>
                              </p:par>
                              <p:par>
                                <p:cTn id="67" presetID="10"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1000"/>
                                        <p:tgtEl>
                                          <p:spTgt spid="62"/>
                                        </p:tgtEl>
                                      </p:cBhvr>
                                    </p:animEffect>
                                  </p:childTnLst>
                                </p:cTn>
                              </p:par>
                              <p:par>
                                <p:cTn id="70" presetID="10" presetClass="entr" presetSubtype="0"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childTnLst>
                                </p:cTn>
                              </p:par>
                              <p:par>
                                <p:cTn id="73" presetID="10"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1000"/>
                                        <p:tgtEl>
                                          <p:spTgt spid="70"/>
                                        </p:tgtEl>
                                      </p:cBhvr>
                                    </p:animEffect>
                                  </p:childTnLst>
                                </p:cTn>
                              </p:par>
                              <p:par>
                                <p:cTn id="81" presetID="10" presetClass="entr" presetSubtype="0" fill="hold" nodeType="with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1000"/>
                                        <p:tgtEl>
                                          <p:spTgt spid="7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childTnLst>
                                </p:cTn>
                              </p:par>
                              <p:par>
                                <p:cTn id="94" presetID="10" presetClass="entr" presetSubtype="0" fill="hold" nodeType="with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fade">
                                      <p:cBhvr>
                                        <p:cTn id="96" dur="1000"/>
                                        <p:tgtEl>
                                          <p:spTgt spid="80"/>
                                        </p:tgtEl>
                                      </p:cBhvr>
                                    </p:animEffect>
                                  </p:childTnLst>
                                </p:cTn>
                              </p:par>
                              <p:par>
                                <p:cTn id="97" presetID="10" presetClass="entr" presetSubtype="0" fill="hold" nodeType="with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fade">
                                      <p:cBhvr>
                                        <p:cTn id="99" dur="1000"/>
                                        <p:tgtEl>
                                          <p:spTgt spid="8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fade">
                                      <p:cBhvr>
                                        <p:cTn id="10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69D3F5-50DB-4F70-985D-D96D6C28A36B}"/>
              </a:ext>
            </a:extLst>
          </p:cNvPr>
          <p:cNvSpPr>
            <a:spLocks noGrp="1"/>
          </p:cNvSpPr>
          <p:nvPr>
            <p:ph type="title"/>
          </p:nvPr>
        </p:nvSpPr>
        <p:spPr/>
        <p:txBody>
          <a:bodyPr>
            <a:normAutofit/>
          </a:bodyPr>
          <a:lstStyle/>
          <a:p>
            <a:r>
              <a:rPr lang="en-US" dirty="0"/>
              <a:t>Questions ...</a:t>
            </a:r>
          </a:p>
        </p:txBody>
      </p:sp>
      <p:pic>
        <p:nvPicPr>
          <p:cNvPr id="6" name="Picture 5">
            <a:extLst>
              <a:ext uri="{FF2B5EF4-FFF2-40B4-BE49-F238E27FC236}">
                <a16:creationId xmlns:a16="http://schemas.microsoft.com/office/drawing/2014/main" id="{D35907B3-7675-9911-4D6F-6BCB6D667F02}"/>
              </a:ext>
            </a:extLst>
          </p:cNvPr>
          <p:cNvPicPr>
            <a:picLocks noChangeAspect="1"/>
          </p:cNvPicPr>
          <p:nvPr/>
        </p:nvPicPr>
        <p:blipFill>
          <a:blip r:embed="rId2"/>
          <a:stretch>
            <a:fillRect/>
          </a:stretch>
        </p:blipFill>
        <p:spPr>
          <a:xfrm>
            <a:off x="839416" y="5726500"/>
            <a:ext cx="508617" cy="634786"/>
          </a:xfrm>
          <a:prstGeom prst="rect">
            <a:avLst/>
          </a:prstGeom>
        </p:spPr>
      </p:pic>
      <p:pic>
        <p:nvPicPr>
          <p:cNvPr id="7" name="Picture 6">
            <a:extLst>
              <a:ext uri="{FF2B5EF4-FFF2-40B4-BE49-F238E27FC236}">
                <a16:creationId xmlns:a16="http://schemas.microsoft.com/office/drawing/2014/main" id="{F4C8515C-145C-8032-11B7-7F290BB2EFDA}"/>
              </a:ext>
            </a:extLst>
          </p:cNvPr>
          <p:cNvPicPr>
            <a:picLocks noChangeAspect="1"/>
          </p:cNvPicPr>
          <p:nvPr/>
        </p:nvPicPr>
        <p:blipFill>
          <a:blip r:embed="rId2"/>
          <a:stretch>
            <a:fillRect/>
          </a:stretch>
        </p:blipFill>
        <p:spPr>
          <a:xfrm>
            <a:off x="1919536" y="5726500"/>
            <a:ext cx="508617" cy="634786"/>
          </a:xfrm>
          <a:prstGeom prst="rect">
            <a:avLst/>
          </a:prstGeom>
        </p:spPr>
      </p:pic>
      <p:pic>
        <p:nvPicPr>
          <p:cNvPr id="8" name="Picture 7">
            <a:extLst>
              <a:ext uri="{FF2B5EF4-FFF2-40B4-BE49-F238E27FC236}">
                <a16:creationId xmlns:a16="http://schemas.microsoft.com/office/drawing/2014/main" id="{8474E8A2-19BA-4423-9391-479D4B26EB83}"/>
              </a:ext>
            </a:extLst>
          </p:cNvPr>
          <p:cNvPicPr>
            <a:picLocks noChangeAspect="1"/>
          </p:cNvPicPr>
          <p:nvPr/>
        </p:nvPicPr>
        <p:blipFill>
          <a:blip r:embed="rId2"/>
          <a:stretch>
            <a:fillRect/>
          </a:stretch>
        </p:blipFill>
        <p:spPr>
          <a:xfrm>
            <a:off x="2999656" y="5705599"/>
            <a:ext cx="508617" cy="634786"/>
          </a:xfrm>
          <a:prstGeom prst="rect">
            <a:avLst/>
          </a:prstGeom>
        </p:spPr>
      </p:pic>
      <p:pic>
        <p:nvPicPr>
          <p:cNvPr id="9" name="Picture 8">
            <a:extLst>
              <a:ext uri="{FF2B5EF4-FFF2-40B4-BE49-F238E27FC236}">
                <a16:creationId xmlns:a16="http://schemas.microsoft.com/office/drawing/2014/main" id="{71889BCF-599A-96FC-7D25-7019F6564937}"/>
              </a:ext>
            </a:extLst>
          </p:cNvPr>
          <p:cNvPicPr>
            <a:picLocks noChangeAspect="1"/>
          </p:cNvPicPr>
          <p:nvPr/>
        </p:nvPicPr>
        <p:blipFill>
          <a:blip r:embed="rId2"/>
          <a:stretch>
            <a:fillRect/>
          </a:stretch>
        </p:blipFill>
        <p:spPr>
          <a:xfrm>
            <a:off x="4109812" y="5726500"/>
            <a:ext cx="508617" cy="634786"/>
          </a:xfrm>
          <a:prstGeom prst="rect">
            <a:avLst/>
          </a:prstGeom>
        </p:spPr>
      </p:pic>
      <p:pic>
        <p:nvPicPr>
          <p:cNvPr id="11" name="Picture 10">
            <a:extLst>
              <a:ext uri="{FF2B5EF4-FFF2-40B4-BE49-F238E27FC236}">
                <a16:creationId xmlns:a16="http://schemas.microsoft.com/office/drawing/2014/main" id="{775713F6-DD05-61F2-27B9-37311B778CA4}"/>
              </a:ext>
            </a:extLst>
          </p:cNvPr>
          <p:cNvPicPr>
            <a:picLocks noChangeAspect="1"/>
          </p:cNvPicPr>
          <p:nvPr/>
        </p:nvPicPr>
        <p:blipFill>
          <a:blip r:embed="rId2"/>
          <a:stretch>
            <a:fillRect/>
          </a:stretch>
        </p:blipFill>
        <p:spPr>
          <a:xfrm>
            <a:off x="5201868" y="5726500"/>
            <a:ext cx="508617" cy="634786"/>
          </a:xfrm>
          <a:prstGeom prst="rect">
            <a:avLst/>
          </a:prstGeom>
        </p:spPr>
      </p:pic>
      <p:pic>
        <p:nvPicPr>
          <p:cNvPr id="12" name="Picture 11">
            <a:extLst>
              <a:ext uri="{FF2B5EF4-FFF2-40B4-BE49-F238E27FC236}">
                <a16:creationId xmlns:a16="http://schemas.microsoft.com/office/drawing/2014/main" id="{8801D343-35CE-63C5-AF9A-DC0BD16F90EE}"/>
              </a:ext>
            </a:extLst>
          </p:cNvPr>
          <p:cNvPicPr>
            <a:picLocks noChangeAspect="1"/>
          </p:cNvPicPr>
          <p:nvPr/>
        </p:nvPicPr>
        <p:blipFill>
          <a:blip r:embed="rId2"/>
          <a:stretch>
            <a:fillRect/>
          </a:stretch>
        </p:blipFill>
        <p:spPr>
          <a:xfrm>
            <a:off x="6281988" y="5705599"/>
            <a:ext cx="508617" cy="634786"/>
          </a:xfrm>
          <a:prstGeom prst="rect">
            <a:avLst/>
          </a:prstGeom>
        </p:spPr>
      </p:pic>
      <p:pic>
        <p:nvPicPr>
          <p:cNvPr id="13" name="Picture 12">
            <a:extLst>
              <a:ext uri="{FF2B5EF4-FFF2-40B4-BE49-F238E27FC236}">
                <a16:creationId xmlns:a16="http://schemas.microsoft.com/office/drawing/2014/main" id="{E68882CF-E085-0FFE-E6A9-58E70F69CC8A}"/>
              </a:ext>
            </a:extLst>
          </p:cNvPr>
          <p:cNvPicPr>
            <a:picLocks noChangeAspect="1"/>
          </p:cNvPicPr>
          <p:nvPr/>
        </p:nvPicPr>
        <p:blipFill>
          <a:blip r:embed="rId2"/>
          <a:stretch>
            <a:fillRect/>
          </a:stretch>
        </p:blipFill>
        <p:spPr>
          <a:xfrm>
            <a:off x="7392144" y="5726500"/>
            <a:ext cx="508617" cy="634786"/>
          </a:xfrm>
          <a:prstGeom prst="rect">
            <a:avLst/>
          </a:prstGeom>
        </p:spPr>
      </p:pic>
      <p:pic>
        <p:nvPicPr>
          <p:cNvPr id="15" name="Picture 14">
            <a:extLst>
              <a:ext uri="{FF2B5EF4-FFF2-40B4-BE49-F238E27FC236}">
                <a16:creationId xmlns:a16="http://schemas.microsoft.com/office/drawing/2014/main" id="{0180419B-E5C4-DAF1-AD96-A73BB7B1E8BF}"/>
              </a:ext>
            </a:extLst>
          </p:cNvPr>
          <p:cNvPicPr>
            <a:picLocks noChangeAspect="1"/>
          </p:cNvPicPr>
          <p:nvPr/>
        </p:nvPicPr>
        <p:blipFill>
          <a:blip r:embed="rId2"/>
          <a:stretch>
            <a:fillRect/>
          </a:stretch>
        </p:blipFill>
        <p:spPr>
          <a:xfrm>
            <a:off x="8484200" y="5746542"/>
            <a:ext cx="508617" cy="634786"/>
          </a:xfrm>
          <a:prstGeom prst="rect">
            <a:avLst/>
          </a:prstGeom>
        </p:spPr>
      </p:pic>
      <p:pic>
        <p:nvPicPr>
          <p:cNvPr id="16" name="Picture 15">
            <a:extLst>
              <a:ext uri="{FF2B5EF4-FFF2-40B4-BE49-F238E27FC236}">
                <a16:creationId xmlns:a16="http://schemas.microsoft.com/office/drawing/2014/main" id="{E5D3C4C8-1014-9753-3369-5D3EBA28A4C1}"/>
              </a:ext>
            </a:extLst>
          </p:cNvPr>
          <p:cNvPicPr>
            <a:picLocks noChangeAspect="1"/>
          </p:cNvPicPr>
          <p:nvPr/>
        </p:nvPicPr>
        <p:blipFill>
          <a:blip r:embed="rId2"/>
          <a:stretch>
            <a:fillRect/>
          </a:stretch>
        </p:blipFill>
        <p:spPr>
          <a:xfrm>
            <a:off x="9564320" y="5725641"/>
            <a:ext cx="508617" cy="634786"/>
          </a:xfrm>
          <a:prstGeom prst="rect">
            <a:avLst/>
          </a:prstGeom>
        </p:spPr>
      </p:pic>
      <p:pic>
        <p:nvPicPr>
          <p:cNvPr id="17" name="Picture 16">
            <a:extLst>
              <a:ext uri="{FF2B5EF4-FFF2-40B4-BE49-F238E27FC236}">
                <a16:creationId xmlns:a16="http://schemas.microsoft.com/office/drawing/2014/main" id="{81A858AF-8C8B-E57F-FCF8-2A3198889DC8}"/>
              </a:ext>
            </a:extLst>
          </p:cNvPr>
          <p:cNvPicPr>
            <a:picLocks noChangeAspect="1"/>
          </p:cNvPicPr>
          <p:nvPr/>
        </p:nvPicPr>
        <p:blipFill>
          <a:blip r:embed="rId2"/>
          <a:stretch>
            <a:fillRect/>
          </a:stretch>
        </p:blipFill>
        <p:spPr>
          <a:xfrm>
            <a:off x="10674476" y="5746542"/>
            <a:ext cx="508617" cy="634786"/>
          </a:xfrm>
          <a:prstGeom prst="rect">
            <a:avLst/>
          </a:prstGeom>
        </p:spPr>
      </p:pic>
      <p:sp>
        <p:nvSpPr>
          <p:cNvPr id="19" name="TextBox 18">
            <a:extLst>
              <a:ext uri="{FF2B5EF4-FFF2-40B4-BE49-F238E27FC236}">
                <a16:creationId xmlns:a16="http://schemas.microsoft.com/office/drawing/2014/main" id="{B209A188-DBAB-17B1-121F-1B23724DC6E4}"/>
              </a:ext>
            </a:extLst>
          </p:cNvPr>
          <p:cNvSpPr txBox="1"/>
          <p:nvPr/>
        </p:nvSpPr>
        <p:spPr>
          <a:xfrm>
            <a:off x="911424" y="1484784"/>
            <a:ext cx="4176464" cy="430887"/>
          </a:xfrm>
          <a:prstGeom prst="rect">
            <a:avLst/>
          </a:prstGeom>
          <a:noFill/>
        </p:spPr>
        <p:txBody>
          <a:bodyPr wrap="square">
            <a:spAutoFit/>
          </a:bodyPr>
          <a:lstStyle/>
          <a:p>
            <a:pPr algn="ctr"/>
            <a:r>
              <a:rPr lang="en-US" sz="2200" dirty="0"/>
              <a:t>Where we have our data?</a:t>
            </a:r>
          </a:p>
        </p:txBody>
      </p:sp>
      <p:sp>
        <p:nvSpPr>
          <p:cNvPr id="20" name="TextBox 19">
            <a:extLst>
              <a:ext uri="{FF2B5EF4-FFF2-40B4-BE49-F238E27FC236}">
                <a16:creationId xmlns:a16="http://schemas.microsoft.com/office/drawing/2014/main" id="{18B40295-997D-CFEE-45A5-5306CCF230FE}"/>
              </a:ext>
            </a:extLst>
          </p:cNvPr>
          <p:cNvSpPr txBox="1"/>
          <p:nvPr/>
        </p:nvSpPr>
        <p:spPr>
          <a:xfrm>
            <a:off x="6395968" y="1902059"/>
            <a:ext cx="4176464" cy="430887"/>
          </a:xfrm>
          <a:prstGeom prst="rect">
            <a:avLst/>
          </a:prstGeom>
          <a:noFill/>
        </p:spPr>
        <p:txBody>
          <a:bodyPr wrap="square">
            <a:spAutoFit/>
          </a:bodyPr>
          <a:lstStyle/>
          <a:p>
            <a:pPr algn="ctr"/>
            <a:r>
              <a:rPr lang="en-US" sz="2200" dirty="0"/>
              <a:t>What is our data about?</a:t>
            </a:r>
          </a:p>
        </p:txBody>
      </p:sp>
      <p:sp>
        <p:nvSpPr>
          <p:cNvPr id="21" name="TextBox 20">
            <a:extLst>
              <a:ext uri="{FF2B5EF4-FFF2-40B4-BE49-F238E27FC236}">
                <a16:creationId xmlns:a16="http://schemas.microsoft.com/office/drawing/2014/main" id="{F007B594-E0F5-81FC-D449-E15529DED91C}"/>
              </a:ext>
            </a:extLst>
          </p:cNvPr>
          <p:cNvSpPr txBox="1"/>
          <p:nvPr/>
        </p:nvSpPr>
        <p:spPr>
          <a:xfrm>
            <a:off x="1919536" y="2332946"/>
            <a:ext cx="4176464" cy="430887"/>
          </a:xfrm>
          <a:prstGeom prst="rect">
            <a:avLst/>
          </a:prstGeom>
          <a:noFill/>
        </p:spPr>
        <p:txBody>
          <a:bodyPr wrap="square">
            <a:spAutoFit/>
          </a:bodyPr>
          <a:lstStyle/>
          <a:p>
            <a:pPr algn="ctr"/>
            <a:r>
              <a:rPr lang="en-US" sz="2200" dirty="0"/>
              <a:t>Why is responsible for our data?</a:t>
            </a:r>
          </a:p>
        </p:txBody>
      </p:sp>
      <p:sp>
        <p:nvSpPr>
          <p:cNvPr id="22" name="TextBox 21">
            <a:extLst>
              <a:ext uri="{FF2B5EF4-FFF2-40B4-BE49-F238E27FC236}">
                <a16:creationId xmlns:a16="http://schemas.microsoft.com/office/drawing/2014/main" id="{F73B5C45-2F32-16B3-A006-F71609572B17}"/>
              </a:ext>
            </a:extLst>
          </p:cNvPr>
          <p:cNvSpPr txBox="1"/>
          <p:nvPr/>
        </p:nvSpPr>
        <p:spPr>
          <a:xfrm>
            <a:off x="3719736" y="3156260"/>
            <a:ext cx="6558449" cy="430887"/>
          </a:xfrm>
          <a:prstGeom prst="rect">
            <a:avLst/>
          </a:prstGeom>
          <a:noFill/>
        </p:spPr>
        <p:txBody>
          <a:bodyPr wrap="square">
            <a:spAutoFit/>
          </a:bodyPr>
          <a:lstStyle/>
          <a:p>
            <a:pPr algn="ctr"/>
            <a:r>
              <a:rPr lang="en-US" sz="2200" dirty="0"/>
              <a:t>How was our data created and how it evolved in time?</a:t>
            </a:r>
          </a:p>
        </p:txBody>
      </p:sp>
      <p:sp>
        <p:nvSpPr>
          <p:cNvPr id="23" name="TextBox 22">
            <a:extLst>
              <a:ext uri="{FF2B5EF4-FFF2-40B4-BE49-F238E27FC236}">
                <a16:creationId xmlns:a16="http://schemas.microsoft.com/office/drawing/2014/main" id="{BA1B6DC9-3A0E-EF76-7391-DFC77CA2DB45}"/>
              </a:ext>
            </a:extLst>
          </p:cNvPr>
          <p:cNvSpPr txBox="1"/>
          <p:nvPr/>
        </p:nvSpPr>
        <p:spPr>
          <a:xfrm>
            <a:off x="911424" y="4094168"/>
            <a:ext cx="4176464" cy="430887"/>
          </a:xfrm>
          <a:prstGeom prst="rect">
            <a:avLst/>
          </a:prstGeom>
          <a:noFill/>
        </p:spPr>
        <p:txBody>
          <a:bodyPr wrap="square">
            <a:spAutoFit/>
          </a:bodyPr>
          <a:lstStyle/>
          <a:p>
            <a:pPr algn="ctr"/>
            <a:r>
              <a:rPr lang="en-US" sz="2200" dirty="0"/>
              <a:t>How are different data related?</a:t>
            </a:r>
          </a:p>
        </p:txBody>
      </p:sp>
      <p:sp>
        <p:nvSpPr>
          <p:cNvPr id="24" name="TextBox 23">
            <a:extLst>
              <a:ext uri="{FF2B5EF4-FFF2-40B4-BE49-F238E27FC236}">
                <a16:creationId xmlns:a16="http://schemas.microsoft.com/office/drawing/2014/main" id="{9D16F711-EA95-7DF0-3F43-DF1CBC757F94}"/>
              </a:ext>
            </a:extLst>
          </p:cNvPr>
          <p:cNvSpPr txBox="1"/>
          <p:nvPr/>
        </p:nvSpPr>
        <p:spPr>
          <a:xfrm>
            <a:off x="6392803" y="4497009"/>
            <a:ext cx="4790289" cy="430887"/>
          </a:xfrm>
          <a:prstGeom prst="rect">
            <a:avLst/>
          </a:prstGeom>
          <a:noFill/>
        </p:spPr>
        <p:txBody>
          <a:bodyPr wrap="square">
            <a:spAutoFit/>
          </a:bodyPr>
          <a:lstStyle/>
          <a:p>
            <a:pPr algn="ctr"/>
            <a:r>
              <a:rPr lang="en-US" sz="2200" dirty="0"/>
              <a:t>How should we work with our data?</a:t>
            </a:r>
          </a:p>
        </p:txBody>
      </p:sp>
    </p:spTree>
    <p:extLst>
      <p:ext uri="{BB962C8B-B14F-4D97-AF65-F5344CB8AC3E}">
        <p14:creationId xmlns:p14="http://schemas.microsoft.com/office/powerpoint/2010/main" val="1207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9CD3A-7EE1-2C75-0CD2-6587DD76B13B}"/>
              </a:ext>
            </a:extLst>
          </p:cNvPr>
          <p:cNvSpPr>
            <a:spLocks noGrp="1"/>
          </p:cNvSpPr>
          <p:nvPr>
            <p:ph type="body" sz="quarter" idx="13"/>
          </p:nvPr>
        </p:nvSpPr>
        <p:spPr/>
        <p:txBody>
          <a:bodyPr/>
          <a:lstStyle/>
          <a:p>
            <a:r>
              <a:rPr lang="en-US" dirty="0"/>
              <a:t>Data catalog</a:t>
            </a:r>
          </a:p>
        </p:txBody>
      </p:sp>
      <p:sp>
        <p:nvSpPr>
          <p:cNvPr id="3" name="Text Placeholder 2">
            <a:extLst>
              <a:ext uri="{FF2B5EF4-FFF2-40B4-BE49-F238E27FC236}">
                <a16:creationId xmlns:a16="http://schemas.microsoft.com/office/drawing/2014/main" id="{882B70C6-A775-8933-2117-C2CBE295CD42}"/>
              </a:ext>
            </a:extLst>
          </p:cNvPr>
          <p:cNvSpPr>
            <a:spLocks noGrp="1"/>
          </p:cNvSpPr>
          <p:nvPr>
            <p:ph type="body" sz="quarter" idx="14"/>
          </p:nvPr>
        </p:nvSpPr>
        <p:spPr>
          <a:xfrm>
            <a:off x="550962" y="1493531"/>
            <a:ext cx="6337126" cy="1215389"/>
          </a:xfrm>
        </p:spPr>
        <p:txBody>
          <a:bodyPr/>
          <a:lstStyle/>
          <a:p>
            <a:r>
              <a:rPr lang="en-US" dirty="0"/>
              <a:t>To answer these questions, </a:t>
            </a:r>
            <a:br>
              <a:rPr lang="en-US" dirty="0"/>
            </a:br>
            <a:r>
              <a:rPr lang="en-US" dirty="0"/>
              <a:t>you need ...</a:t>
            </a:r>
          </a:p>
        </p:txBody>
      </p:sp>
      <p:pic>
        <p:nvPicPr>
          <p:cNvPr id="5" name="Picture 4">
            <a:extLst>
              <a:ext uri="{FF2B5EF4-FFF2-40B4-BE49-F238E27FC236}">
                <a16:creationId xmlns:a16="http://schemas.microsoft.com/office/drawing/2014/main" id="{8DB4237A-B86F-B83C-B29A-629BF02FF87E}"/>
              </a:ext>
            </a:extLst>
          </p:cNvPr>
          <p:cNvPicPr>
            <a:picLocks noChangeAspect="1"/>
          </p:cNvPicPr>
          <p:nvPr/>
        </p:nvPicPr>
        <p:blipFill>
          <a:blip r:embed="rId3"/>
          <a:stretch>
            <a:fillRect/>
          </a:stretch>
        </p:blipFill>
        <p:spPr>
          <a:xfrm>
            <a:off x="7680176" y="1628800"/>
            <a:ext cx="3960862" cy="4561380"/>
          </a:xfrm>
          <a:prstGeom prst="rect">
            <a:avLst/>
          </a:prstGeom>
        </p:spPr>
      </p:pic>
    </p:spTree>
    <p:extLst>
      <p:ext uri="{BB962C8B-B14F-4D97-AF65-F5344CB8AC3E}">
        <p14:creationId xmlns:p14="http://schemas.microsoft.com/office/powerpoint/2010/main" val="5884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84BC-F49E-C516-048B-DEB2E2DC9E52}"/>
              </a:ext>
            </a:extLst>
          </p:cNvPr>
          <p:cNvSpPr>
            <a:spLocks noGrp="1"/>
          </p:cNvSpPr>
          <p:nvPr>
            <p:ph type="title"/>
          </p:nvPr>
        </p:nvSpPr>
        <p:spPr/>
        <p:txBody>
          <a:bodyPr/>
          <a:lstStyle/>
          <a:p>
            <a:r>
              <a:rPr lang="en-US" dirty="0"/>
              <a:t>Dataset, data source, and a data catalog </a:t>
            </a:r>
          </a:p>
        </p:txBody>
      </p:sp>
      <p:sp>
        <p:nvSpPr>
          <p:cNvPr id="4" name="Slide Number Placeholder 3">
            <a:extLst>
              <a:ext uri="{FF2B5EF4-FFF2-40B4-BE49-F238E27FC236}">
                <a16:creationId xmlns:a16="http://schemas.microsoft.com/office/drawing/2014/main" id="{232B5EE3-70F4-C197-67D5-8664303AF55C}"/>
              </a:ext>
            </a:extLst>
          </p:cNvPr>
          <p:cNvSpPr>
            <a:spLocks noGrp="1"/>
          </p:cNvSpPr>
          <p:nvPr>
            <p:ph type="sldNum" sz="quarter" idx="12"/>
          </p:nvPr>
        </p:nvSpPr>
        <p:spPr/>
        <p:txBody>
          <a:bodyPr/>
          <a:lstStyle/>
          <a:p>
            <a:fld id="{6113E31D-E2AB-40D1-8B51-AFA5AFEF393A}" type="slidenum">
              <a:rPr lang="en-US" smtClean="0"/>
              <a:t>7</a:t>
            </a:fld>
            <a:endParaRPr lang="en-US" dirty="0"/>
          </a:p>
        </p:txBody>
      </p:sp>
      <p:sp>
        <p:nvSpPr>
          <p:cNvPr id="3" name="Content Placeholder 2">
            <a:extLst>
              <a:ext uri="{FF2B5EF4-FFF2-40B4-BE49-F238E27FC236}">
                <a16:creationId xmlns:a16="http://schemas.microsoft.com/office/drawing/2014/main" id="{9333B3DB-2FB1-5570-FC31-9F4174FBDBBB}"/>
              </a:ext>
            </a:extLst>
          </p:cNvPr>
          <p:cNvSpPr>
            <a:spLocks noGrp="1"/>
          </p:cNvSpPr>
          <p:nvPr>
            <p:ph idx="4294967295"/>
          </p:nvPr>
        </p:nvSpPr>
        <p:spPr>
          <a:xfrm>
            <a:off x="360000" y="1356832"/>
            <a:ext cx="9120376" cy="1569660"/>
          </a:xfrm>
        </p:spPr>
        <p:txBody>
          <a:bodyPr/>
          <a:lstStyle/>
          <a:p>
            <a:pPr marL="0" indent="0" algn="ctr">
              <a:buNone/>
            </a:pPr>
            <a:r>
              <a:rPr lang="en-US" sz="3200" dirty="0"/>
              <a:t>"A </a:t>
            </a:r>
            <a:r>
              <a:rPr lang="en-US" sz="3200" b="1" dirty="0"/>
              <a:t>dataset</a:t>
            </a:r>
            <a:r>
              <a:rPr lang="en-US" sz="3200" dirty="0"/>
              <a:t> is a collection of data, published or curated by a single data source, and available for access or download in one or more formats." 		</a:t>
            </a:r>
            <a:r>
              <a:rPr lang="en-US" sz="3200" i="1" dirty="0"/>
              <a:t>-- W3C</a:t>
            </a:r>
          </a:p>
        </p:txBody>
      </p:sp>
      <p:sp>
        <p:nvSpPr>
          <p:cNvPr id="6" name="TextBox 5">
            <a:extLst>
              <a:ext uri="{FF2B5EF4-FFF2-40B4-BE49-F238E27FC236}">
                <a16:creationId xmlns:a16="http://schemas.microsoft.com/office/drawing/2014/main" id="{BF9760D1-C562-751F-7DDE-0F0C1AAE40C8}"/>
              </a:ext>
            </a:extLst>
          </p:cNvPr>
          <p:cNvSpPr txBox="1"/>
          <p:nvPr/>
        </p:nvSpPr>
        <p:spPr>
          <a:xfrm>
            <a:off x="1989634" y="3356992"/>
            <a:ext cx="9820276" cy="1077218"/>
          </a:xfrm>
          <a:prstGeom prst="rect">
            <a:avLst/>
          </a:prstGeom>
          <a:noFill/>
        </p:spPr>
        <p:txBody>
          <a:bodyPr wrap="square">
            <a:spAutoFit/>
          </a:bodyPr>
          <a:lstStyle/>
          <a:p>
            <a:pPr algn="ctr"/>
            <a:r>
              <a:rPr lang="en-US" sz="3200" dirty="0"/>
              <a:t>A </a:t>
            </a:r>
            <a:r>
              <a:rPr lang="en-US" sz="3200" b="1" dirty="0"/>
              <a:t>data source</a:t>
            </a:r>
            <a:r>
              <a:rPr lang="en-US" sz="3200" dirty="0"/>
              <a:t> is a system which maintains data and enables data consumers to access or download the data.</a:t>
            </a:r>
          </a:p>
        </p:txBody>
      </p:sp>
      <p:sp>
        <p:nvSpPr>
          <p:cNvPr id="8" name="TextBox 7">
            <a:extLst>
              <a:ext uri="{FF2B5EF4-FFF2-40B4-BE49-F238E27FC236}">
                <a16:creationId xmlns:a16="http://schemas.microsoft.com/office/drawing/2014/main" id="{D45A5D6B-ABBD-F091-3EA9-1D82AADB3110}"/>
              </a:ext>
            </a:extLst>
          </p:cNvPr>
          <p:cNvSpPr txBox="1"/>
          <p:nvPr/>
        </p:nvSpPr>
        <p:spPr>
          <a:xfrm>
            <a:off x="360000" y="5260980"/>
            <a:ext cx="7896240" cy="1077218"/>
          </a:xfrm>
          <a:prstGeom prst="rect">
            <a:avLst/>
          </a:prstGeom>
          <a:noFill/>
        </p:spPr>
        <p:txBody>
          <a:bodyPr wrap="square">
            <a:spAutoFit/>
          </a:bodyPr>
          <a:lstStyle/>
          <a:p>
            <a:pPr algn="ctr"/>
            <a:r>
              <a:rPr lang="en-US" sz="3200" dirty="0"/>
              <a:t>A </a:t>
            </a:r>
            <a:r>
              <a:rPr lang="en-US" sz="3200" b="1" dirty="0"/>
              <a:t>data catalog</a:t>
            </a:r>
            <a:r>
              <a:rPr lang="en-US" sz="3200" dirty="0"/>
              <a:t> is a metadata management tool a company uses to organize its datasets.</a:t>
            </a:r>
          </a:p>
        </p:txBody>
      </p:sp>
    </p:spTree>
    <p:extLst>
      <p:ext uri="{BB962C8B-B14F-4D97-AF65-F5344CB8AC3E}">
        <p14:creationId xmlns:p14="http://schemas.microsoft.com/office/powerpoint/2010/main" val="263847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619E-3AF0-E293-03EE-29815060F24B}"/>
              </a:ext>
            </a:extLst>
          </p:cNvPr>
          <p:cNvSpPr>
            <a:spLocks noGrp="1"/>
          </p:cNvSpPr>
          <p:nvPr>
            <p:ph type="title"/>
          </p:nvPr>
        </p:nvSpPr>
        <p:spPr/>
        <p:txBody>
          <a:bodyPr/>
          <a:lstStyle/>
          <a:p>
            <a:r>
              <a:rPr lang="en-US" dirty="0"/>
              <a:t>Data Catalog</a:t>
            </a:r>
          </a:p>
        </p:txBody>
      </p:sp>
      <p:sp>
        <p:nvSpPr>
          <p:cNvPr id="3" name="Content Placeholder 2">
            <a:extLst>
              <a:ext uri="{FF2B5EF4-FFF2-40B4-BE49-F238E27FC236}">
                <a16:creationId xmlns:a16="http://schemas.microsoft.com/office/drawing/2014/main" id="{D40EFAC3-7526-8FED-DC59-64A06B44E110}"/>
              </a:ext>
            </a:extLst>
          </p:cNvPr>
          <p:cNvSpPr>
            <a:spLocks noGrp="1"/>
          </p:cNvSpPr>
          <p:nvPr>
            <p:ph idx="1"/>
          </p:nvPr>
        </p:nvSpPr>
        <p:spPr>
          <a:xfrm>
            <a:off x="335360" y="1268760"/>
            <a:ext cx="11449272" cy="2880320"/>
          </a:xfrm>
        </p:spPr>
        <p:txBody>
          <a:bodyPr/>
          <a:lstStyle/>
          <a:p>
            <a:pPr marL="0" indent="0" algn="ctr">
              <a:buNone/>
            </a:pPr>
            <a:r>
              <a:rPr lang="en-US" sz="3200" dirty="0"/>
              <a:t>"A data catalog maintains an inventory of data assets through the discovery, description, and organization of datasets. The catalog provides context to enable data analysts, data scientists, data stewards, and other data consumers to find and understand a relevant dataset for the purpose of extracting business value." 											</a:t>
            </a:r>
            <a:r>
              <a:rPr lang="en-US" sz="3200" i="1" dirty="0"/>
              <a:t>-- Gartner</a:t>
            </a:r>
          </a:p>
        </p:txBody>
      </p:sp>
      <p:sp>
        <p:nvSpPr>
          <p:cNvPr id="4" name="Slide Number Placeholder 3">
            <a:extLst>
              <a:ext uri="{FF2B5EF4-FFF2-40B4-BE49-F238E27FC236}">
                <a16:creationId xmlns:a16="http://schemas.microsoft.com/office/drawing/2014/main" id="{6B621526-02AD-AC10-F41D-9899D7EA7EEB}"/>
              </a:ext>
            </a:extLst>
          </p:cNvPr>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148981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C0D-9D9D-2175-F99A-48124EEBA33B}"/>
              </a:ext>
            </a:extLst>
          </p:cNvPr>
          <p:cNvSpPr>
            <a:spLocks noGrp="1"/>
          </p:cNvSpPr>
          <p:nvPr>
            <p:ph type="title"/>
          </p:nvPr>
        </p:nvSpPr>
        <p:spPr/>
        <p:txBody>
          <a:bodyPr/>
          <a:lstStyle/>
          <a:p>
            <a:r>
              <a:rPr lang="en-US" dirty="0"/>
              <a:t>Metadata</a:t>
            </a:r>
          </a:p>
        </p:txBody>
      </p:sp>
      <p:sp>
        <p:nvSpPr>
          <p:cNvPr id="3" name="Content Placeholder 2">
            <a:extLst>
              <a:ext uri="{FF2B5EF4-FFF2-40B4-BE49-F238E27FC236}">
                <a16:creationId xmlns:a16="http://schemas.microsoft.com/office/drawing/2014/main" id="{F3AF3454-55BB-2D49-F2C2-B4BF675F0C12}"/>
              </a:ext>
            </a:extLst>
          </p:cNvPr>
          <p:cNvSpPr>
            <a:spLocks noGrp="1"/>
          </p:cNvSpPr>
          <p:nvPr>
            <p:ph idx="1"/>
          </p:nvPr>
        </p:nvSpPr>
        <p:spPr/>
        <p:txBody>
          <a:bodyPr/>
          <a:lstStyle/>
          <a:p>
            <a:pPr marL="0" indent="0" algn="ctr">
              <a:buNone/>
            </a:pPr>
            <a:r>
              <a:rPr lang="en-US" sz="3200" dirty="0"/>
              <a:t>Metadata is data about data. It describes data assets in a way which makes it easier to locate, understand and use.</a:t>
            </a:r>
          </a:p>
        </p:txBody>
      </p:sp>
      <p:sp>
        <p:nvSpPr>
          <p:cNvPr id="4" name="Slide Number Placeholder 3">
            <a:extLst>
              <a:ext uri="{FF2B5EF4-FFF2-40B4-BE49-F238E27FC236}">
                <a16:creationId xmlns:a16="http://schemas.microsoft.com/office/drawing/2014/main" id="{EE1FB489-3A45-A3DA-524E-BAAD916C0B03}"/>
              </a:ext>
            </a:extLst>
          </p:cNvPr>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2353751040"/>
      </p:ext>
    </p:extLst>
  </p:cSld>
  <p:clrMapOvr>
    <a:masterClrMapping/>
  </p:clrMapOvr>
</p:sld>
</file>

<file path=ppt/theme/theme1.xml><?xml version="1.0" encoding="utf-8"?>
<a:theme xmlns:a="http://schemas.openxmlformats.org/drawingml/2006/main" name="2026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6 presentation theme" id="{7FFEBCA7-CFEC-47A0-A420-539049DE4B4A}" vid="{D5459190-8C96-4628-9BF3-9BCB72646EF8}"/>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2026 presentation theme</Template>
  <TotalTime>7066</TotalTime>
  <Words>1010</Words>
  <Application>Microsoft Office PowerPoint</Application>
  <PresentationFormat>Widescreen</PresentationFormat>
  <Paragraphs>165</Paragraphs>
  <Slides>27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2026 presentation theme</vt:lpstr>
      <vt:lpstr>Data catalogs</vt:lpstr>
      <vt:lpstr>Data engineer in action ... </vt:lpstr>
      <vt:lpstr>The dependency hell ?</vt:lpstr>
      <vt:lpstr>A data Warehouse</vt:lpstr>
      <vt:lpstr>Questions ...</vt:lpstr>
      <vt:lpstr>PowerPoint Presentation</vt:lpstr>
      <vt:lpstr>Dataset, data source, and a data catalog </vt:lpstr>
      <vt:lpstr>Data Catalog</vt:lpstr>
      <vt:lpstr>Metadata</vt:lpstr>
      <vt:lpstr>Once upon a time ...</vt:lpstr>
      <vt:lpstr>Types of Metadata</vt:lpstr>
      <vt:lpstr>PowerPoint Presentation</vt:lpstr>
      <vt:lpstr>Data Catalog Vocabulary (DCAT)</vt:lpstr>
      <vt:lpstr>dcat:Resource</vt:lpstr>
      <vt:lpstr>dcat:Dataset</vt:lpstr>
      <vt:lpstr>dcat:Distribution</vt:lpstr>
      <vt:lpstr>dcat:DataService</vt:lpstr>
      <vt:lpstr>dcat:Catalog</vt:lpstr>
      <vt:lpstr>Technical metadata</vt:lpstr>
      <vt:lpstr>Structural metadata</vt:lpstr>
      <vt:lpstr>Provenance metadata</vt:lpstr>
      <vt:lpstr>Business metadata</vt:lpstr>
      <vt:lpstr>PowerPoint Presentation</vt:lpstr>
      <vt:lpstr>DCAT Profiles</vt:lpstr>
      <vt:lpstr>PowerPoint Presentation</vt:lpstr>
      <vt:lpstr>schema.org</vt:lpstr>
      <vt:lpstr>Big player’s solutions for data cataloging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Škoda</dc:creator>
  <cp:keywords>NDBI046</cp:keywords>
  <cp:lastModifiedBy>Petr Škoda</cp:lastModifiedBy>
  <cp:revision>333</cp:revision>
  <dcterms:created xsi:type="dcterms:W3CDTF">2011-06-05T13:18:40Z</dcterms:created>
  <dcterms:modified xsi:type="dcterms:W3CDTF">2026-04-14T18:38:57Z</dcterms:modified>
</cp:coreProperties>
</file>