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15"/>
  </p:notesMasterIdLst>
  <p:handoutMasterIdLst>
    <p:handoutMasterId r:id="rId16"/>
  </p:handoutMasterIdLst>
  <p:sldIdLst>
    <p:sldId id="259" r:id="rId2"/>
    <p:sldId id="309" r:id="rId3"/>
    <p:sldId id="406" r:id="rId4"/>
    <p:sldId id="424" r:id="rId5"/>
    <p:sldId id="407" r:id="rId6"/>
    <p:sldId id="409" r:id="rId7"/>
    <p:sldId id="411" r:id="rId8"/>
    <p:sldId id="416" r:id="rId9"/>
    <p:sldId id="421" r:id="rId10"/>
    <p:sldId id="403" r:id="rId11"/>
    <p:sldId id="412" r:id="rId12"/>
    <p:sldId id="414" r:id="rId13"/>
    <p:sldId id="41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832"/>
    <a:srgbClr val="83C937"/>
    <a:srgbClr val="E69400"/>
    <a:srgbClr val="934757"/>
    <a:srgbClr val="823E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27" autoAdjust="0"/>
    <p:restoredTop sz="63230" autoAdjust="0"/>
  </p:normalViewPr>
  <p:slideViewPr>
    <p:cSldViewPr>
      <p:cViewPr varScale="1">
        <p:scale>
          <a:sx n="70" d="100"/>
          <a:sy n="70" d="100"/>
        </p:scale>
        <p:origin x="190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0D51BE-CF1C-4F11-AAD2-453C1B638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87A43-62AF-46D8-B926-E9D562EE48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6FAD5-DDCA-4654-93B6-DBD29433097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DF6F5-1C99-4B6A-AC45-DDD6F7377C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6ECF2A-32D0-4276-8956-589BA28243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95301-4204-4F3F-ACA4-B38DAA633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650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62FB9-24EC-482A-A27C-5C03C0816037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869DF-6110-41A2-A008-13AD35443C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4657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246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1866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r>
              <a:rPr lang="en-US" dirty="0"/>
              <a:t>Sources: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https://martinfowler.com/articles/data-monolith-to-mesh.html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https://martinfowler.com/articles/data-mesh-principles.html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https://medium.com/@hannes.rollin/six-reasons-why-data-mesh-will-fail-195886c89bdd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9560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Resources: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https://medium.com/data-mesh-learning/defining-data-products-a-community-effort-77363611e5c5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2102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https://martinfowler.com/articles/data-monolith-</a:t>
            </a:r>
            <a:r>
              <a:rPr lang="en-US" dirty="0">
                <a:solidFill>
                  <a:srgbClr val="FF0000"/>
                </a:solidFill>
              </a:rPr>
              <a:t>t</a:t>
            </a:r>
            <a:r>
              <a:rPr lang="en-US" dirty="0"/>
              <a:t>o-mesh.html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3250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668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Left image is by Dall-e for prompt “data dump”, yet that may not capture the big picture. </a:t>
            </a:r>
          </a:p>
          <a:p>
            <a:endParaRPr lang="en-US" dirty="0"/>
          </a:p>
          <a:p>
            <a:r>
              <a:rPr lang="en-US" dirty="0"/>
              <a:t>Resources: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https://dataproducts.substack.com/p/the-death-of-data-modeling-pt-1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537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5FC3F-F9D9-9015-BB73-ABAA2FA31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97C2C2-0B97-5FC0-51E1-2AA3E8247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CC850A-8302-50DA-8B0A-9DD542E92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5FCAF-C819-27D6-CDC0-5C1E00599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843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- - - - - - - - - - - - - - - - - - - - - - - - - - - - - - - - - - - </a:t>
            </a:r>
          </a:p>
          <a:p>
            <a:endParaRPr lang="en-US" dirty="0"/>
          </a:p>
          <a:p>
            <a:r>
              <a:rPr lang="en-US" dirty="0"/>
              <a:t>Resources: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https://aws.amazon.com/big-data/datalakes-and-analytics/what-is-a-data-lake/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364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169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magical place where everything is possible.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99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https://datacontract.com/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493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Resources: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sng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https://dataproducts.substack.com/p/the-rise-of-data-contracts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sng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https://www.dataengineeringweekly.com/p/data-engineering-weekly-130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https://github.com/paypal/data-contract-template/tree/main/docs</a:t>
            </a:r>
            <a:endParaRPr lang="cs-CZ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sng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https://dataproducts.substack.com/p/an-engineers-guide-to-data-contracts</a:t>
            </a:r>
            <a:endParaRPr lang="cs-CZ" b="0" u="sng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sng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https://www.gable.ai/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0" u="sng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287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42CB01-0606-AD8B-8CDE-0F8FFB8E3C47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15635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0"/>
            <a:ext cx="7948277" cy="439653"/>
          </a:xfrm>
        </p:spPr>
        <p:txBody>
          <a:bodyPr wrap="none" lIns="91440" rIns="91440" anchor="ctr" anchorCtr="0">
            <a:noAutofit/>
          </a:bodyPr>
          <a:lstStyle>
            <a:lvl1pPr marL="0" indent="0" algn="l">
              <a:buNone/>
              <a:defRPr sz="2400" b="1" cap="none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Presentation group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65104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665A35-B15A-1F1B-E7BB-06D54184D5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64650" y="4456113"/>
            <a:ext cx="1891030" cy="503237"/>
          </a:xfrm>
        </p:spPr>
        <p:txBody>
          <a:bodyPr rIns="90000" anchor="ctr" anchorCtr="0"/>
          <a:lstStyle>
            <a:lvl1pPr marL="0" indent="0" algn="r">
              <a:buNone/>
              <a:defRPr lang="en-US" sz="24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E211867-31A4-8500-D606-C5CD767A26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814" y="4942294"/>
            <a:ext cx="7948277" cy="437358"/>
          </a:xfrm>
        </p:spPr>
        <p:txBody>
          <a:bodyPr wrap="none" lIns="90000" rIns="90000" anchor="ctr" anchorCtr="0"/>
          <a:lstStyle>
            <a:lvl1pPr marL="0" indent="0" algn="l">
              <a:buNone/>
              <a:defRPr lang="en-US" sz="24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Presenting person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EE7B3D2-877F-B924-8BD1-76C44B2778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7279" y="5592755"/>
            <a:ext cx="7948277" cy="809511"/>
          </a:xfrm>
        </p:spPr>
        <p:txBody>
          <a:bodyPr wrap="none" lIns="90000" rIns="90000"/>
          <a:lstStyle>
            <a:lvl1pPr marL="0" indent="0" algn="l">
              <a:buNone/>
              <a:defRPr lang="en-US" sz="18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Links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8A7AD8-BA07-166C-7DA1-AAB99571E7D4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DC153D-78D9-24C9-4EF6-AE6B216356E6}"/>
              </a:ext>
            </a:extLst>
          </p:cNvPr>
          <p:cNvSpPr/>
          <p:nvPr userDrawn="1"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25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-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9535DF1-3CEE-4FC7-9E2D-6DF64CF095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9650" y="332656"/>
            <a:ext cx="7561263" cy="86335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cap="none" baseline="0">
                <a:latin typeface="+mj-lt"/>
              </a:defRPr>
            </a:lvl1pPr>
          </a:lstStyle>
          <a:p>
            <a:pPr lvl="0"/>
            <a:r>
              <a:rPr lang="en-US" dirty="0"/>
              <a:t>Click to edit heading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999B4DE-4528-497E-83DE-B439F1DB28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5480" y="1493531"/>
            <a:ext cx="9217023" cy="187220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600">
                <a:latin typeface="+mj-lt"/>
              </a:defRPr>
            </a:lvl1pPr>
          </a:lstStyle>
          <a:p>
            <a:pPr lvl="0"/>
            <a:r>
              <a:rPr lang="en-US" dirty="0"/>
              <a:t>Click to edit sub heading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B46B549-2DF5-2605-A7E2-507EC6741B81}"/>
              </a:ext>
            </a:extLst>
          </p:cNvPr>
          <p:cNvCxnSpPr>
            <a:cxnSpLocks/>
          </p:cNvCxnSpPr>
          <p:nvPr/>
        </p:nvCxnSpPr>
        <p:spPr>
          <a:xfrm>
            <a:off x="335360" y="1349515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59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9272" cy="766132"/>
          </a:xfrm>
        </p:spPr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5040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7F9E1D-3FFE-E5D5-8168-CE30DC4521EC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842D302-1812-2F9C-9722-6380C6F83A36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BC74E4-2DED-0BFE-C6E5-38921E684FDF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18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8000" cy="76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1260583"/>
            <a:ext cx="5699679" cy="5048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260583"/>
            <a:ext cx="5566712" cy="5048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EC59EFB-1B84-A66B-9566-F2885C8BF9CA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BA8A37-4354-39E1-9AB5-D0AD7A0D37CC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06383C-E054-0E57-BCCA-555BB4CC069E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19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8000" cy="7661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6BAB6C-A9D1-4572-ED9D-D7E9722E3C65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1A6B856-16CF-058C-148B-0A34AB41C8C7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3BE723-8204-B7D3-4219-3B9DB8CE5F14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33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372268-EBF9-1072-0F76-51E4D5460321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8C563C-C816-C3C8-61D3-E2D0FF1CC0D6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068004-DAA5-90CC-37A2-8C0FCE9ECE82}"/>
              </a:ext>
            </a:extLst>
          </p:cNvPr>
          <p:cNvSpPr/>
          <p:nvPr userDrawn="1"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773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199277"/>
            <a:ext cx="10058400" cy="766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0" y="1268759"/>
            <a:ext cx="11449272" cy="5152007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571397"/>
            <a:ext cx="4822804" cy="253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571397"/>
            <a:ext cx="1312025" cy="253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64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3C452-C885-7317-E131-0BDB4C1BD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Beyond </a:t>
            </a:r>
            <a:br>
              <a:rPr lang="en-US" noProof="0" dirty="0"/>
            </a:br>
            <a:r>
              <a:rPr lang="en-US" noProof="0" dirty="0"/>
              <a:t>Data Warehouse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5C64A-9086-C8A2-A885-C195BB0635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NDBI046 - Introduction to Data Engineering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77CA2-8171-135B-E44F-1C7F469B2E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noProof="0" dirty="0"/>
              <a:t>2025/2026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8A3DCA-7A4A-597B-3B42-628A19DFF7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Petr Škoda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CF41A0-7ACE-A6B3-D30D-C368EAC69E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US" noProof="0" dirty="0"/>
              <a:t>https://github.com/skodapetr</a:t>
            </a:r>
          </a:p>
          <a:p>
            <a:r>
              <a:rPr lang="en-US" noProof="0" dirty="0"/>
              <a:t>https://www.ksi.mff.cuni.cz</a:t>
            </a:r>
          </a:p>
        </p:txBody>
      </p:sp>
    </p:spTree>
    <p:extLst>
      <p:ext uri="{BB962C8B-B14F-4D97-AF65-F5344CB8AC3E}">
        <p14:creationId xmlns:p14="http://schemas.microsoft.com/office/powerpoint/2010/main" val="2139594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4630DE-6099-D142-88EA-C970FE9600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Data Mesh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6EBC87-546B-DC5E-A832-B79FEC34A4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5360" y="1493531"/>
            <a:ext cx="7920880" cy="2295510"/>
          </a:xfrm>
        </p:spPr>
        <p:txBody>
          <a:bodyPr/>
          <a:lstStyle/>
          <a:p>
            <a:r>
              <a:rPr lang="en-US" sz="2800" noProof="0" dirty="0"/>
              <a:t>...  </a:t>
            </a:r>
            <a:r>
              <a:rPr lang="en-US" sz="2800" noProof="0" dirty="0" err="1"/>
              <a:t>Zhamak</a:t>
            </a:r>
            <a:r>
              <a:rPr lang="en-US" sz="2800" noProof="0" dirty="0"/>
              <a:t> Dehghani introduces data mesh, a decentralized </a:t>
            </a:r>
            <a:r>
              <a:rPr lang="en-US" sz="2800" noProof="0" dirty="0">
                <a:solidFill>
                  <a:schemeClr val="accent2"/>
                </a:solidFill>
              </a:rPr>
              <a:t>sociotechnical paradigm</a:t>
            </a:r>
            <a:r>
              <a:rPr lang="en-US" sz="2800" noProof="0" dirty="0"/>
              <a:t> drawn from modern distributed architecture that provides a new approach to sourcing, sharing, accessing, and managing analytical data at scale.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21B8F4-5ECD-E7B9-725E-F9470D965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200" y="1552575"/>
            <a:ext cx="3073603" cy="403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05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4900C-05E4-9584-067D-81F63A657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Mesh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BEC20-D6C5-0A88-23E6-B859FDFCFA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1260583"/>
            <a:ext cx="5699679" cy="3176529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Issues to address:</a:t>
            </a:r>
          </a:p>
          <a:p>
            <a:r>
              <a:rPr lang="en-US" noProof="0" dirty="0"/>
              <a:t>Changes in the data landscape</a:t>
            </a:r>
          </a:p>
          <a:p>
            <a:r>
              <a:rPr lang="en-US" noProof="0" dirty="0"/>
              <a:t>Proliferation of sources of data</a:t>
            </a:r>
          </a:p>
          <a:p>
            <a:r>
              <a:rPr lang="en-US" noProof="0" dirty="0"/>
              <a:t>Diversity of data use cases and users</a:t>
            </a:r>
          </a:p>
          <a:p>
            <a:r>
              <a:rPr lang="en-US" noProof="0" dirty="0"/>
              <a:t>Speed of response to change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C05E7-1367-F5CA-2FDB-E401BD72A0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1260583"/>
            <a:ext cx="5566712" cy="3176529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Principles:</a:t>
            </a:r>
          </a:p>
          <a:p>
            <a:r>
              <a:rPr lang="en-US" noProof="0" dirty="0"/>
              <a:t>Domain-oriented decentralized data</a:t>
            </a:r>
            <a:br>
              <a:rPr lang="en-US" noProof="0" dirty="0"/>
            </a:br>
            <a:r>
              <a:rPr lang="en-US" noProof="0" dirty="0"/>
              <a:t> ownership / responsibility and architecture</a:t>
            </a:r>
          </a:p>
          <a:p>
            <a:r>
              <a:rPr lang="en-US" noProof="0" dirty="0"/>
              <a:t>Data as a product / "first-class citizen"</a:t>
            </a:r>
          </a:p>
          <a:p>
            <a:r>
              <a:rPr lang="en-US" noProof="0" dirty="0"/>
              <a:t>Self-serve data infrastructure as a platform</a:t>
            </a:r>
          </a:p>
          <a:p>
            <a:r>
              <a:rPr lang="en-US" noProof="0" dirty="0"/>
              <a:t>Federated computational governance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7D082-2621-F451-7725-2EF8E0604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11</a:t>
            </a:fld>
            <a:endParaRPr lang="en-US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979D3A-FECF-02DF-C164-2E9A3FBFA837}"/>
              </a:ext>
            </a:extLst>
          </p:cNvPr>
          <p:cNvSpPr txBox="1"/>
          <p:nvPr/>
        </p:nvSpPr>
        <p:spPr>
          <a:xfrm>
            <a:off x="1791435" y="4770236"/>
            <a:ext cx="885297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noProof="0" dirty="0"/>
              <a:t>"I suggest that the next enterprise data platform architecture is in the convergence of Distributed Domain Driven Architecture, Self-serve Platform Design, and Product Thinking with Data." -- </a:t>
            </a:r>
            <a:r>
              <a:rPr lang="en-US" sz="2200" noProof="0" dirty="0" err="1"/>
              <a:t>Zhamak</a:t>
            </a:r>
            <a:r>
              <a:rPr lang="en-US" sz="2200" noProof="0" dirty="0"/>
              <a:t> Dehghani, May 2019</a:t>
            </a:r>
          </a:p>
        </p:txBody>
      </p:sp>
    </p:spTree>
    <p:extLst>
      <p:ext uri="{BB962C8B-B14F-4D97-AF65-F5344CB8AC3E}">
        <p14:creationId xmlns:p14="http://schemas.microsoft.com/office/powerpoint/2010/main" val="414020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64163-27F2-C8C5-9300-802CA9D6E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as a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B965F-1B44-57ED-E384-B08F5B340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766132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We can see it as an evolution of data contracts.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406A6-77B7-7712-CEB1-E2073DA5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12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7B92EB-C7BA-B304-AA70-5215EC559AF4}"/>
              </a:ext>
            </a:extLst>
          </p:cNvPr>
          <p:cNvSpPr/>
          <p:nvPr/>
        </p:nvSpPr>
        <p:spPr>
          <a:xfrm rot="20935716">
            <a:off x="1037756" y="2507268"/>
            <a:ext cx="3689219" cy="923330"/>
          </a:xfrm>
          <a:custGeom>
            <a:avLst/>
            <a:gdLst>
              <a:gd name="csX0" fmla="*/ 0 w 3689219"/>
              <a:gd name="csY0" fmla="*/ 0 h 923330"/>
              <a:gd name="csX1" fmla="*/ 563923 w 3689219"/>
              <a:gd name="csY1" fmla="*/ 0 h 923330"/>
              <a:gd name="csX2" fmla="*/ 1164739 w 3689219"/>
              <a:gd name="csY2" fmla="*/ 0 h 923330"/>
              <a:gd name="csX3" fmla="*/ 1691770 w 3689219"/>
              <a:gd name="csY3" fmla="*/ 0 h 923330"/>
              <a:gd name="csX4" fmla="*/ 2145017 w 3689219"/>
              <a:gd name="csY4" fmla="*/ 0 h 923330"/>
              <a:gd name="csX5" fmla="*/ 2598264 w 3689219"/>
              <a:gd name="csY5" fmla="*/ 0 h 923330"/>
              <a:gd name="csX6" fmla="*/ 3014619 w 3689219"/>
              <a:gd name="csY6" fmla="*/ 0 h 923330"/>
              <a:gd name="csX7" fmla="*/ 3689219 w 3689219"/>
              <a:gd name="csY7" fmla="*/ 0 h 923330"/>
              <a:gd name="csX8" fmla="*/ 3689219 w 3689219"/>
              <a:gd name="csY8" fmla="*/ 470898 h 923330"/>
              <a:gd name="csX9" fmla="*/ 3689219 w 3689219"/>
              <a:gd name="csY9" fmla="*/ 923330 h 923330"/>
              <a:gd name="csX10" fmla="*/ 3235972 w 3689219"/>
              <a:gd name="csY10" fmla="*/ 923330 h 923330"/>
              <a:gd name="csX11" fmla="*/ 2635156 w 3689219"/>
              <a:gd name="csY11" fmla="*/ 923330 h 923330"/>
              <a:gd name="csX12" fmla="*/ 2108125 w 3689219"/>
              <a:gd name="csY12" fmla="*/ 923330 h 923330"/>
              <a:gd name="csX13" fmla="*/ 1507309 w 3689219"/>
              <a:gd name="csY13" fmla="*/ 923330 h 923330"/>
              <a:gd name="csX14" fmla="*/ 1054063 w 3689219"/>
              <a:gd name="csY14" fmla="*/ 923330 h 923330"/>
              <a:gd name="csX15" fmla="*/ 527031 w 3689219"/>
              <a:gd name="csY15" fmla="*/ 923330 h 923330"/>
              <a:gd name="csX16" fmla="*/ 0 w 3689219"/>
              <a:gd name="csY16" fmla="*/ 923330 h 923330"/>
              <a:gd name="csX17" fmla="*/ 0 w 3689219"/>
              <a:gd name="csY17" fmla="*/ 480132 h 923330"/>
              <a:gd name="csX18" fmla="*/ 0 w 3689219"/>
              <a:gd name="csY18" fmla="*/ 0 h 9233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689219" h="923330" extrusionOk="0">
                <a:moveTo>
                  <a:pt x="0" y="0"/>
                </a:moveTo>
                <a:cubicBezTo>
                  <a:pt x="172569" y="-64392"/>
                  <a:pt x="410401" y="49487"/>
                  <a:pt x="563923" y="0"/>
                </a:cubicBezTo>
                <a:cubicBezTo>
                  <a:pt x="717445" y="-49487"/>
                  <a:pt x="1014147" y="25933"/>
                  <a:pt x="1164739" y="0"/>
                </a:cubicBezTo>
                <a:cubicBezTo>
                  <a:pt x="1315331" y="-25933"/>
                  <a:pt x="1436016" y="51238"/>
                  <a:pt x="1691770" y="0"/>
                </a:cubicBezTo>
                <a:cubicBezTo>
                  <a:pt x="1947524" y="-51238"/>
                  <a:pt x="1985039" y="12896"/>
                  <a:pt x="2145017" y="0"/>
                </a:cubicBezTo>
                <a:cubicBezTo>
                  <a:pt x="2304995" y="-12896"/>
                  <a:pt x="2407778" y="39451"/>
                  <a:pt x="2598264" y="0"/>
                </a:cubicBezTo>
                <a:cubicBezTo>
                  <a:pt x="2788750" y="-39451"/>
                  <a:pt x="2843427" y="31927"/>
                  <a:pt x="3014619" y="0"/>
                </a:cubicBezTo>
                <a:cubicBezTo>
                  <a:pt x="3185811" y="-31927"/>
                  <a:pt x="3552064" y="40969"/>
                  <a:pt x="3689219" y="0"/>
                </a:cubicBezTo>
                <a:cubicBezTo>
                  <a:pt x="3731534" y="113470"/>
                  <a:pt x="3686777" y="242514"/>
                  <a:pt x="3689219" y="470898"/>
                </a:cubicBezTo>
                <a:cubicBezTo>
                  <a:pt x="3691661" y="699282"/>
                  <a:pt x="3677632" y="828830"/>
                  <a:pt x="3689219" y="923330"/>
                </a:cubicBezTo>
                <a:cubicBezTo>
                  <a:pt x="3482090" y="934456"/>
                  <a:pt x="3422814" y="920862"/>
                  <a:pt x="3235972" y="923330"/>
                </a:cubicBezTo>
                <a:cubicBezTo>
                  <a:pt x="3049130" y="925798"/>
                  <a:pt x="2876533" y="875093"/>
                  <a:pt x="2635156" y="923330"/>
                </a:cubicBezTo>
                <a:cubicBezTo>
                  <a:pt x="2393779" y="971567"/>
                  <a:pt x="2266513" y="901524"/>
                  <a:pt x="2108125" y="923330"/>
                </a:cubicBezTo>
                <a:cubicBezTo>
                  <a:pt x="1949737" y="945136"/>
                  <a:pt x="1729694" y="882288"/>
                  <a:pt x="1507309" y="923330"/>
                </a:cubicBezTo>
                <a:cubicBezTo>
                  <a:pt x="1284924" y="964372"/>
                  <a:pt x="1267210" y="911594"/>
                  <a:pt x="1054063" y="923330"/>
                </a:cubicBezTo>
                <a:cubicBezTo>
                  <a:pt x="840916" y="935066"/>
                  <a:pt x="773656" y="860277"/>
                  <a:pt x="527031" y="923330"/>
                </a:cubicBezTo>
                <a:cubicBezTo>
                  <a:pt x="280406" y="986383"/>
                  <a:pt x="135862" y="919760"/>
                  <a:pt x="0" y="923330"/>
                </a:cubicBezTo>
                <a:cubicBezTo>
                  <a:pt x="-13455" y="791553"/>
                  <a:pt x="48218" y="620301"/>
                  <a:pt x="0" y="480132"/>
                </a:cubicBezTo>
                <a:cubicBezTo>
                  <a:pt x="-48218" y="339963"/>
                  <a:pt x="51513" y="111585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25893023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noProof="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Ownership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750672-392F-4C66-E602-85971ED6CA5D}"/>
              </a:ext>
            </a:extLst>
          </p:cNvPr>
          <p:cNvSpPr txBox="1">
            <a:spLocks/>
          </p:cNvSpPr>
          <p:nvPr/>
        </p:nvSpPr>
        <p:spPr>
          <a:xfrm>
            <a:off x="6096000" y="2170268"/>
            <a:ext cx="5688632" cy="3562987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Discoverable via </a:t>
            </a:r>
            <a:r>
              <a:rPr lang="en-US" i="1" noProof="0" dirty="0"/>
              <a:t>Data Catalog</a:t>
            </a:r>
          </a:p>
          <a:p>
            <a:r>
              <a:rPr lang="en-US" noProof="0" dirty="0"/>
              <a:t>Accessible</a:t>
            </a:r>
          </a:p>
          <a:p>
            <a:r>
              <a:rPr lang="en-US" noProof="0" dirty="0"/>
              <a:t>Trustworthy and truthful</a:t>
            </a:r>
          </a:p>
          <a:p>
            <a:r>
              <a:rPr lang="en-US" noProof="0" dirty="0"/>
              <a:t>Semantics and syntax</a:t>
            </a:r>
          </a:p>
          <a:p>
            <a:r>
              <a:rPr lang="en-US" noProof="0" dirty="0"/>
              <a:t>Interoperability</a:t>
            </a:r>
          </a:p>
          <a:p>
            <a:r>
              <a:rPr lang="en-US" noProof="0" dirty="0"/>
              <a:t>Access control</a:t>
            </a:r>
          </a:p>
          <a:p>
            <a:r>
              <a:rPr lang="en-US" noProof="0" dirty="0"/>
              <a:t>Teams</a:t>
            </a:r>
          </a:p>
        </p:txBody>
      </p:sp>
    </p:spTree>
    <p:extLst>
      <p:ext uri="{BB962C8B-B14F-4D97-AF65-F5344CB8AC3E}">
        <p14:creationId xmlns:p14="http://schemas.microsoft.com/office/powerpoint/2010/main" val="784865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7A180-EC3D-921D-C6F7-78C184D46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Data Mesh the Big Picture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773B77C-C83C-645C-882D-7D1E6EEEAB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96531" y="1268413"/>
            <a:ext cx="8925913" cy="504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D7FB44-9770-972D-3BE1-04EF7371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29232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16E44-2ACD-6D95-BC5F-BD8C4A4C6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Warehouse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BED0BE-CD6F-40F2-399A-2BA29E401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2</a:t>
            </a:fld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BA5365-A0A3-9055-B4F0-F493FEE4A843}"/>
              </a:ext>
            </a:extLst>
          </p:cNvPr>
          <p:cNvSpPr/>
          <p:nvPr/>
        </p:nvSpPr>
        <p:spPr>
          <a:xfrm>
            <a:off x="551384" y="2978957"/>
            <a:ext cx="1584176" cy="7661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/>
                </a:solidFill>
              </a:rPr>
              <a:t>Data Source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6F3FFC-37A3-1728-8086-AA2D92B5ECDE}"/>
              </a:ext>
            </a:extLst>
          </p:cNvPr>
          <p:cNvSpPr/>
          <p:nvPr/>
        </p:nvSpPr>
        <p:spPr>
          <a:xfrm>
            <a:off x="551384" y="3936622"/>
            <a:ext cx="1584176" cy="7661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/>
                </a:solidFill>
              </a:rPr>
              <a:t>Data Source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E5D3DC-D851-962E-9721-E3953E31AC2E}"/>
              </a:ext>
            </a:extLst>
          </p:cNvPr>
          <p:cNvSpPr/>
          <p:nvPr/>
        </p:nvSpPr>
        <p:spPr>
          <a:xfrm>
            <a:off x="3143672" y="3553556"/>
            <a:ext cx="2844316" cy="7661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/>
                </a:solidFill>
              </a:rPr>
              <a:t>Staging Area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F114CE-F700-F333-C396-CAC5E41A88DB}"/>
              </a:ext>
            </a:extLst>
          </p:cNvPr>
          <p:cNvSpPr/>
          <p:nvPr/>
        </p:nvSpPr>
        <p:spPr>
          <a:xfrm>
            <a:off x="6779164" y="3553556"/>
            <a:ext cx="1584176" cy="7661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tx1"/>
                </a:solidFill>
              </a:rPr>
              <a:t>Data Warehouse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D8238E-1760-EDB8-8BB4-58C87BBF5DA1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2135560" y="3936622"/>
            <a:ext cx="1008112" cy="38306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70DA6B1-D34F-0FE2-48B9-C52369B94AC4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>
            <a:off x="2135560" y="3362023"/>
            <a:ext cx="1008112" cy="57459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15C4AA-DC74-A17F-1BEF-C1731DC36BB2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987988" y="3936622"/>
            <a:ext cx="79117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Left Brace 27">
            <a:extLst>
              <a:ext uri="{FF2B5EF4-FFF2-40B4-BE49-F238E27FC236}">
                <a16:creationId xmlns:a16="http://schemas.microsoft.com/office/drawing/2014/main" id="{F69E5A83-B7EB-D8F2-4028-13E69A187F18}"/>
              </a:ext>
            </a:extLst>
          </p:cNvPr>
          <p:cNvSpPr/>
          <p:nvPr/>
        </p:nvSpPr>
        <p:spPr>
          <a:xfrm rot="16200000">
            <a:off x="6691025" y="3802792"/>
            <a:ext cx="612068" cy="2732561"/>
          </a:xfrm>
          <a:prstGeom prst="leftBrace">
            <a:avLst>
              <a:gd name="adj1" fmla="val 8333"/>
              <a:gd name="adj2" fmla="val 5340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Left Brace 28">
            <a:extLst>
              <a:ext uri="{FF2B5EF4-FFF2-40B4-BE49-F238E27FC236}">
                <a16:creationId xmlns:a16="http://schemas.microsoft.com/office/drawing/2014/main" id="{01C013A2-4A83-114C-6564-7EF0EA7049E1}"/>
              </a:ext>
            </a:extLst>
          </p:cNvPr>
          <p:cNvSpPr/>
          <p:nvPr/>
        </p:nvSpPr>
        <p:spPr>
          <a:xfrm rot="16200000">
            <a:off x="4207207" y="4265631"/>
            <a:ext cx="612068" cy="1869380"/>
          </a:xfrm>
          <a:prstGeom prst="leftBrace">
            <a:avLst>
              <a:gd name="adj1" fmla="val 8333"/>
              <a:gd name="adj2" fmla="val 5340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Left Brace 29">
            <a:extLst>
              <a:ext uri="{FF2B5EF4-FFF2-40B4-BE49-F238E27FC236}">
                <a16:creationId xmlns:a16="http://schemas.microsoft.com/office/drawing/2014/main" id="{EB58FEE6-F395-589E-054B-D2897150343A}"/>
              </a:ext>
            </a:extLst>
          </p:cNvPr>
          <p:cNvSpPr/>
          <p:nvPr/>
        </p:nvSpPr>
        <p:spPr>
          <a:xfrm rot="16200000">
            <a:off x="1667511" y="3778163"/>
            <a:ext cx="612068" cy="2844315"/>
          </a:xfrm>
          <a:prstGeom prst="leftBrace">
            <a:avLst>
              <a:gd name="adj1" fmla="val 8333"/>
              <a:gd name="adj2" fmla="val 5340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8599FC-195A-E628-386C-48F68C06427F}"/>
              </a:ext>
            </a:extLst>
          </p:cNvPr>
          <p:cNvSpPr txBox="1"/>
          <p:nvPr/>
        </p:nvSpPr>
        <p:spPr>
          <a:xfrm>
            <a:off x="1343472" y="55932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Extract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DFCB9A-B109-AD4C-BCBE-80C6C866BFCE}"/>
              </a:ext>
            </a:extLst>
          </p:cNvPr>
          <p:cNvSpPr txBox="1"/>
          <p:nvPr/>
        </p:nvSpPr>
        <p:spPr>
          <a:xfrm>
            <a:off x="6383576" y="55799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Load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3041D8-AE6F-8EF4-53B3-CBBC5E14ED57}"/>
              </a:ext>
            </a:extLst>
          </p:cNvPr>
          <p:cNvSpPr txBox="1"/>
          <p:nvPr/>
        </p:nvSpPr>
        <p:spPr>
          <a:xfrm>
            <a:off x="3962146" y="573234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/>
              <a:t>Transform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1BBC7440-2E36-5C65-9C0C-7356AF59DDDD}"/>
              </a:ext>
            </a:extLst>
          </p:cNvPr>
          <p:cNvSpPr/>
          <p:nvPr/>
        </p:nvSpPr>
        <p:spPr>
          <a:xfrm>
            <a:off x="9623480" y="3553556"/>
            <a:ext cx="864096" cy="766132"/>
          </a:xfrm>
          <a:prstGeom prst="smileyFace">
            <a:avLst>
              <a:gd name="adj" fmla="val -3304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99393A9-48EF-2315-C419-D0ED71A70DA9}"/>
              </a:ext>
            </a:extLst>
          </p:cNvPr>
          <p:cNvCxnSpPr>
            <a:cxnSpLocks/>
            <a:stCxn id="7" idx="3"/>
            <a:endCxn id="19" idx="2"/>
          </p:cNvCxnSpPr>
          <p:nvPr/>
        </p:nvCxnSpPr>
        <p:spPr>
          <a:xfrm>
            <a:off x="8363340" y="3936622"/>
            <a:ext cx="126014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Smiley Face 23">
            <a:extLst>
              <a:ext uri="{FF2B5EF4-FFF2-40B4-BE49-F238E27FC236}">
                <a16:creationId xmlns:a16="http://schemas.microsoft.com/office/drawing/2014/main" id="{3256763A-2518-D7EF-2793-882919FC2A98}"/>
              </a:ext>
            </a:extLst>
          </p:cNvPr>
          <p:cNvSpPr/>
          <p:nvPr/>
        </p:nvSpPr>
        <p:spPr>
          <a:xfrm>
            <a:off x="9135754" y="2244075"/>
            <a:ext cx="864096" cy="766132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Smiley Face 24">
            <a:extLst>
              <a:ext uri="{FF2B5EF4-FFF2-40B4-BE49-F238E27FC236}">
                <a16:creationId xmlns:a16="http://schemas.microsoft.com/office/drawing/2014/main" id="{ED7A9B97-FA97-5987-C497-5630A46774FF}"/>
              </a:ext>
            </a:extLst>
          </p:cNvPr>
          <p:cNvSpPr/>
          <p:nvPr/>
        </p:nvSpPr>
        <p:spPr>
          <a:xfrm>
            <a:off x="9191432" y="4708975"/>
            <a:ext cx="864096" cy="766132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Smiley Face 25">
            <a:extLst>
              <a:ext uri="{FF2B5EF4-FFF2-40B4-BE49-F238E27FC236}">
                <a16:creationId xmlns:a16="http://schemas.microsoft.com/office/drawing/2014/main" id="{2062FC81-114E-74C4-3A9B-FF7F5B3D7733}"/>
              </a:ext>
            </a:extLst>
          </p:cNvPr>
          <p:cNvSpPr/>
          <p:nvPr/>
        </p:nvSpPr>
        <p:spPr>
          <a:xfrm>
            <a:off x="10590569" y="4296344"/>
            <a:ext cx="864096" cy="766132"/>
          </a:xfrm>
          <a:prstGeom prst="smileyF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Smiley Face 26">
            <a:extLst>
              <a:ext uri="{FF2B5EF4-FFF2-40B4-BE49-F238E27FC236}">
                <a16:creationId xmlns:a16="http://schemas.microsoft.com/office/drawing/2014/main" id="{2E3E1246-E461-ABEA-C0E2-573AD666A27A}"/>
              </a:ext>
            </a:extLst>
          </p:cNvPr>
          <p:cNvSpPr/>
          <p:nvPr/>
        </p:nvSpPr>
        <p:spPr>
          <a:xfrm>
            <a:off x="10349646" y="2595891"/>
            <a:ext cx="864096" cy="766132"/>
          </a:xfrm>
          <a:prstGeom prst="smileyFace">
            <a:avLst>
              <a:gd name="adj" fmla="val -4653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F12D8B8-719D-C51E-41AA-258AAD570C9B}"/>
              </a:ext>
            </a:extLst>
          </p:cNvPr>
          <p:cNvCxnSpPr>
            <a:cxnSpLocks/>
            <a:stCxn id="7" idx="3"/>
            <a:endCxn id="27" idx="2"/>
          </p:cNvCxnSpPr>
          <p:nvPr/>
        </p:nvCxnSpPr>
        <p:spPr>
          <a:xfrm flipV="1">
            <a:off x="8363340" y="2978957"/>
            <a:ext cx="1986306" cy="95766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43FAD6-BE83-C32D-0A62-2856F67F1F35}"/>
              </a:ext>
            </a:extLst>
          </p:cNvPr>
          <p:cNvCxnSpPr>
            <a:cxnSpLocks/>
            <a:stCxn id="7" idx="3"/>
            <a:endCxn id="24" idx="3"/>
          </p:cNvCxnSpPr>
          <p:nvPr/>
        </p:nvCxnSpPr>
        <p:spPr>
          <a:xfrm flipV="1">
            <a:off x="8363340" y="2898010"/>
            <a:ext cx="898958" cy="1038612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061E1FF-46B9-CC4C-1E96-65E9EAE7AB68}"/>
              </a:ext>
            </a:extLst>
          </p:cNvPr>
          <p:cNvCxnSpPr>
            <a:cxnSpLocks/>
            <a:stCxn id="7" idx="3"/>
            <a:endCxn id="26" idx="2"/>
          </p:cNvCxnSpPr>
          <p:nvPr/>
        </p:nvCxnSpPr>
        <p:spPr>
          <a:xfrm>
            <a:off x="8363340" y="3936622"/>
            <a:ext cx="2227229" cy="74278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1A89BBF-8A80-7D14-A818-49313FD21C46}"/>
              </a:ext>
            </a:extLst>
          </p:cNvPr>
          <p:cNvCxnSpPr>
            <a:cxnSpLocks/>
            <a:stCxn id="7" idx="3"/>
            <a:endCxn id="25" idx="1"/>
          </p:cNvCxnSpPr>
          <p:nvPr/>
        </p:nvCxnSpPr>
        <p:spPr>
          <a:xfrm>
            <a:off x="8363340" y="3936622"/>
            <a:ext cx="954636" cy="8845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Content Placeholder 3">
            <a:extLst>
              <a:ext uri="{FF2B5EF4-FFF2-40B4-BE49-F238E27FC236}">
                <a16:creationId xmlns:a16="http://schemas.microsoft.com/office/drawing/2014/main" id="{B3A33FB0-8B1B-9C52-3D0F-D2DC1A0CB995}"/>
              </a:ext>
            </a:extLst>
          </p:cNvPr>
          <p:cNvSpPr txBox="1">
            <a:spLocks/>
          </p:cNvSpPr>
          <p:nvPr/>
        </p:nvSpPr>
        <p:spPr>
          <a:xfrm>
            <a:off x="335360" y="1268760"/>
            <a:ext cx="11449272" cy="113559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1796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E8EA6-38A7-7933-7266-32BC566E7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Warehouse goes wrong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84890-66C3-05C2-3887-E495D6420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499410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Data Dump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A2EE0-0A92-1D6F-592B-466399A25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3</a:t>
            </a:fld>
            <a:endParaRPr lang="en-US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187882-FFF8-1CBB-F368-094DD564F726}"/>
              </a:ext>
            </a:extLst>
          </p:cNvPr>
          <p:cNvSpPr txBox="1"/>
          <p:nvPr/>
        </p:nvSpPr>
        <p:spPr>
          <a:xfrm>
            <a:off x="4655922" y="6084004"/>
            <a:ext cx="75360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noProof="0" dirty="0"/>
              <a:t>The landfill site in </a:t>
            </a:r>
            <a:r>
              <a:rPr lang="en-US" sz="1600" noProof="0" dirty="0" err="1"/>
              <a:t>Kpone</a:t>
            </a:r>
            <a:r>
              <a:rPr lang="en-US" sz="1600" noProof="0" dirty="0"/>
              <a:t> is oversaturated with textile waste, Credit: The OR Foundation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6D0FF61-811E-057C-4C6C-96A97322B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090" y="1352225"/>
            <a:ext cx="6920574" cy="461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text, white goods, queen, different&#10;&#10;Description automatically generated">
            <a:extLst>
              <a:ext uri="{FF2B5EF4-FFF2-40B4-BE49-F238E27FC236}">
                <a16:creationId xmlns:a16="http://schemas.microsoft.com/office/drawing/2014/main" id="{95230BA5-83A1-41FB-08CE-3CE3C85F28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26" y="1768170"/>
            <a:ext cx="446449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7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E2399-74F3-C7DE-7FF9-6E163F2C5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631A35-AC04-C0D3-6C84-0776128A1A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Data Lake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8ED64-ADA7-C3ED-F596-4B8343DE75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i="1" noProof="0" dirty="0"/>
              <a:t>What if</a:t>
            </a:r>
            <a:br>
              <a:rPr lang="en-US" i="1" dirty="0"/>
            </a:br>
            <a:r>
              <a:rPr lang="en-US" i="1" noProof="0" dirty="0"/>
              <a:t>we stopped caring about schema before loading?</a:t>
            </a:r>
          </a:p>
        </p:txBody>
      </p:sp>
    </p:spTree>
    <p:extLst>
      <p:ext uri="{BB962C8B-B14F-4D97-AF65-F5344CB8AC3E}">
        <p14:creationId xmlns:p14="http://schemas.microsoft.com/office/powerpoint/2010/main" val="290886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2C8F6-2750-A422-984C-63114E1EB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lake 1 /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C5B8A-1EA6-327F-4CAE-57434682B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3888432"/>
          </a:xfrm>
        </p:spPr>
        <p:txBody>
          <a:bodyPr/>
          <a:lstStyle/>
          <a:p>
            <a:r>
              <a:rPr lang="en-US" noProof="0" dirty="0"/>
              <a:t>Large amounts of data</a:t>
            </a:r>
          </a:p>
          <a:p>
            <a:r>
              <a:rPr lang="en-US" noProof="0" dirty="0"/>
              <a:t>Cheaper to construct than Data Warehouse</a:t>
            </a:r>
          </a:p>
          <a:p>
            <a:r>
              <a:rPr lang="en-US" noProof="0" dirty="0"/>
              <a:t>Schema on read</a:t>
            </a:r>
          </a:p>
          <a:p>
            <a:r>
              <a:rPr lang="en-US" noProof="0" dirty="0"/>
              <a:t>Structured, semi-structured, non-structured data</a:t>
            </a:r>
          </a:p>
          <a:p>
            <a:r>
              <a:rPr lang="en-US" noProof="0" dirty="0"/>
              <a:t>Easy to make change</a:t>
            </a:r>
          </a:p>
          <a:p>
            <a:r>
              <a:rPr lang="en-US" noProof="0" dirty="0"/>
              <a:t>Users with computer science knowledge</a:t>
            </a:r>
          </a:p>
          <a:p>
            <a:r>
              <a:rPr lang="en-US" noProof="0" dirty="0"/>
              <a:t>Use-case: machine learning, deep analysis, discovery or undefined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D54DA4-FB8D-93B4-C5F6-535DA535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noProof="0" smtClean="0"/>
              <a:t>5</a:t>
            </a:fld>
            <a:endParaRPr lang="en-US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561042-79F7-C2CF-8D34-8151D98EEDC1}"/>
              </a:ext>
            </a:extLst>
          </p:cNvPr>
          <p:cNvSpPr txBox="1"/>
          <p:nvPr/>
        </p:nvSpPr>
        <p:spPr>
          <a:xfrm>
            <a:off x="1199456" y="5157192"/>
            <a:ext cx="9721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"</a:t>
            </a:r>
            <a:r>
              <a:rPr lang="en-US" sz="2200" noProof="0" dirty="0">
                <a:solidFill>
                  <a:schemeClr val="accent2"/>
                </a:solidFill>
              </a:rPr>
              <a:t>Next-generation</a:t>
            </a:r>
            <a:r>
              <a:rPr lang="en-US" sz="2200" noProof="0" dirty="0"/>
              <a:t> hybrid data management solutions that can meet big data challenges and drive new levels of real-time analytics" -- Marketing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89818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D2D54-C97B-AE44-9F97-C7CCA79F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lake 2 /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B2A90-A778-F182-257B-77228398B0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Opportunities</a:t>
            </a:r>
          </a:p>
          <a:p>
            <a:r>
              <a:rPr lang="en-US" noProof="0" dirty="0"/>
              <a:t>Moving fast, ELT</a:t>
            </a:r>
          </a:p>
          <a:p>
            <a:r>
              <a:rPr lang="en-US" noProof="0" dirty="0"/>
              <a:t>Easy data access</a:t>
            </a:r>
          </a:p>
          <a:p>
            <a:r>
              <a:rPr lang="en-US" noProof="0" dirty="0"/>
              <a:t>Large volumes of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2DBFFE-D2FF-1D55-1052-AF9074568D9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Risks</a:t>
            </a:r>
          </a:p>
          <a:p>
            <a:r>
              <a:rPr lang="en-US" noProof="0" dirty="0"/>
              <a:t>No vision</a:t>
            </a:r>
          </a:p>
          <a:p>
            <a:r>
              <a:rPr lang="en-US" noProof="0" dirty="0"/>
              <a:t>Data governance</a:t>
            </a:r>
          </a:p>
          <a:p>
            <a:r>
              <a:rPr lang="en-US" noProof="0" dirty="0"/>
              <a:t>Planning  and commitment</a:t>
            </a:r>
          </a:p>
          <a:p>
            <a:r>
              <a:rPr lang="en-US" dirty="0"/>
              <a:t>Authorization</a:t>
            </a:r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B46899-0B42-76B7-92F6-1A9054BDD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46347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5000"/>
                <a:lumOff val="25000"/>
              </a:schemeClr>
            </a:gs>
            <a:gs pos="65000">
              <a:schemeClr val="tx1"/>
            </a:gs>
            <a:gs pos="100000">
              <a:schemeClr val="tx1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3014B9-D8EA-0621-2394-A7A6FC21B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7</a:t>
            </a:fld>
            <a:endParaRPr lang="en-US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88A05-1408-C53A-0CCE-B131F005A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01"/>
          <a:stretch/>
        </p:blipFill>
        <p:spPr bwMode="auto">
          <a:xfrm>
            <a:off x="0" y="-52409"/>
            <a:ext cx="12153149" cy="657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AC20565-304B-1B5D-3550-6E6146A0E7F5}"/>
              </a:ext>
            </a:extLst>
          </p:cNvPr>
          <p:cNvSpPr txBox="1">
            <a:spLocks/>
          </p:cNvSpPr>
          <p:nvPr/>
        </p:nvSpPr>
        <p:spPr>
          <a:xfrm>
            <a:off x="1097280" y="758952"/>
            <a:ext cx="10058400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noProof="0" dirty="0">
                <a:solidFill>
                  <a:srgbClr val="FFFFFF"/>
                </a:solidFill>
              </a:rPr>
              <a:t>Data Swamp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B9B362-D0B2-E67E-F6FC-F63B657C7595}"/>
              </a:ext>
            </a:extLst>
          </p:cNvPr>
          <p:cNvSpPr txBox="1">
            <a:spLocks/>
          </p:cNvSpPr>
          <p:nvPr/>
        </p:nvSpPr>
        <p:spPr>
          <a:xfrm>
            <a:off x="1100051" y="4455620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SzPct val="100000"/>
              <a:buFont typeface="Arial" panose="020B0604020202020204" pitchFamily="34" charset="0"/>
              <a:buNone/>
            </a:pPr>
            <a:r>
              <a:rPr lang="en-US" sz="2400" cap="all" spc="200" noProof="0" dirty="0">
                <a:solidFill>
                  <a:srgbClr val="FFFFFF"/>
                </a:solidFill>
                <a:latin typeface="+mj-lt"/>
              </a:rPr>
              <a:t>Data lake goes wrong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EF87A0-5234-F438-D9E1-BB4D3A8B825F}"/>
              </a:ext>
            </a:extLst>
          </p:cNvPr>
          <p:cNvCxnSpPr/>
          <p:nvPr/>
        </p:nvCxnSpPr>
        <p:spPr>
          <a:xfrm>
            <a:off x="767408" y="4325112"/>
            <a:ext cx="1065718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420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4630DE-6099-D142-88EA-C970FE9600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Data Contracts</a:t>
            </a:r>
          </a:p>
        </p:txBody>
      </p:sp>
      <p:pic>
        <p:nvPicPr>
          <p:cNvPr id="1026" name="Picture 2" descr="Data Contract Diagram">
            <a:extLst>
              <a:ext uri="{FF2B5EF4-FFF2-40B4-BE49-F238E27FC236}">
                <a16:creationId xmlns:a16="http://schemas.microsoft.com/office/drawing/2014/main" id="{DEC8C307-CD69-8780-EA45-F96C04B4D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608098"/>
            <a:ext cx="9793088" cy="364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003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6452A-4F34-DA78-3D0C-73CB35F37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Data Contracts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054B5-E2FD-6D3C-1355-8BF1577EC5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360" y="1260583"/>
            <a:ext cx="5699679" cy="766800"/>
          </a:xfrm>
        </p:spPr>
        <p:txBody>
          <a:bodyPr/>
          <a:lstStyle/>
          <a:p>
            <a:pPr marL="0" indent="0">
              <a:buNone/>
            </a:pPr>
            <a:r>
              <a:rPr lang="en-US" noProof="0" dirty="0"/>
              <a:t>Data Contract ai an API-like agreements between Data producer and Data Consumers.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25AD5-5166-7696-6BD1-CA8B4E4BB2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noProof="0" dirty="0"/>
              <a:t>PayPal's Data Contract Template:</a:t>
            </a:r>
          </a:p>
          <a:p>
            <a:r>
              <a:rPr lang="en-US" noProof="0" dirty="0"/>
              <a:t>Demographics</a:t>
            </a:r>
          </a:p>
          <a:p>
            <a:r>
              <a:rPr lang="en-US" noProof="0" dirty="0"/>
              <a:t>Dataset &amp; schema</a:t>
            </a:r>
          </a:p>
          <a:p>
            <a:r>
              <a:rPr lang="en-US" noProof="0" dirty="0"/>
              <a:t>Data quality</a:t>
            </a:r>
          </a:p>
          <a:p>
            <a:r>
              <a:rPr lang="en-US" noProof="0" dirty="0"/>
              <a:t>Pricing</a:t>
            </a:r>
          </a:p>
          <a:p>
            <a:r>
              <a:rPr lang="en-US" noProof="0" dirty="0"/>
              <a:t>Stakeholders</a:t>
            </a:r>
          </a:p>
          <a:p>
            <a:r>
              <a:rPr lang="en-US" noProof="0" dirty="0"/>
              <a:t>Roles</a:t>
            </a:r>
          </a:p>
          <a:p>
            <a:r>
              <a:rPr lang="en-US" noProof="0" dirty="0"/>
              <a:t>Service-level agreement</a:t>
            </a:r>
          </a:p>
          <a:p>
            <a:r>
              <a:rPr lang="en-US" noProof="0" dirty="0"/>
              <a:t>Other properties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91426C-7411-AF35-2907-BBA829853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t>9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7957A5-1E88-5077-FDB4-28E83A75E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58" y="2347392"/>
            <a:ext cx="4767288" cy="345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6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2026 presentation theme">
  <a:themeElements>
    <a:clrScheme name="Research Group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presentation theme" id="{7FFEBCA7-CFEC-47A0-A420-539049DE4B4A}" vid="{D5459190-8C96-4628-9BF3-9BCB72646EF8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 presentation theme</Template>
  <TotalTime>15525</TotalTime>
  <Words>620</Words>
  <Application>Microsoft Office PowerPoint</Application>
  <PresentationFormat>Widescreen</PresentationFormat>
  <Paragraphs>131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Consolas</vt:lpstr>
      <vt:lpstr>2026 presentation theme</vt:lpstr>
      <vt:lpstr>Beyond  Data Warehouse </vt:lpstr>
      <vt:lpstr>Data Warehouse</vt:lpstr>
      <vt:lpstr>Data Warehouse goes wrong</vt:lpstr>
      <vt:lpstr>PowerPoint Presentation</vt:lpstr>
      <vt:lpstr>Data lake 1 / 2</vt:lpstr>
      <vt:lpstr>Data lake 2 / 2</vt:lpstr>
      <vt:lpstr>PowerPoint Presentation</vt:lpstr>
      <vt:lpstr>PowerPoint Presentation</vt:lpstr>
      <vt:lpstr>Data Contracts</vt:lpstr>
      <vt:lpstr>PowerPoint Presentation</vt:lpstr>
      <vt:lpstr>Data Mesh</vt:lpstr>
      <vt:lpstr>Data as a Product</vt:lpstr>
      <vt:lpstr>Data Mesh the Big Picture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Beaver</dc:creator>
  <cp:lastModifiedBy>Petr Škoda</cp:lastModifiedBy>
  <cp:revision>485</cp:revision>
  <dcterms:created xsi:type="dcterms:W3CDTF">2011-06-05T13:18:40Z</dcterms:created>
  <dcterms:modified xsi:type="dcterms:W3CDTF">2026-04-08T06:53:45Z</dcterms:modified>
</cp:coreProperties>
</file>