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30"/>
  </p:notesMasterIdLst>
  <p:handoutMasterIdLst>
    <p:handoutMasterId r:id="rId31"/>
  </p:handoutMasterIdLst>
  <p:sldIdLst>
    <p:sldId id="475" r:id="rId2"/>
    <p:sldId id="488" r:id="rId3"/>
    <p:sldId id="387" r:id="rId4"/>
    <p:sldId id="435" r:id="rId5"/>
    <p:sldId id="436" r:id="rId6"/>
    <p:sldId id="437" r:id="rId7"/>
    <p:sldId id="439" r:id="rId8"/>
    <p:sldId id="440" r:id="rId9"/>
    <p:sldId id="493" r:id="rId10"/>
    <p:sldId id="442" r:id="rId11"/>
    <p:sldId id="443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3" r:id="rId20"/>
    <p:sldId id="456" r:id="rId21"/>
    <p:sldId id="452" r:id="rId22"/>
    <p:sldId id="454" r:id="rId23"/>
    <p:sldId id="455" r:id="rId24"/>
    <p:sldId id="458" r:id="rId25"/>
    <p:sldId id="459" r:id="rId26"/>
    <p:sldId id="460" r:id="rId27"/>
    <p:sldId id="487" r:id="rId28"/>
    <p:sldId id="49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  <a:srgbClr val="83C937"/>
    <a:srgbClr val="E69400"/>
    <a:srgbClr val="934757"/>
    <a:srgbClr val="823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66102" autoAdjust="0"/>
  </p:normalViewPr>
  <p:slideViewPr>
    <p:cSldViewPr>
      <p:cViewPr varScale="1">
        <p:scale>
          <a:sx n="73" d="100"/>
          <a:sy n="73" d="100"/>
        </p:scale>
        <p:origin x="19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D51BE-CF1C-4F11-AAD2-453C1B638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7A43-62AF-46D8-B926-E9D562EE48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FAD5-DDCA-4654-93B6-DBD29433097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DF6F5-1C99-4B6A-AC45-DDD6F7377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ECF2A-32D0-4276-8956-589BA28243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95301-4204-4F3F-ACA4-B38DAA633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62FB9-24EC-482A-A27C-5C03C0816037}" type="datetimeFigureOut">
              <a:rPr lang="cs-CZ" smtClean="0"/>
              <a:t>07.04.2026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869DF-6110-41A2-A008-13AD35443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4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42946-C104-A101-C922-311C940DE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F6F84C-F74C-88A4-1443-D60D139C9C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645AB4-66FC-E7E4-0958-76DA00E62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5ABEE-6FEB-E23E-43FE-3E7047DFE8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171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941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725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766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608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711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938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675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164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178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77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911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680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341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151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636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1030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https://counting.substack.com/p/data-cleaning-is-analysis-not-grunt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https://counting.substack.com/p/whys-it-hard-to-teach-data-cleaning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7102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800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293E7-9CB8-8403-B774-54D434468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95D7C7-6B55-E21F-44DD-AF595D918A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1F40D0-3FE3-83DD-616E-D39BFB8CD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https://www.techtarget.com/searchsoftwarequality/definition/garbage-in-garbage-out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6890C-8F1C-A87B-E3D8-3CA4BE2C1A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121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https://hbr.org/2017/09/only-3-of-companies-data-meets-basic-quality-standards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linkedin.com/posts/chad-sanderson_there-is-nothing-more-important-to-aiml-activity-6984932614113550336-8swu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https://www.linkedin.com/posts/jatinsolanki_ai-dataquality-decube-activity-7186560857651179520-BiFU/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68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https://dl.acm.org/doi/abs/10.1145/269012.269025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https://dl.acm.org/doi/abs/10.1145/1629175.1629210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dirty="0"/>
              <a:t>https://twitter.com/quaesita/status/1283787303886954498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317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https://doi.org/10.1371/journal.pmed.0020267 [2005]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https://towardsdatascience.com/is-the-medias-reluctance-to-admit-ai-s-weaknesses-putting-us-at-risk-c355728e9028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https://doi.org/10.1016/j.jid.2018.06.175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https://info.ultranauts.co/blog/chatgpt-and-data-quality</a:t>
            </a:r>
          </a:p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867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https://docs.google.com/presentation/d/1OB6R9GriyQJd1k7GnNtOnAZE858lL-xvBJpJl1AhFvE</a:t>
            </a:r>
          </a:p>
          <a:p>
            <a:endParaRPr lang="en-US" dirty="0"/>
          </a:p>
          <a:p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934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Data Quality: The Accuracy Dimension (Morgan Kaufmann, 2002)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53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42CB01-0606-AD8B-8CDE-0F8FFB8E3C47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15635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7948277" cy="439653"/>
          </a:xfrm>
        </p:spPr>
        <p:txBody>
          <a:bodyPr wrap="none" lIns="91440" rIns="91440" anchor="ctr" anchorCtr="0">
            <a:noAutofit/>
          </a:bodyPr>
          <a:lstStyle>
            <a:lvl1pPr marL="0" indent="0" algn="l">
              <a:buNone/>
              <a:defRPr sz="2400" b="1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Presentation group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65104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665A35-B15A-1F1B-E7BB-06D54184D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4650" y="4456113"/>
            <a:ext cx="1891030" cy="503237"/>
          </a:xfrm>
        </p:spPr>
        <p:txBody>
          <a:bodyPr rIns="90000" anchor="ctr" anchorCtr="0"/>
          <a:lstStyle>
            <a:lvl1pPr marL="0" indent="0" algn="r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211867-31A4-8500-D606-C5CD767A26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814" y="4942294"/>
            <a:ext cx="7948277" cy="437358"/>
          </a:xfrm>
        </p:spPr>
        <p:txBody>
          <a:bodyPr wrap="none" lIns="90000" rIns="90000" anchor="ctr" anchorCtr="0"/>
          <a:lstStyle>
            <a:lvl1pPr marL="0" indent="0" algn="l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Presenting person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EE7B3D2-877F-B924-8BD1-76C44B2778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279" y="5592755"/>
            <a:ext cx="7948277" cy="809511"/>
          </a:xfrm>
        </p:spPr>
        <p:txBody>
          <a:bodyPr wrap="none" lIns="90000" rIns="90000"/>
          <a:lstStyle>
            <a:lvl1pPr marL="0" indent="0" algn="l">
              <a:buNone/>
              <a:defRPr lang="en-US" sz="18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Links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8A7AD8-BA07-166C-7DA1-AAB99571E7D4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DC28FC-A5B2-051B-BFF7-C80E597CFFD8}"/>
              </a:ext>
            </a:extLst>
          </p:cNvPr>
          <p:cNvSpPr/>
          <p:nvPr userDrawn="1"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332656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none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1493531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B46B549-2DF5-2605-A7E2-507EC6741B81}"/>
              </a:ext>
            </a:extLst>
          </p:cNvPr>
          <p:cNvCxnSpPr>
            <a:cxnSpLocks/>
          </p:cNvCxnSpPr>
          <p:nvPr/>
        </p:nvCxnSpPr>
        <p:spPr>
          <a:xfrm>
            <a:off x="335360" y="1349515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57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9272" cy="766132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7F9E1D-3FFE-E5D5-8168-CE30DC4521E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42D302-1812-2F9C-9722-6380C6F83A36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95E39F-7B74-214D-98EE-6822DEE7DBF9}"/>
              </a:ext>
            </a:extLst>
          </p:cNvPr>
          <p:cNvCxnSpPr>
            <a:cxnSpLocks/>
          </p:cNvCxnSpPr>
          <p:nvPr userDrawn="1"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58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260583"/>
            <a:ext cx="5699679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60583"/>
            <a:ext cx="5566712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EC59EFB-1B84-A66B-9566-F2885C8BF9CA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BA8A37-4354-39E1-9AB5-D0AD7A0D37C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EC5443-C490-633B-8A6E-4A623410A345}"/>
              </a:ext>
            </a:extLst>
          </p:cNvPr>
          <p:cNvCxnSpPr>
            <a:cxnSpLocks/>
          </p:cNvCxnSpPr>
          <p:nvPr userDrawn="1"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27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1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6BAB6C-A9D1-4572-ED9D-D7E9722E3C65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A6B856-16CF-058C-148B-0A34AB41C8C7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DF091C-535B-E10E-8639-EC2CDD1E02E6}"/>
              </a:ext>
            </a:extLst>
          </p:cNvPr>
          <p:cNvCxnSpPr>
            <a:cxnSpLocks/>
          </p:cNvCxnSpPr>
          <p:nvPr userDrawn="1"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00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72268-EBF9-1072-0F76-51E4D5460321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8C563C-C816-C3C8-61D3-E2D0FF1CC0D6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62240D-440B-75D2-1E9A-26AB360F92A4}"/>
              </a:ext>
            </a:extLst>
          </p:cNvPr>
          <p:cNvSpPr/>
          <p:nvPr userDrawn="1"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740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99277"/>
            <a:ext cx="10058400" cy="76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268759"/>
            <a:ext cx="11449272" cy="5152007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71397"/>
            <a:ext cx="4822804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571397"/>
            <a:ext cx="1312025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6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0C056-2623-0309-03DE-F95CC828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5272E-2659-5729-931E-8D3FC1E0F5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Data Quality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768C5-83BC-D508-C8E4-F48DD66077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NDBI046 - Introduction to Data Engineering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003F9-24C1-C482-67A0-2E00EF52A4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/>
              <a:t>2025/2026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781FE-6943-1E82-27F1-EBA581CD04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Petr Škoda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E220A1-6F48-6629-DBDE-BD20D06EB6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noProof="0" dirty="0"/>
              <a:t>https://github.com/skodapetr</a:t>
            </a:r>
          </a:p>
          <a:p>
            <a:r>
              <a:rPr lang="en-US" noProof="0" dirty="0"/>
              <a:t>https://www.ksi.mff.cuni.cz</a:t>
            </a:r>
          </a:p>
        </p:txBody>
      </p:sp>
    </p:spTree>
    <p:extLst>
      <p:ext uri="{BB962C8B-B14F-4D97-AF65-F5344CB8AC3E}">
        <p14:creationId xmlns:p14="http://schemas.microsoft.com/office/powerpoint/2010/main" val="137967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AAE71-9498-74D0-6038-89EBC68E2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Dimension: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55CDF-24A9-9FDD-F435-69BFA818B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Definition: </a:t>
            </a:r>
            <a:br>
              <a:rPr lang="en-US" noProof="0" dirty="0"/>
            </a:br>
            <a:r>
              <a:rPr lang="en-US" noProof="0" dirty="0"/>
              <a:t>The extent to which data are correct, reliable and certified.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Definition: </a:t>
            </a:r>
            <a:br>
              <a:rPr lang="en-US" noProof="0" dirty="0"/>
            </a:br>
            <a:r>
              <a:rPr lang="en-US" noProof="0" dirty="0"/>
              <a:t>The data values stored in the database correspond to real-world values.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Definition: </a:t>
            </a:r>
            <a:br>
              <a:rPr lang="en-US" noProof="0" dirty="0"/>
            </a:br>
            <a:r>
              <a:rPr lang="en-US" noProof="0" dirty="0"/>
              <a:t>Trustworthiness is defined as the degree to which the information is accepted to be correct, true, real and credible.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372AA-D4FE-FD31-1D0D-A4CC0F64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956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37CE4-DF01-976C-65C6-09404B75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Dimension: Completeness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57A3D-6928-E3E0-A998-F058304DD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Definition:</a:t>
            </a:r>
            <a:br>
              <a:rPr lang="en-US" noProof="0" dirty="0"/>
            </a:br>
            <a:r>
              <a:rPr lang="en-US" noProof="0" dirty="0"/>
              <a:t>The degree to which a given data collection includes data describing the corresponding set of</a:t>
            </a:r>
            <a:br>
              <a:rPr lang="en-US" noProof="0" dirty="0"/>
            </a:br>
            <a:r>
              <a:rPr lang="en-US" noProof="0" dirty="0"/>
              <a:t>real-world objects.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Definition:</a:t>
            </a:r>
            <a:br>
              <a:rPr lang="en-US" noProof="0" dirty="0"/>
            </a:br>
            <a:r>
              <a:rPr lang="en-US" noProof="0" dirty="0"/>
              <a:t>Extent to which data are of sufficient breadth, depth, and scope for the task at hand.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Definition:</a:t>
            </a:r>
            <a:br>
              <a:rPr lang="en-US" noProof="0" dirty="0"/>
            </a:br>
            <a:r>
              <a:rPr lang="en-US" noProof="0" dirty="0"/>
              <a:t>Completeness refers to the degree to which all required information is present in a particular dataset.</a:t>
            </a:r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1458F-05F7-0D6C-9EFF-84C59EB3B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870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FC3BF-E979-B440-9E4E-269D3648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Dimension: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6ED16-8103-C77A-C2B9-3BA113506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Definition:</a:t>
            </a:r>
            <a:br>
              <a:rPr lang="en-US" noProof="0" dirty="0"/>
            </a:br>
            <a:r>
              <a:rPr lang="en-US" noProof="0" dirty="0"/>
              <a:t>Violation of semantic rules defined over a set of data items.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Definition:</a:t>
            </a:r>
            <a:br>
              <a:rPr lang="en-US" noProof="0" dirty="0"/>
            </a:br>
            <a:r>
              <a:rPr lang="en-US" noProof="0" dirty="0"/>
              <a:t>Consistency means that a knowledge base is free of (logical/formal) contradictions with respect to particular knowledge representation and inference mechanisms.</a:t>
            </a:r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91A39-7280-244F-DA6E-3433BDDC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6785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31B4-29E5-63B2-8354-9A72537F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Dimension: 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2EF10-DDFF-D8C4-9AE2-53F2BEDCB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Definition:</a:t>
            </a:r>
            <a:br>
              <a:rPr lang="en-US" noProof="0" dirty="0"/>
            </a:br>
            <a:r>
              <a:rPr lang="en-US" noProof="0" dirty="0"/>
              <a:t>Availability of a dataset is the extent to which data (or some portion of it) is present, obtainable and ready for use.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B29D0-CC35-F30F-A728-F060386A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4815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0519-9D7B-3C3B-5E89-0C193D82C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Dimension: Licensing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6FDF5-1E7E-3540-945A-4F834B8E3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Definition:</a:t>
            </a:r>
            <a:br>
              <a:rPr lang="en-US" noProof="0" dirty="0"/>
            </a:br>
            <a:r>
              <a:rPr lang="en-US" noProof="0" dirty="0"/>
              <a:t>Licensing is defined as the granting of permission for a consumer to re-use a dataset under defined conditions.</a:t>
            </a:r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5A3E5-B95F-A272-55CC-18EE6B31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5985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6529-C201-3647-FD85-34748094B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Dimension: Timeliness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FF373-AC9C-F1A6-CDBF-CC674BEE8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Definition:</a:t>
            </a:r>
            <a:br>
              <a:rPr lang="en-US" noProof="0" dirty="0"/>
            </a:br>
            <a:r>
              <a:rPr lang="en-US" noProof="0" dirty="0"/>
              <a:t>Timeliness measures how up-to-date data is relative to a specific task.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5EA5E-5B84-0426-AFC6-B980FD2D6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0535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93A9C-B9B4-2C84-D0FD-0E251C20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Dimension: Understandability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8FF3D-0002-5725-2A5A-DF073DA38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Dimension:</a:t>
            </a:r>
            <a:br>
              <a:rPr lang="en-US" noProof="0" dirty="0"/>
            </a:br>
            <a:r>
              <a:rPr lang="en-US" noProof="0" dirty="0"/>
              <a:t>Understandability refers to the ease with which data can be comprehended without ambiguity and be used by a human information consumer.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78F7F-ABB9-3A63-CEF7-60214412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8471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CE616-972F-AF08-A059-EFF9954D8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Dimension: Interoperability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7A4C5-9FDD-AD74-1467-D4BECD435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Definition: Interlinking</a:t>
            </a:r>
            <a:br>
              <a:rPr lang="en-US" noProof="0" dirty="0"/>
            </a:br>
            <a:r>
              <a:rPr lang="en-US" noProof="0" dirty="0" err="1"/>
              <a:t>Interlinking</a:t>
            </a:r>
            <a:r>
              <a:rPr lang="en-US" noProof="0" dirty="0"/>
              <a:t> refers to the degree to which entities that represent the same concept are linked to each other, be it within or between two or more data sources.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3B766-DC1C-84A8-D251-4002A5D0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17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7CEADA-0EE8-D901-C77E-B27F79048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40" y="4204345"/>
            <a:ext cx="7416824" cy="21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25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03263-91C4-A970-9332-E90E073B8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Dimension: 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E7AFA2-B8D5-D90F-ABBC-51370AAFA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4607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1D8CA5-B34E-C122-AAC0-4633ADEB9C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Data Quality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E96E-7448-BE24-9877-D8BA079857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/>
              <a:t>Issues / Data Cleaning</a:t>
            </a:r>
          </a:p>
        </p:txBody>
      </p:sp>
    </p:spTree>
    <p:extLst>
      <p:ext uri="{BB962C8B-B14F-4D97-AF65-F5344CB8AC3E}">
        <p14:creationId xmlns:p14="http://schemas.microsoft.com/office/powerpoint/2010/main" val="44934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FB0E2-2D83-C300-015D-F17E9B84A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Data Quality is ...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5F2FA0-9CAA-5C8D-FFF0-82B3DB3F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t>2</a:t>
            </a:fld>
            <a:endParaRPr lang="en-US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73992E-9AF3-BA29-6D96-D67A57B62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659" y="1218238"/>
            <a:ext cx="445109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BC210A-8059-1C75-81F9-7029AF501928}"/>
              </a:ext>
            </a:extLst>
          </p:cNvPr>
          <p:cNvSpPr txBox="1"/>
          <p:nvPr/>
        </p:nvSpPr>
        <p:spPr>
          <a:xfrm>
            <a:off x="3865806" y="6114782"/>
            <a:ext cx="2376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noProof="0" dirty="0"/>
              <a:t>Data Talk Newsletter</a:t>
            </a:r>
          </a:p>
        </p:txBody>
      </p:sp>
    </p:spTree>
    <p:extLst>
      <p:ext uri="{BB962C8B-B14F-4D97-AF65-F5344CB8AC3E}">
        <p14:creationId xmlns:p14="http://schemas.microsoft.com/office/powerpoint/2010/main" val="1713468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A4653-E754-CC21-A1E6-A6F7E0DC7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Data type specific issues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92977B-D223-304C-4603-3D5577CE3C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String</a:t>
            </a:r>
          </a:p>
          <a:p>
            <a:r>
              <a:rPr lang="en-US" noProof="0" dirty="0"/>
              <a:t>Standardize casing</a:t>
            </a:r>
          </a:p>
          <a:p>
            <a:r>
              <a:rPr lang="en-US" noProof="0" dirty="0"/>
              <a:t>Remove whitespaces, new lines</a:t>
            </a:r>
          </a:p>
          <a:p>
            <a:r>
              <a:rPr lang="en-US" noProof="0" dirty="0"/>
              <a:t>Correcting typos</a:t>
            </a:r>
          </a:p>
          <a:p>
            <a:r>
              <a:rPr lang="en-US" noProof="0" dirty="0"/>
              <a:t>Standardize encoding</a:t>
            </a:r>
          </a:p>
          <a:p>
            <a:r>
              <a:rPr lang="en-US" noProof="0" dirty="0"/>
              <a:t>Map to type / categorical variables</a:t>
            </a:r>
          </a:p>
          <a:p>
            <a:r>
              <a:rPr lang="en-US" noProof="0" dirty="0"/>
              <a:t>Remove stop words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1AD343-EBCE-FBCE-FF1D-8D95752CBD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Date and time</a:t>
            </a:r>
          </a:p>
          <a:p>
            <a:r>
              <a:rPr lang="en-US" noProof="0" dirty="0"/>
              <a:t>Format</a:t>
            </a:r>
          </a:p>
          <a:p>
            <a:r>
              <a:rPr lang="en-US" noProof="0" dirty="0"/>
              <a:t>Time zones</a:t>
            </a:r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56BDA-2062-D5E1-93A5-654F40F4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2917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C42D-4E01-8B81-3838-C7DFA1CCB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Missing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30CD0-4D92-4DDB-E014-D28C26137E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noProof="0" dirty="0"/>
              <a:t>Drop rows and/or columns with missing data</a:t>
            </a:r>
          </a:p>
          <a:p>
            <a:r>
              <a:rPr lang="en-US" noProof="0" dirty="0"/>
              <a:t>Look for patterns of missing data</a:t>
            </a:r>
          </a:p>
          <a:p>
            <a:pPr lvl="1"/>
            <a:r>
              <a:rPr lang="en-US" noProof="0" dirty="0"/>
              <a:t>Missing completely at random</a:t>
            </a:r>
          </a:p>
          <a:p>
            <a:pPr lvl="1"/>
            <a:r>
              <a:rPr lang="en-US" noProof="0" dirty="0"/>
              <a:t>Missing at random</a:t>
            </a:r>
          </a:p>
          <a:p>
            <a:pPr lvl="1"/>
            <a:r>
              <a:rPr lang="en-US" noProof="0" dirty="0"/>
              <a:t>Non-ignorable</a:t>
            </a:r>
          </a:p>
          <a:p>
            <a:r>
              <a:rPr lang="en-US" noProof="0" dirty="0"/>
              <a:t>Fill in missing values (imputation)</a:t>
            </a:r>
          </a:p>
          <a:p>
            <a:pPr lvl="1"/>
            <a:r>
              <a:rPr lang="en-US" noProof="0" dirty="0"/>
              <a:t>Manually</a:t>
            </a:r>
          </a:p>
          <a:p>
            <a:pPr lvl="1"/>
            <a:r>
              <a:rPr lang="en-US" noProof="0" dirty="0"/>
              <a:t>Use global constant such as N/A or Unknown</a:t>
            </a:r>
          </a:p>
          <a:p>
            <a:pPr lvl="1"/>
            <a:r>
              <a:rPr lang="en-US" noProof="0" dirty="0"/>
              <a:t>Use imputation method</a:t>
            </a:r>
          </a:p>
          <a:p>
            <a:pPr lvl="1"/>
            <a:endParaRPr lang="en-US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6DECC5-BE3B-54D0-8B15-0125136F47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Imputation Methods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Process of estimating missing data of an observation, based on valid values of other variables.</a:t>
            </a:r>
          </a:p>
          <a:p>
            <a:r>
              <a:rPr lang="en-US" noProof="0" dirty="0"/>
              <a:t>K-Nearest Neighbors</a:t>
            </a:r>
          </a:p>
          <a:p>
            <a:r>
              <a:rPr lang="en-US" noProof="0" dirty="0"/>
              <a:t>Mean based imputation</a:t>
            </a:r>
          </a:p>
          <a:p>
            <a:r>
              <a:rPr lang="en-US" noProof="0" dirty="0"/>
              <a:t>Hot deck imputation</a:t>
            </a:r>
          </a:p>
          <a:p>
            <a:r>
              <a:rPr lang="en-US" noProof="0" dirty="0"/>
              <a:t>Imputation using decision tree</a:t>
            </a:r>
          </a:p>
          <a:p>
            <a:r>
              <a:rPr lang="en-US" noProof="0" dirty="0"/>
              <a:t>...</a:t>
            </a:r>
          </a:p>
          <a:p>
            <a:br>
              <a:rPr lang="en-US" noProof="0" dirty="0"/>
            </a:b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84A8B-E1EF-17AB-7856-7EBE4E94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00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B288-E21A-8107-5169-F7DE2422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Noisy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242D9-FC5F-D3F1-F4C6-3A705F766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Noise is a random error or variance in a measured variable.</a:t>
            </a:r>
          </a:p>
          <a:p>
            <a:r>
              <a:rPr lang="en-US" noProof="0" dirty="0"/>
              <a:t>Box plot / scatter plot / ...</a:t>
            </a:r>
          </a:p>
          <a:p>
            <a:r>
              <a:rPr lang="en-US" noProof="0" dirty="0"/>
              <a:t>Outliers:</a:t>
            </a:r>
          </a:p>
          <a:p>
            <a:pPr lvl="1"/>
            <a:r>
              <a:rPr lang="en-US" noProof="0" dirty="0"/>
              <a:t>Remove</a:t>
            </a:r>
          </a:p>
          <a:p>
            <a:pPr lvl="1"/>
            <a:r>
              <a:rPr lang="en-US" noProof="0" dirty="0"/>
              <a:t>Have an extra group / statistical methods</a:t>
            </a:r>
          </a:p>
          <a:p>
            <a:r>
              <a:rPr lang="en-US" noProof="0" dirty="0"/>
              <a:t>Data smoothing techniques:</a:t>
            </a:r>
          </a:p>
          <a:p>
            <a:pPr lvl="1"/>
            <a:r>
              <a:rPr lang="en-US" noProof="0" dirty="0"/>
              <a:t>Binning</a:t>
            </a:r>
          </a:p>
          <a:p>
            <a:pPr lvl="1"/>
            <a:r>
              <a:rPr lang="en-US" noProof="0" dirty="0"/>
              <a:t>Clustering</a:t>
            </a:r>
          </a:p>
          <a:p>
            <a:pPr lvl="1"/>
            <a:r>
              <a:rPr lang="en-US" noProof="0" dirty="0"/>
              <a:t>Regression</a:t>
            </a:r>
          </a:p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9B2ED-0CA1-CF1A-3218-2184EF50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5741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F1C03-457A-8CFF-6431-A89680F85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Inconsistent / Invalid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23270-4945-4C2C-1786-DEECD42EF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Example:</a:t>
            </a:r>
            <a:br>
              <a:rPr lang="en-US" noProof="0" dirty="0"/>
            </a:br>
            <a:r>
              <a:rPr lang="en-US" dirty="0"/>
              <a:t>"</a:t>
            </a:r>
            <a:r>
              <a:rPr lang="en-US" noProof="0" dirty="0"/>
              <a:t>Raspberry</a:t>
            </a:r>
            <a:r>
              <a:rPr lang="en-US" dirty="0"/>
              <a:t>"</a:t>
            </a:r>
            <a:r>
              <a:rPr lang="en-US" noProof="0" dirty="0"/>
              <a:t>, "raspberry", </a:t>
            </a:r>
            <a:r>
              <a:rPr lang="en-US" dirty="0"/>
              <a:t>"</a:t>
            </a:r>
            <a:r>
              <a:rPr lang="en-US" noProof="0" dirty="0"/>
              <a:t>RASPBERRY</a:t>
            </a:r>
            <a:r>
              <a:rPr lang="en-US" dirty="0"/>
              <a:t>"</a:t>
            </a:r>
            <a:r>
              <a:rPr lang="en-US" noProof="0" dirty="0"/>
              <a:t>, </a:t>
            </a:r>
            <a:r>
              <a:rPr lang="en-US" dirty="0"/>
              <a:t>"</a:t>
            </a:r>
            <a:r>
              <a:rPr lang="en-US" noProof="0" dirty="0"/>
              <a:t>Raspberry pi", </a:t>
            </a:r>
            <a:r>
              <a:rPr lang="en-US" dirty="0"/>
              <a:t>"</a:t>
            </a:r>
            <a:r>
              <a:rPr lang="en-US" noProof="0" dirty="0"/>
              <a:t>Raspberry pie"</a:t>
            </a:r>
          </a:p>
          <a:p>
            <a:r>
              <a:rPr lang="en-US" noProof="0" dirty="0"/>
              <a:t>Solutions:</a:t>
            </a:r>
          </a:p>
          <a:p>
            <a:pPr lvl="1"/>
            <a:r>
              <a:rPr lang="en-US" noProof="0" dirty="0"/>
              <a:t>Domain/business knowledge </a:t>
            </a:r>
          </a:p>
          <a:p>
            <a:pPr lvl="1"/>
            <a:r>
              <a:rPr lang="en-US" noProof="0" dirty="0" err="1"/>
              <a:t>Levenshtein</a:t>
            </a:r>
            <a:r>
              <a:rPr lang="en-US" noProof="0" dirty="0"/>
              <a:t> distance</a:t>
            </a:r>
          </a:p>
          <a:p>
            <a:pPr lvl="1"/>
            <a:r>
              <a:rPr lang="en-US" noProof="0" dirty="0"/>
              <a:t>Association Rule</a:t>
            </a:r>
          </a:p>
          <a:p>
            <a:pPr lvl="1"/>
            <a:r>
              <a:rPr lang="en-US" noProof="0" dirty="0"/>
              <a:t>Clustering</a:t>
            </a:r>
          </a:p>
          <a:p>
            <a:pPr lvl="1"/>
            <a:r>
              <a:rPr lang="en-US" noProof="0" dirty="0"/>
              <a:t>…</a:t>
            </a:r>
          </a:p>
          <a:p>
            <a:pPr lvl="1"/>
            <a:r>
              <a:rPr lang="en-US" noProof="0" dirty="0"/>
              <a:t>Remove</a:t>
            </a:r>
          </a:p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A57E4-072F-D076-B988-80DC4C418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6864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4EC81-F2F8-0D81-BFE1-2E0F305F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Data Cleaning </a:t>
            </a:r>
            <a:r>
              <a:rPr lang="en-US" strike="sngStrike" noProof="0" dirty="0"/>
              <a:t>Checklist</a:t>
            </a:r>
            <a:r>
              <a:rPr lang="en-US" noProof="0" dirty="0"/>
              <a:t> 1 /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ECD1BE-9338-E20B-F63D-561E3476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t>24</a:t>
            </a:fld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B90F605-9BE3-0679-025F-E9C9C2DE3C81}"/>
              </a:ext>
            </a:extLst>
          </p:cNvPr>
          <p:cNvSpPr/>
          <p:nvPr/>
        </p:nvSpPr>
        <p:spPr>
          <a:xfrm>
            <a:off x="479376" y="1844824"/>
            <a:ext cx="504056" cy="5040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44BEB5-678A-B5C7-9513-2824B652280A}"/>
              </a:ext>
            </a:extLst>
          </p:cNvPr>
          <p:cNvGrpSpPr/>
          <p:nvPr/>
        </p:nvGrpSpPr>
        <p:grpSpPr>
          <a:xfrm>
            <a:off x="8054084" y="5140316"/>
            <a:ext cx="504056" cy="504056"/>
            <a:chOff x="483216" y="5229200"/>
            <a:chExt cx="504056" cy="50405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B546C6D-BB39-B37A-9190-8F0A2D61834E}"/>
                </a:ext>
              </a:extLst>
            </p:cNvPr>
            <p:cNvSpPr/>
            <p:nvPr/>
          </p:nvSpPr>
          <p:spPr>
            <a:xfrm>
              <a:off x="555224" y="5301208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0BD7310-59FF-A07F-2C85-B07398324E4E}"/>
                </a:ext>
              </a:extLst>
            </p:cNvPr>
            <p:cNvSpPr/>
            <p:nvPr/>
          </p:nvSpPr>
          <p:spPr>
            <a:xfrm>
              <a:off x="483216" y="5229200"/>
              <a:ext cx="50405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BB8307-E4CE-2C58-986C-55F746096955}"/>
              </a:ext>
            </a:extLst>
          </p:cNvPr>
          <p:cNvSpPr/>
          <p:nvPr/>
        </p:nvSpPr>
        <p:spPr>
          <a:xfrm>
            <a:off x="2013680" y="1628800"/>
            <a:ext cx="2016224" cy="9361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noProof="0" dirty="0">
                <a:solidFill>
                  <a:schemeClr val="tx1"/>
                </a:solidFill>
              </a:rPr>
              <a:t>Irrelevant Data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073BD0B-9CB9-58E8-066D-66327CFFF16C}"/>
              </a:ext>
            </a:extLst>
          </p:cNvPr>
          <p:cNvSpPr/>
          <p:nvPr/>
        </p:nvSpPr>
        <p:spPr>
          <a:xfrm>
            <a:off x="4655840" y="1628800"/>
            <a:ext cx="2016224" cy="9361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noProof="0" dirty="0">
                <a:solidFill>
                  <a:schemeClr val="tx1"/>
                </a:solidFill>
              </a:rPr>
              <a:t>Duplicates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02CE365-70FA-A651-F8CD-2C4D8583B4BE}"/>
              </a:ext>
            </a:extLst>
          </p:cNvPr>
          <p:cNvSpPr/>
          <p:nvPr/>
        </p:nvSpPr>
        <p:spPr>
          <a:xfrm>
            <a:off x="7298000" y="1628800"/>
            <a:ext cx="2016224" cy="9361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noProof="0" dirty="0">
                <a:solidFill>
                  <a:schemeClr val="tx1"/>
                </a:solidFill>
              </a:rPr>
              <a:t>Type conversions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123FC27-BA36-EB6E-731C-6D9C9B44A572}"/>
              </a:ext>
            </a:extLst>
          </p:cNvPr>
          <p:cNvSpPr/>
          <p:nvPr/>
        </p:nvSpPr>
        <p:spPr>
          <a:xfrm>
            <a:off x="9940160" y="1628800"/>
            <a:ext cx="2016224" cy="9361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noProof="0" dirty="0">
                <a:solidFill>
                  <a:schemeClr val="tx1"/>
                </a:solidFill>
              </a:rPr>
              <a:t>Syntax errors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88B450C-6CA5-5BA7-6CC7-C356E56820A0}"/>
              </a:ext>
            </a:extLst>
          </p:cNvPr>
          <p:cNvSpPr/>
          <p:nvPr/>
        </p:nvSpPr>
        <p:spPr>
          <a:xfrm>
            <a:off x="9940160" y="3290712"/>
            <a:ext cx="2016224" cy="9361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noProof="0" dirty="0">
                <a:solidFill>
                  <a:schemeClr val="tx1"/>
                </a:solidFill>
              </a:rPr>
              <a:t>Standardize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6B789E-9813-4398-DF66-D4C87044BE9C}"/>
              </a:ext>
            </a:extLst>
          </p:cNvPr>
          <p:cNvSpPr/>
          <p:nvPr/>
        </p:nvSpPr>
        <p:spPr>
          <a:xfrm>
            <a:off x="7298000" y="3290712"/>
            <a:ext cx="2016224" cy="9361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noProof="0" dirty="0">
                <a:solidFill>
                  <a:schemeClr val="tx1"/>
                </a:solidFill>
              </a:rPr>
              <a:t>Transformation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6F59708-F7DB-9B48-C24C-6DE6BAF2F410}"/>
              </a:ext>
            </a:extLst>
          </p:cNvPr>
          <p:cNvSpPr/>
          <p:nvPr/>
        </p:nvSpPr>
        <p:spPr>
          <a:xfrm>
            <a:off x="4655800" y="3292984"/>
            <a:ext cx="2016224" cy="9361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noProof="0" dirty="0">
                <a:solidFill>
                  <a:schemeClr val="tx1"/>
                </a:solidFill>
              </a:rPr>
              <a:t>Normalization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1FE3CC-6969-888A-ABBA-B6D6C98758C0}"/>
              </a:ext>
            </a:extLst>
          </p:cNvPr>
          <p:cNvSpPr/>
          <p:nvPr/>
        </p:nvSpPr>
        <p:spPr>
          <a:xfrm>
            <a:off x="2013600" y="3290712"/>
            <a:ext cx="2016224" cy="9361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noProof="0" dirty="0">
                <a:solidFill>
                  <a:schemeClr val="tx1"/>
                </a:solidFill>
              </a:rPr>
              <a:t>Missing values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8F58EA3-65B4-438F-F124-1B416E394581}"/>
              </a:ext>
            </a:extLst>
          </p:cNvPr>
          <p:cNvSpPr/>
          <p:nvPr/>
        </p:nvSpPr>
        <p:spPr>
          <a:xfrm>
            <a:off x="2013600" y="4952624"/>
            <a:ext cx="2016224" cy="9361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noProof="0" dirty="0">
                <a:solidFill>
                  <a:schemeClr val="tx1"/>
                </a:solidFill>
              </a:rPr>
              <a:t>Outliers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217A3C7-B80E-51F7-4072-F04EBC7688D4}"/>
              </a:ext>
            </a:extLst>
          </p:cNvPr>
          <p:cNvSpPr/>
          <p:nvPr/>
        </p:nvSpPr>
        <p:spPr>
          <a:xfrm>
            <a:off x="4655800" y="4941168"/>
            <a:ext cx="2016224" cy="9361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noProof="0" dirty="0">
                <a:solidFill>
                  <a:schemeClr val="tx1"/>
                </a:solidFill>
              </a:rPr>
              <a:t>Consistency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E91DCF5-2FD5-DA72-6F91-1AA0BB96F2C3}"/>
              </a:ext>
            </a:extLst>
          </p:cNvPr>
          <p:cNvCxnSpPr>
            <a:stCxn id="4" idx="6"/>
            <a:endCxn id="10" idx="1"/>
          </p:cNvCxnSpPr>
          <p:nvPr/>
        </p:nvCxnSpPr>
        <p:spPr>
          <a:xfrm>
            <a:off x="983432" y="2096852"/>
            <a:ext cx="10302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CE8F65D-CE31-F46B-F767-A4EAF60022AB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4029904" y="2096852"/>
            <a:ext cx="6259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369B8F-B2A7-3E6F-6469-5AC6CB5615D9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6672064" y="2096852"/>
            <a:ext cx="6259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3AC9633-2010-4034-2D20-FBD0AE6B6BEF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9314224" y="2096852"/>
            <a:ext cx="6259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8FEED1F-0301-C264-F1C6-4DA011DE4ACF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10948272" y="2564904"/>
            <a:ext cx="0" cy="7258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2A01DA2-F842-6CCE-3BA2-0859C2BF50CD}"/>
              </a:ext>
            </a:extLst>
          </p:cNvPr>
          <p:cNvCxnSpPr>
            <a:cxnSpLocks/>
            <a:stCxn id="14" idx="1"/>
            <a:endCxn id="15" idx="3"/>
          </p:cNvCxnSpPr>
          <p:nvPr/>
        </p:nvCxnSpPr>
        <p:spPr>
          <a:xfrm flipH="1">
            <a:off x="9314224" y="3758764"/>
            <a:ext cx="6259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EAEEA16-BFC7-2B20-1062-554C749DEC4B}"/>
              </a:ext>
            </a:extLst>
          </p:cNvPr>
          <p:cNvCxnSpPr>
            <a:cxnSpLocks/>
            <a:stCxn id="15" idx="1"/>
            <a:endCxn id="16" idx="3"/>
          </p:cNvCxnSpPr>
          <p:nvPr/>
        </p:nvCxnSpPr>
        <p:spPr>
          <a:xfrm flipH="1">
            <a:off x="6672024" y="3758764"/>
            <a:ext cx="625976" cy="22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C6F86A2-8369-EB2B-5653-B31AFE31788C}"/>
              </a:ext>
            </a:extLst>
          </p:cNvPr>
          <p:cNvCxnSpPr>
            <a:cxnSpLocks/>
            <a:stCxn id="16" idx="1"/>
            <a:endCxn id="17" idx="3"/>
          </p:cNvCxnSpPr>
          <p:nvPr/>
        </p:nvCxnSpPr>
        <p:spPr>
          <a:xfrm flipH="1" flipV="1">
            <a:off x="4029824" y="3758764"/>
            <a:ext cx="625976" cy="22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3F98964-4AF8-3E62-7EFA-79C3147F4EE6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3021712" y="4226816"/>
            <a:ext cx="0" cy="7258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655F363-221F-8BE0-BCCF-1483D2AAF718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4029824" y="5409220"/>
            <a:ext cx="625976" cy="114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3F3653E-07DC-3859-3241-574782C2CF3F}"/>
              </a:ext>
            </a:extLst>
          </p:cNvPr>
          <p:cNvCxnSpPr>
            <a:cxnSpLocks/>
            <a:stCxn id="19" idx="3"/>
            <a:endCxn id="8" idx="2"/>
          </p:cNvCxnSpPr>
          <p:nvPr/>
        </p:nvCxnSpPr>
        <p:spPr>
          <a:xfrm flipV="1">
            <a:off x="6672024" y="5392344"/>
            <a:ext cx="1382060" cy="168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275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91D3C-B6EE-1718-4F32-8D532C0BE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Data Cleaning </a:t>
            </a:r>
            <a:r>
              <a:rPr lang="en-US" strike="sngStrike" noProof="0" dirty="0"/>
              <a:t>Checklist</a:t>
            </a:r>
            <a:r>
              <a:rPr lang="en-US" dirty="0"/>
              <a:t> 2 / 2</a:t>
            </a:r>
            <a:endParaRPr lang="en-US" strike="sngStrike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D8D25-207B-EE7D-2938-31A0006D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Remove missing data</a:t>
            </a:r>
          </a:p>
          <a:p>
            <a:r>
              <a:rPr lang="en-US" noProof="0" dirty="0"/>
              <a:t>Remove outliers</a:t>
            </a:r>
          </a:p>
          <a:p>
            <a:r>
              <a:rPr lang="en-US" noProof="0" dirty="0"/>
              <a:t>Recode different versions of the same data to a common denominator. For example, “M”, 1, “male”, “masculine” to “Male”</a:t>
            </a:r>
          </a:p>
          <a:p>
            <a:r>
              <a:rPr lang="en-US" noProof="0" dirty="0"/>
              <a:t>Convert data types to standard forms. For example, convert </a:t>
            </a:r>
            <a:r>
              <a:rPr lang="en-US" noProof="0" dirty="0" err="1"/>
              <a:t>DateTime</a:t>
            </a:r>
            <a:r>
              <a:rPr lang="en-US" noProof="0" dirty="0"/>
              <a:t> objects and Unix timestamps to the same data type</a:t>
            </a:r>
          </a:p>
          <a:p>
            <a:pPr marL="0" indent="0">
              <a:buNone/>
            </a:pPr>
            <a:r>
              <a:rPr lang="en-US" noProof="0" dirty="0"/>
              <a:t>You need to test:</a:t>
            </a:r>
          </a:p>
          <a:p>
            <a:r>
              <a:rPr lang="en-US" noProof="0" dirty="0"/>
              <a:t>COUNT of new records added each day &gt; 0</a:t>
            </a:r>
          </a:p>
          <a:p>
            <a:r>
              <a:rPr lang="en-US" noProof="0" dirty="0"/>
              <a:t>Percent of new records with NULL or 0 values &lt; 99%</a:t>
            </a:r>
          </a:p>
          <a:p>
            <a:r>
              <a:rPr lang="en-US" noProof="0" dirty="0"/>
              <a:t>SUM of new records = 7-day avg +- 25%</a:t>
            </a:r>
          </a:p>
          <a:p>
            <a:r>
              <a:rPr lang="en-US" noProof="0" dirty="0"/>
              <a:t>...</a:t>
            </a:r>
          </a:p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CC4C8-EA3C-75FD-CF47-37D62745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51536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AF164-8A94-9218-7320-B3ED968A5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Data Cleaning is Analysis, Not Grunt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5946F-06A9-8E95-FE63-0417B447F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</a:t>
            </a:r>
            <a:r>
              <a:rPr lang="en-US" noProof="0" dirty="0"/>
              <a:t>Existing data cleaning writing is pretty useless"</a:t>
            </a:r>
          </a:p>
          <a:p>
            <a:r>
              <a:rPr lang="en-US" noProof="0" dirty="0"/>
              <a:t>Data cleaning is not easy, we wouldn’t be spending so much time doing it</a:t>
            </a:r>
          </a:p>
          <a:p>
            <a:r>
              <a:rPr lang="en-US" noProof="0" dirty="0"/>
              <a:t>Use-case specific</a:t>
            </a:r>
          </a:p>
          <a:p>
            <a:r>
              <a:rPr lang="en-US" noProof="0" dirty="0"/>
              <a:t>Data cleaning and understanding</a:t>
            </a:r>
          </a:p>
          <a:p>
            <a:r>
              <a:rPr lang="en-US" noProof="0" dirty="0"/>
              <a:t>Data Cleaning as "Building Reusable Transformations"</a:t>
            </a:r>
          </a:p>
          <a:p>
            <a:r>
              <a:rPr lang="en-US" noProof="0" dirty="0"/>
              <a:t>Objectives:</a:t>
            </a:r>
          </a:p>
          <a:p>
            <a:pPr lvl="1"/>
            <a:r>
              <a:rPr lang="en-US" noProof="0" dirty="0"/>
              <a:t>Fix things that break the algorithm</a:t>
            </a:r>
          </a:p>
          <a:p>
            <a:pPr lvl="1"/>
            <a:r>
              <a:rPr lang="en-US" noProof="0" dirty="0"/>
              <a:t>Reduce Unwanted Variation</a:t>
            </a:r>
          </a:p>
          <a:p>
            <a:pPr lvl="1"/>
            <a:r>
              <a:rPr lang="en-US" noProof="0" dirty="0"/>
              <a:t>Eliminate Bias</a:t>
            </a:r>
          </a:p>
          <a:p>
            <a:r>
              <a:rPr lang="en-US" noProof="0" dirty="0"/>
              <a:t>Documentation is essential</a:t>
            </a:r>
          </a:p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73A00-C7EA-4E26-6D1B-A460D24B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1974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CA259-069D-582E-4A92-35530ACED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4680520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/>
              <a:t>We should provide user access to metadata in form of a dimensional table (Audit dimension) as a part of the data warehouse solution.</a:t>
            </a:r>
          </a:p>
          <a:p>
            <a:pPr marL="0" indent="0">
              <a:buNone/>
            </a:pPr>
            <a:r>
              <a:rPr lang="en-US" noProof="0" dirty="0"/>
              <a:t>Grain is an error thrown (produced) by a quality screen in the transformation.</a:t>
            </a:r>
          </a:p>
          <a:p>
            <a:pPr marL="0" indent="0">
              <a:buNone/>
            </a:pPr>
            <a:r>
              <a:rPr lang="en-US" noProof="0" dirty="0"/>
              <a:t>Error event schema:</a:t>
            </a:r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3E61D-321E-8F9B-ED17-B1FECAE2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27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35BF16-AB14-FD11-2586-72FCDA2E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Data Quality </a:t>
            </a:r>
            <a:r>
              <a:rPr lang="en-US" sz="3100" noProof="0" dirty="0"/>
              <a:t>❤️</a:t>
            </a:r>
            <a:r>
              <a:rPr lang="en-US" noProof="0" dirty="0"/>
              <a:t> Provenance </a:t>
            </a:r>
            <a:r>
              <a:rPr lang="en-US" sz="3400" dirty="0"/>
              <a:t>❤️</a:t>
            </a:r>
            <a:r>
              <a:rPr lang="en-US" noProof="0" dirty="0"/>
              <a:t> Data Warehouse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6E8ED6-1A68-B0CD-4254-E6CA9FE53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60" y="2908493"/>
            <a:ext cx="5635292" cy="335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93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35D088-B71B-ED07-CD04-1C16B7CB7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2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B550B-7D3C-F0C2-876D-81AF319C6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E06369-39A3-0B24-970F-7A3B7E8B0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Data Quality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3B752-828F-7E74-5022-B379CA16A4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15480" y="1493531"/>
            <a:ext cx="9217023" cy="751438"/>
          </a:xfrm>
        </p:spPr>
        <p:txBody>
          <a:bodyPr/>
          <a:lstStyle/>
          <a:p>
            <a:r>
              <a:rPr lang="en-US" noProof="0" dirty="0"/>
              <a:t>Garbage In, Garbage Out (GIGO)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34A867-0139-2836-1C47-CFBDF6063FA2}"/>
              </a:ext>
            </a:extLst>
          </p:cNvPr>
          <p:cNvSpPr txBox="1"/>
          <p:nvPr/>
        </p:nvSpPr>
        <p:spPr>
          <a:xfrm>
            <a:off x="8616280" y="224496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Since 1957 (1960)</a:t>
            </a: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0AC45893-AB59-7BA6-39A2-6852CD6839A6}"/>
              </a:ext>
            </a:extLst>
          </p:cNvPr>
          <p:cNvCxnSpPr>
            <a:cxnSpLocks/>
          </p:cNvCxnSpPr>
          <p:nvPr/>
        </p:nvCxnSpPr>
        <p:spPr>
          <a:xfrm flipV="1">
            <a:off x="9119839" y="2545873"/>
            <a:ext cx="1656681" cy="1296144"/>
          </a:xfrm>
          <a:prstGeom prst="curvedConnector3">
            <a:avLst>
              <a:gd name="adj1" fmla="val 12556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21F33DA-A3F5-0FA7-3357-4EBBBE2B6326}"/>
              </a:ext>
            </a:extLst>
          </p:cNvPr>
          <p:cNvSpPr txBox="1"/>
          <p:nvPr/>
        </p:nvSpPr>
        <p:spPr>
          <a:xfrm>
            <a:off x="6959599" y="365735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Data Quality Issue</a:t>
            </a:r>
          </a:p>
        </p:txBody>
      </p:sp>
    </p:spTree>
    <p:extLst>
      <p:ext uri="{BB962C8B-B14F-4D97-AF65-F5344CB8AC3E}">
        <p14:creationId xmlns:p14="http://schemas.microsoft.com/office/powerpoint/2010/main" val="4224705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A8DD9-006F-B120-1E54-2602F849D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Why? - Marketing edition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0FBB1-EBBD-C463-D76C-7CEDFF664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4248472" cy="5040560"/>
          </a:xfrm>
        </p:spPr>
        <p:txBody>
          <a:bodyPr/>
          <a:lstStyle/>
          <a:p>
            <a:pPr marL="0" indent="0" algn="ctr">
              <a:buNone/>
            </a:pPr>
            <a:r>
              <a:rPr lang="en-US" noProof="0" dirty="0"/>
              <a:t>Bad data wastes time, increases costs, weakens decision making, angers customers, and makes it more difficult to execute any sort of data strategy. </a:t>
            </a:r>
          </a:p>
          <a:p>
            <a:pPr marL="0" indent="0" algn="ctr">
              <a:buNone/>
            </a:pP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On average, 47% of newly-created data records have at least one critical  (e.g., work-impacting) error. </a:t>
            </a:r>
            <a:br>
              <a:rPr lang="en-US" noProof="0" dirty="0"/>
            </a:br>
            <a:endParaRPr lang="en-US" noProof="0" dirty="0"/>
          </a:p>
          <a:p>
            <a:pPr marL="0" indent="0" algn="ctr">
              <a:buNone/>
            </a:pPr>
            <a:br>
              <a:rPr lang="en-US" noProof="0" dirty="0"/>
            </a:br>
            <a:r>
              <a:rPr lang="en-US" noProof="0" dirty="0"/>
              <a:t>Only 3% of the data quality scores in our study can be rated "acceptable</a:t>
            </a:r>
            <a:r>
              <a:rPr lang="en-US" dirty="0"/>
              <a:t>"</a:t>
            </a:r>
            <a:r>
              <a:rPr lang="en-US" noProof="0" dirty="0"/>
              <a:t> using the loosest-possible standard.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36F44-432E-45AE-C051-77C60045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B68F64-6A56-9F88-8A1F-F1C353B94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1254561"/>
            <a:ext cx="4416491" cy="3312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E3359D-C5CC-EEC8-CA74-A23276561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803" y="2401416"/>
            <a:ext cx="3131333" cy="390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4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D6EE6-FD16-AF84-DE2F-613166D28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Why? - Science edition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BFC0E-FB49-FEDC-3B3D-551780BE9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8136904" cy="5184576"/>
          </a:xfrm>
        </p:spPr>
        <p:txBody>
          <a:bodyPr/>
          <a:lstStyle/>
          <a:p>
            <a:r>
              <a:rPr lang="en-US" noProof="0" dirty="0"/>
              <a:t>Levels: </a:t>
            </a:r>
          </a:p>
          <a:p>
            <a:pPr lvl="1"/>
            <a:r>
              <a:rPr lang="en-US" noProof="0" dirty="0"/>
              <a:t>Operational level</a:t>
            </a:r>
          </a:p>
          <a:p>
            <a:pPr lvl="1"/>
            <a:r>
              <a:rPr lang="en-US" noProof="0" dirty="0"/>
              <a:t>Tactical level</a:t>
            </a:r>
          </a:p>
          <a:p>
            <a:pPr lvl="1"/>
            <a:r>
              <a:rPr lang="en-US" noProof="0" dirty="0"/>
              <a:t>Strategic level</a:t>
            </a:r>
          </a:p>
          <a:p>
            <a:r>
              <a:rPr lang="en-US" noProof="0" dirty="0"/>
              <a:t>Issues</a:t>
            </a:r>
          </a:p>
          <a:p>
            <a:pPr lvl="1"/>
            <a:r>
              <a:rPr lang="en-US" noProof="0" dirty="0"/>
              <a:t>Inaccurate data: 1-5% of data fields are erred</a:t>
            </a:r>
          </a:p>
          <a:p>
            <a:pPr lvl="1"/>
            <a:r>
              <a:rPr lang="en-US" noProof="0" dirty="0"/>
              <a:t>Inconsistencies across databases</a:t>
            </a:r>
          </a:p>
          <a:p>
            <a:pPr lvl="1"/>
            <a:r>
              <a:rPr lang="en-US" noProof="0" dirty="0"/>
              <a:t>Unavailable data necessary for certain operations or decisions</a:t>
            </a:r>
          </a:p>
          <a:p>
            <a:r>
              <a:rPr lang="en-US" noProof="0" dirty="0"/>
              <a:t>Impacts</a:t>
            </a:r>
          </a:p>
          <a:p>
            <a:pPr lvl="1"/>
            <a:r>
              <a:rPr lang="en-US" noProof="0" dirty="0"/>
              <a:t>Lowered customer / employee satisfaction</a:t>
            </a:r>
          </a:p>
          <a:p>
            <a:pPr lvl="1"/>
            <a:r>
              <a:rPr lang="en-US" noProof="0" dirty="0"/>
              <a:t>More difficult to implement data warehouses</a:t>
            </a:r>
          </a:p>
          <a:p>
            <a:pPr lvl="1"/>
            <a:r>
              <a:rPr lang="en-US" noProof="0" dirty="0"/>
              <a:t>Increased organizational mistrust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0BEB5-2F08-4DC9-7323-3D29A65F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DA2776C-8DDA-615A-872C-34A5FB37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370" y="1268760"/>
            <a:ext cx="549390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28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D8ECF-D5C4-4E5B-5DBF-613ABA047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Why? -  Machine learning edition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1B66C-1C9D-EE7B-8F35-A336F6A28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5760640" cy="1944216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/>
              <a:t>Research</a:t>
            </a:r>
          </a:p>
          <a:p>
            <a:r>
              <a:rPr lang="en-US" noProof="0" dirty="0"/>
              <a:t>Data Collection / Questionnaires</a:t>
            </a:r>
          </a:p>
          <a:p>
            <a:r>
              <a:rPr lang="en-US" noProof="0" dirty="0"/>
              <a:t>Initial phases of data-intensive research</a:t>
            </a:r>
          </a:p>
          <a:p>
            <a:r>
              <a:rPr lang="en-US" noProof="0" dirty="0"/>
              <a:t>Manipulation / Responsible data editing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434BA-F75E-57D0-7125-F3AC0CA72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3A4314-ACC4-6D89-4226-832DAC16A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870" y="1329432"/>
            <a:ext cx="4858666" cy="485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C8D69A-A1E7-EA55-A6C8-0A4D49CFF76B}"/>
              </a:ext>
            </a:extLst>
          </p:cNvPr>
          <p:cNvSpPr txBox="1">
            <a:spLocks/>
          </p:cNvSpPr>
          <p:nvPr/>
        </p:nvSpPr>
        <p:spPr>
          <a:xfrm>
            <a:off x="360000" y="3391289"/>
            <a:ext cx="5760640" cy="901807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0" dirty="0"/>
              <a:t>Machine learning / Data science</a:t>
            </a:r>
          </a:p>
        </p:txBody>
      </p:sp>
    </p:spTree>
    <p:extLst>
      <p:ext uri="{BB962C8B-B14F-4D97-AF65-F5344CB8AC3E}">
        <p14:creationId xmlns:p14="http://schemas.microsoft.com/office/powerpoint/2010/main" val="302815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0A17C-9180-A314-9004-576E79D48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Data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C0A2E-719F-EBEF-69B5-47F5710FE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432048"/>
          </a:xfrm>
        </p:spPr>
        <p:txBody>
          <a:bodyPr/>
          <a:lstStyle/>
          <a:p>
            <a:pPr marL="0" indent="0" algn="ctr">
              <a:buNone/>
            </a:pPr>
            <a:r>
              <a:rPr lang="en-US" noProof="0" dirty="0"/>
              <a:t>"The quality of data refers to its ability to satisfy its usage requirements."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9D7FE-72CA-5371-5800-5DF7C4F1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68C9CD-3DC5-9791-626F-3849D40B0C99}"/>
              </a:ext>
            </a:extLst>
          </p:cNvPr>
          <p:cNvSpPr txBox="1">
            <a:spLocks/>
          </p:cNvSpPr>
          <p:nvPr/>
        </p:nvSpPr>
        <p:spPr>
          <a:xfrm>
            <a:off x="371364" y="1807412"/>
            <a:ext cx="11449272" cy="432048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noProof="0" dirty="0"/>
              <a:t>"Fitness for use."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EAEE46-AEFA-5A5B-3634-F64C80D94973}"/>
              </a:ext>
            </a:extLst>
          </p:cNvPr>
          <p:cNvSpPr/>
          <p:nvPr/>
        </p:nvSpPr>
        <p:spPr>
          <a:xfrm>
            <a:off x="375234" y="3901372"/>
            <a:ext cx="1944216" cy="10081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noProof="0" dirty="0">
                <a:solidFill>
                  <a:schemeClr val="tx1"/>
                </a:solidFill>
              </a:rPr>
              <a:t>Reporting / </a:t>
            </a:r>
            <a:br>
              <a:rPr lang="en-US" sz="2200" noProof="0" dirty="0">
                <a:solidFill>
                  <a:schemeClr val="tx1"/>
                </a:solidFill>
              </a:rPr>
            </a:br>
            <a:r>
              <a:rPr lang="en-US" sz="2200" noProof="0" dirty="0">
                <a:solidFill>
                  <a:schemeClr val="tx1"/>
                </a:solidFill>
              </a:rPr>
              <a:t>Verifying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1B604F1-DA3E-18C5-23AA-DDC6B14D7A1D}"/>
              </a:ext>
            </a:extLst>
          </p:cNvPr>
          <p:cNvSpPr/>
          <p:nvPr/>
        </p:nvSpPr>
        <p:spPr>
          <a:xfrm>
            <a:off x="5123892" y="2762222"/>
            <a:ext cx="1944216" cy="10081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noProof="0" dirty="0">
                <a:solidFill>
                  <a:schemeClr val="tx1"/>
                </a:solidFill>
              </a:rPr>
              <a:t>Current status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C1159A-5BD2-8681-AED9-2E148E295D1B}"/>
              </a:ext>
            </a:extLst>
          </p:cNvPr>
          <p:cNvSpPr/>
          <p:nvPr/>
        </p:nvSpPr>
        <p:spPr>
          <a:xfrm>
            <a:off x="9840416" y="3901372"/>
            <a:ext cx="1944216" cy="10081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noProof="0" dirty="0">
                <a:solidFill>
                  <a:schemeClr val="tx1"/>
                </a:solidFill>
              </a:rPr>
              <a:t>Assessment / </a:t>
            </a:r>
            <a:br>
              <a:rPr lang="en-US" sz="2200" noProof="0" dirty="0">
                <a:solidFill>
                  <a:schemeClr val="tx1"/>
                </a:solidFill>
              </a:rPr>
            </a:br>
            <a:r>
              <a:rPr lang="en-US" sz="2200" noProof="0" dirty="0">
                <a:solidFill>
                  <a:schemeClr val="tx1"/>
                </a:solidFill>
              </a:rPr>
              <a:t>Inspection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82CC9D4-2C6F-CB9C-B6AC-3A310731D607}"/>
              </a:ext>
            </a:extLst>
          </p:cNvPr>
          <p:cNvSpPr/>
          <p:nvPr/>
        </p:nvSpPr>
        <p:spPr>
          <a:xfrm>
            <a:off x="5123892" y="5085184"/>
            <a:ext cx="1944216" cy="10081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noProof="0" dirty="0">
                <a:solidFill>
                  <a:schemeClr val="tx1"/>
                </a:solidFill>
              </a:rPr>
              <a:t>Action / </a:t>
            </a:r>
          </a:p>
          <a:p>
            <a:pPr algn="ctr"/>
            <a:r>
              <a:rPr lang="en-US" sz="2200" noProof="0" dirty="0">
                <a:solidFill>
                  <a:schemeClr val="tx1"/>
                </a:solidFill>
              </a:rPr>
              <a:t>Cleaning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D50E52E1-B903-AEC4-ECE0-907C15DD4F80}"/>
              </a:ext>
            </a:extLst>
          </p:cNvPr>
          <p:cNvCxnSpPr>
            <a:stCxn id="6" idx="0"/>
            <a:endCxn id="7" idx="1"/>
          </p:cNvCxnSpPr>
          <p:nvPr/>
        </p:nvCxnSpPr>
        <p:spPr>
          <a:xfrm rot="5400000" flipH="1" flipV="1">
            <a:off x="2918070" y="1695550"/>
            <a:ext cx="635094" cy="3776550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31B8AEC-5CCF-AC9B-ECB3-6C3102EA8BE4}"/>
              </a:ext>
            </a:extLst>
          </p:cNvPr>
          <p:cNvCxnSpPr>
            <a:cxnSpLocks/>
            <a:stCxn id="7" idx="3"/>
            <a:endCxn id="8" idx="0"/>
          </p:cNvCxnSpPr>
          <p:nvPr/>
        </p:nvCxnSpPr>
        <p:spPr>
          <a:xfrm>
            <a:off x="7068108" y="3266278"/>
            <a:ext cx="3744416" cy="635094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7DC2ECFF-DBA2-E13E-9D6E-4BFE610DAE75}"/>
              </a:ext>
            </a:extLst>
          </p:cNvPr>
          <p:cNvCxnSpPr>
            <a:cxnSpLocks/>
            <a:stCxn id="9" idx="1"/>
            <a:endCxn id="6" idx="2"/>
          </p:cNvCxnSpPr>
          <p:nvPr/>
        </p:nvCxnSpPr>
        <p:spPr>
          <a:xfrm rot="10800000">
            <a:off x="1347342" y="4909484"/>
            <a:ext cx="3776550" cy="679756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FDA42496-CA78-BA23-9268-E076A0C5B973}"/>
              </a:ext>
            </a:extLst>
          </p:cNvPr>
          <p:cNvCxnSpPr>
            <a:cxnSpLocks/>
            <a:stCxn id="8" idx="2"/>
            <a:endCxn id="9" idx="3"/>
          </p:cNvCxnSpPr>
          <p:nvPr/>
        </p:nvCxnSpPr>
        <p:spPr>
          <a:xfrm rot="5400000">
            <a:off x="8600438" y="3377154"/>
            <a:ext cx="679756" cy="3744416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60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6982B-C354-A6FE-A780-2BE836436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Assessment /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857DE-10FF-2835-F1B5-C37452100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Quality dimensions groups</a:t>
            </a:r>
          </a:p>
          <a:p>
            <a:r>
              <a:rPr lang="en-US" noProof="0" dirty="0"/>
              <a:t>Accessibility dimensions </a:t>
            </a:r>
          </a:p>
          <a:p>
            <a:r>
              <a:rPr lang="en-US" noProof="0" dirty="0"/>
              <a:t>Intrinsic dimensions (completeness, consistency, …)</a:t>
            </a:r>
          </a:p>
          <a:p>
            <a:r>
              <a:rPr lang="en-US" noProof="0" dirty="0"/>
              <a:t>Contextual dimensions (relevance, timeliness, … )</a:t>
            </a:r>
          </a:p>
          <a:p>
            <a:r>
              <a:rPr lang="en-US" noProof="0" dirty="0"/>
              <a:t>Representational dimensions (interoperability, …)</a:t>
            </a:r>
            <a:br>
              <a:rPr lang="en-US" noProof="0" dirty="0"/>
            </a:b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Inspection</a:t>
            </a:r>
          </a:p>
          <a:p>
            <a:r>
              <a:rPr lang="en-US" noProof="0" dirty="0"/>
              <a:t>Data profiling</a:t>
            </a:r>
          </a:p>
          <a:p>
            <a:r>
              <a:rPr lang="en-US" noProof="0" dirty="0"/>
              <a:t>Visualizations</a:t>
            </a:r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3B933-44F2-981D-7793-D4F4F27CD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4964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589BA-D22B-1B5E-2CAF-7CAC67680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Quality Dimensions / Screens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D70AF-5C31-884F-D087-78662D1A38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Use-case based dimensions.</a:t>
            </a:r>
          </a:p>
          <a:p>
            <a:r>
              <a:rPr lang="en-US" noProof="0" dirty="0"/>
              <a:t>There is no universal definition.</a:t>
            </a:r>
          </a:p>
          <a:p>
            <a:r>
              <a:rPr lang="en-US" noProof="0" dirty="0"/>
              <a:t>We need to have measures.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17C152-02BF-C32F-2515-D9E36268E0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Data quality screens, Data Warehouse:</a:t>
            </a:r>
          </a:p>
          <a:p>
            <a:r>
              <a:rPr lang="en-US" noProof="0" dirty="0"/>
              <a:t>Column screens</a:t>
            </a:r>
          </a:p>
          <a:p>
            <a:r>
              <a:rPr lang="en-US" noProof="0" dirty="0"/>
              <a:t>Structure screens</a:t>
            </a:r>
          </a:p>
          <a:p>
            <a:r>
              <a:rPr lang="en-US" noProof="0" dirty="0"/>
              <a:t>Business rule screens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F2E4A-1929-39AA-22C7-6BCBB17F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5847165"/>
      </p:ext>
    </p:extLst>
  </p:cSld>
  <p:clrMapOvr>
    <a:masterClrMapping/>
  </p:clrMapOvr>
</p:sld>
</file>

<file path=ppt/theme/theme1.xml><?xml version="1.0" encoding="utf-8"?>
<a:theme xmlns:a="http://schemas.openxmlformats.org/drawingml/2006/main" name="2026 presentation theme">
  <a:themeElements>
    <a:clrScheme name="Research Grou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6 presentation theme" id="{7FFEBCA7-CFEC-47A0-A420-539049DE4B4A}" vid="{D5459190-8C96-4628-9BF3-9BCB72646EF8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2026 presentation theme</Template>
  <TotalTime>14151</TotalTime>
  <Words>1300</Words>
  <Application>Microsoft Office PowerPoint</Application>
  <PresentationFormat>Widescreen</PresentationFormat>
  <Paragraphs>258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Consolas</vt:lpstr>
      <vt:lpstr>2026 presentation theme</vt:lpstr>
      <vt:lpstr>Data Quality</vt:lpstr>
      <vt:lpstr>Data Quality is ...</vt:lpstr>
      <vt:lpstr>PowerPoint Presentation</vt:lpstr>
      <vt:lpstr>Why? - Marketing edition</vt:lpstr>
      <vt:lpstr>Why? - Science edition</vt:lpstr>
      <vt:lpstr>Why? -  Machine learning edition</vt:lpstr>
      <vt:lpstr>Data quality</vt:lpstr>
      <vt:lpstr>Assessment / Inspection</vt:lpstr>
      <vt:lpstr>Quality Dimensions / Screens</vt:lpstr>
      <vt:lpstr>Dimension: Accuracy</vt:lpstr>
      <vt:lpstr>Dimension: Completeness</vt:lpstr>
      <vt:lpstr>Dimension: Consistency</vt:lpstr>
      <vt:lpstr>Dimension: Availability</vt:lpstr>
      <vt:lpstr>Dimension: Licensing</vt:lpstr>
      <vt:lpstr>Dimension: Timeliness</vt:lpstr>
      <vt:lpstr>Dimension: Understandability</vt:lpstr>
      <vt:lpstr>Dimension: Interoperability</vt:lpstr>
      <vt:lpstr>Dimension: …</vt:lpstr>
      <vt:lpstr>PowerPoint Presentation</vt:lpstr>
      <vt:lpstr>Data type specific issues</vt:lpstr>
      <vt:lpstr>Missing values</vt:lpstr>
      <vt:lpstr>Noisy data</vt:lpstr>
      <vt:lpstr>Inconsistent / Invalid data</vt:lpstr>
      <vt:lpstr>Data Cleaning Checklist 1 / 2</vt:lpstr>
      <vt:lpstr>Data Cleaning Checklist 2 / 2</vt:lpstr>
      <vt:lpstr>Data Cleaning is Analysis, Not Grunt Work</vt:lpstr>
      <vt:lpstr>Data Quality ❤️ Provenance ❤️ Data Warehouse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Beaver</dc:creator>
  <cp:lastModifiedBy>Petr Škoda</cp:lastModifiedBy>
  <cp:revision>462</cp:revision>
  <dcterms:created xsi:type="dcterms:W3CDTF">2011-06-05T13:18:40Z</dcterms:created>
  <dcterms:modified xsi:type="dcterms:W3CDTF">2026-04-07T20:47:18Z</dcterms:modified>
</cp:coreProperties>
</file>