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notesMasterIdLst>
    <p:notesMasterId r:id="rId29"/>
  </p:notesMasterIdLst>
  <p:handoutMasterIdLst>
    <p:handoutMasterId r:id="rId30"/>
  </p:handoutMasterIdLst>
  <p:sldIdLst>
    <p:sldId id="477" r:id="rId2"/>
    <p:sldId id="309" r:id="rId3"/>
    <p:sldId id="421" r:id="rId4"/>
    <p:sldId id="422" r:id="rId5"/>
    <p:sldId id="423" r:id="rId6"/>
    <p:sldId id="424" r:id="rId7"/>
    <p:sldId id="425" r:id="rId8"/>
    <p:sldId id="426" r:id="rId9"/>
    <p:sldId id="405" r:id="rId10"/>
    <p:sldId id="490" r:id="rId11"/>
    <p:sldId id="427" r:id="rId12"/>
    <p:sldId id="429" r:id="rId13"/>
    <p:sldId id="492" r:id="rId14"/>
    <p:sldId id="430" r:id="rId15"/>
    <p:sldId id="431" r:id="rId16"/>
    <p:sldId id="428" r:id="rId17"/>
    <p:sldId id="418" r:id="rId18"/>
    <p:sldId id="494" r:id="rId19"/>
    <p:sldId id="432" r:id="rId20"/>
    <p:sldId id="495" r:id="rId21"/>
    <p:sldId id="483" r:id="rId22"/>
    <p:sldId id="464" r:id="rId23"/>
    <p:sldId id="465" r:id="rId24"/>
    <p:sldId id="466" r:id="rId25"/>
    <p:sldId id="467" r:id="rId26"/>
    <p:sldId id="468" r:id="rId27"/>
    <p:sldId id="496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B832"/>
    <a:srgbClr val="83C937"/>
    <a:srgbClr val="E69400"/>
    <a:srgbClr val="934757"/>
    <a:srgbClr val="823E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79298" autoAdjust="0"/>
  </p:normalViewPr>
  <p:slideViewPr>
    <p:cSldViewPr>
      <p:cViewPr varScale="1">
        <p:scale>
          <a:sx n="88" d="100"/>
          <a:sy n="88" d="100"/>
        </p:scale>
        <p:origin x="139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0D51BE-CF1C-4F11-AAD2-453C1B638B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787A43-62AF-46D8-B926-E9D562EE48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6FAD5-DDCA-4654-93B6-DBD29433097C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3DF6F5-1C99-4B6A-AC45-DDD6F7377C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6ECF2A-32D0-4276-8956-589BA28243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95301-4204-4F3F-ACA4-B38DAA633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650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62FB9-24EC-482A-A27C-5C03C0816037}" type="datetimeFigureOut">
              <a:rPr lang="cs-CZ" smtClean="0"/>
              <a:t>31.03.2026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869DF-6110-41A2-A008-13AD35443C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34657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linkedpipes/etl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B3EFDC-D101-B2DE-A307-C793FB508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436AA7-A835-2F43-5E78-C2E2C385E8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36CE87-E3A3-8B0A-C799-5B9556145E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CEDB2-C9C3-E4F2-8C72-CF8FEA1B91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64504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473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215CE2-0296-8BBA-99FF-4CDDFAF4B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09200D-0E3A-9C02-AF5B-95FDFA40D4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CD4977-3FA0-D6CC-C87D-79A17043F5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EBAD7E-1AD0-5F68-8509-DC69DBA19C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86819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36197C-E0F4-9679-8C57-F1DC96187B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788AEC-6E60-7D52-FBE8-F146139AD0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F950FA-EF95-A7AD-A075-0C0FE8FB97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C87C5-1C89-600C-38F2-1FE7464B8E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40809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The Data Warehouse Toolkit, Chapter 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62540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504380-332D-0850-E6BE-36DBE9C115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5914E4-6827-B8E5-8CCA-6C14ADAA62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768A92-8498-9DC5-E214-FB6A6BA2EB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9FAA81-1CBB-B673-DFA3-A874D73293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01982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5A39D7-102C-21EE-8FE4-23F40DCE4D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B345B1-4FAF-0039-E4C4-D2AD40197E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660C25-DBF1-D11B-7505-92E5434505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873B3D-F1C7-0A15-B26B-0AF85FB3F5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51912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D6F491-5225-52E6-696D-FC7345B4E1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3D9E70-5478-7AF4-144D-FE9B0F2ACD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1B47D2-B226-46E7-D4C4-47C2D659EA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0" i="0" u="none" strike="noStrike" dirty="0">
              <a:solidFill>
                <a:schemeClr val="tx1"/>
              </a:solidFill>
              <a:effectLst/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r>
              <a:rPr lang="en-US" dirty="0"/>
              <a:t>Resource: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https://dl.acm.org/doi/abs/10.1145/583890.583893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https://www.semanticscholar.org/paper/Specifying-Database-Transformations-in-WOL-Davidson-Kosky/46f68ba2de84e7894ea0aa09fe0c1c579336bc87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https://dl.acm.org/doi/abs/10.1145/583890.583893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https://link.springer.com/chapter/10.1007/978-3-540-39648-2_25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https://link.springer.com/chapter/10.1007/978-0-387-87431-9_2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https://www.igi-global.com/article/ontology-based-conceptual-design-etl/2840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9914E2-FE61-C147-9315-C20066A142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78018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D0FBB-AE61-54C9-CC90-73AE3C452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292CFA-48F4-2003-C63F-1F703C92D7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C51A43-E8E4-B419-AB9D-F2C0F90DE7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hlinkClick r:id="rId3"/>
              </a:rPr>
              <a:t>https://github.com/linkedpipes/etl</a:t>
            </a:r>
            <a:r>
              <a:rPr lang="en-US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2AC2B4-FCE0-FE42-F32E-6D9F4A1847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28398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46111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118F3C-3543-E3D5-A21A-8DE042FD9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707BE9-D427-EE38-936D-430B86FA67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B6680A-2BA7-172C-F425-D7EAAFFDC1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0EAFAA-8051-9DCC-BB79-6C73CA3939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1818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26689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E2ACC3-EF9A-DFA2-5BA3-15BFDF5CD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1B0982-3D99-B7CE-B79D-B08EE3CE93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72E547-ACE1-B908-7256-D122F91539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ABBDBC-4C0F-2D9D-C863-0504F7DF44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08853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034233-82FF-5DFF-524A-0F0BE8788C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807B4F-60A2-4962-4F7E-8BF8E23C90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554AD9-20F2-46B6-7583-5D6D510C45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4336C4-F8A0-C627-1B4B-36018A0380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95055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CF2713-C344-EF5D-EE73-B29777F35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60A46F-1105-2FAC-C6F0-329C412590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E099E3-0FFC-221F-07CE-FB8910F38B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C04B07-A245-DFFF-4E9C-EEDE574F98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63658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63EA5E-6ADA-239D-60E0-DC9A464E5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819525-BA0F-155A-A464-40DB844BC8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FCE2A0-25C2-FCFD-5E40-113D7D77F6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Source: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https://www.w3.org/TR/prov-o/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https://www.w3.org/TR/2013/NOTE-prov-primer-20130430/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https://www.w3.org/TR/2013/REC-prov-o-20130430/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0B6BA-25C9-A9FE-4B60-E478D14096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26260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E055D0-D0D1-7B09-2760-C24BD0D1B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726566-DE46-A6DB-7AB7-F3C8CCA807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8EF4D7-40A8-F76E-1D62-2A80F8AE87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Source: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https://www.w3.org/TR/2013/NOTE-prov-overview-20130430/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069DE1-DFED-D62F-EAF9-AA3A419FCF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17060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5DB8D0-A7D0-3B3A-C6D0-83B979D12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EC975D-4460-3D5A-9616-7AB945EDEB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023004-10C5-5DAA-4DAC-65A584CEC5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Source: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https://www.w3.org/TR/2013/NOTE-prov-overview-20130430/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5907FE-163A-5F68-97FC-8190E15B9B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15454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63BFAD-29A3-AED5-F89D-B1C2148F1E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6558A5-D30E-24E1-312C-8C4E853937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409B2D-555F-F8A3-9E32-9725367742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Source: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https://www.w3.org/TR/2013/NOTE-prov-primer-20130430/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206BDA-5092-8368-E96D-2A8A4E7F39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252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989ABD-0239-82B4-FA1A-55C4B4F32C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AEE310-6574-3BE3-6C45-414A2C8318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F5DC72-6C24-AF5D-BA1A-48FE1C771D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https://missing.csail.mit.edu/2020/data-wrangling/</a:t>
            </a:r>
            <a:b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https://missing.csail.mit.edu/</a:t>
            </a:r>
            <a:b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Data Wrangling :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Data transformation from one format to another, focus on bash tools.</a:t>
            </a:r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https://www.youtube.com/watch?v=sXVP9256JSQ</a:t>
            </a:r>
            <a:b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https://www.youtube.com/channel/UCkRV9I1xz2KwlgvLQ8OadKw</a:t>
            </a:r>
            <a:b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Data Wrangling : Clean, reshape and restructure data using 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ChatGPT for Data Science image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9D17AE-5DDC-6031-5EB3-37B66E5D7D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8510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5EE185-3326-4C83-E1A7-5BFB8A525C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3D13F8-C0EA-3DAB-6D77-3B1EE88221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C948FB-19EC-9AE4-A54D-A75C59210F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A7D12A-ED35-91C2-45D1-E450CF516A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1786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346CD-F268-55CF-1EFF-6A29410FA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8577D3-510D-05B2-F165-A427CBE169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815FA1-0C01-F9E2-90FC-9D76D404ED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F96043-EE54-9C62-5AEC-71B3C9FF4C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3815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7B9C8C-5E30-EE77-A7E9-8D840B2DFF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4FB70E-E7EE-4942-64FC-A404DA8E98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D9F931-585B-42CF-1F7A-CA13721701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E24FC9-52AD-97BE-3131-4A44957A0E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8627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220484-7428-AB14-3838-1C31C0E3CF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706DA2-47F4-5954-F636-5400F241B7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8CAD6F-2450-21F8-E201-F53682302E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https://docs.google.com/presentation/d/17DDuvBo2eldwcuMr0_3JLOz4WPTs5NCrB02vmjeP8T0/edit#slide=id.g84aded2c10_0_209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0CA2B7-DE96-A58D-216F-3129A0A08D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6545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DACB4-A4F3-C9FF-2FAA-3FECAA1AD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899ED4-F9A6-5784-2C9B-A27A7C05CA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25E75F-F59D-8252-3EDB-98B3934BDF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20E17D-ACD9-6936-9456-D4B4B2760E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1670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034233-82FF-5DFF-524A-0F0BE8788C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807B4F-60A2-4962-4F7E-8BF8E23C90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554AD9-20F2-46B6-7583-5D6D510C45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4336C4-F8A0-C627-1B4B-36018A0380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4915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142CB01-0606-AD8B-8CDE-0F8FFB8E3C47}"/>
              </a:ext>
            </a:extLst>
          </p:cNvPr>
          <p:cNvSpPr/>
          <p:nvPr/>
        </p:nvSpPr>
        <p:spPr>
          <a:xfrm>
            <a:off x="0" y="6492784"/>
            <a:ext cx="12192001" cy="3651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15635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00051" y="4455620"/>
            <a:ext cx="7948277" cy="439653"/>
          </a:xfrm>
        </p:spPr>
        <p:txBody>
          <a:bodyPr wrap="none" lIns="91440" rIns="91440" anchor="ctr" anchorCtr="0">
            <a:noAutofit/>
          </a:bodyPr>
          <a:lstStyle>
            <a:lvl1pPr marL="0" indent="0" algn="l">
              <a:buNone/>
              <a:defRPr sz="2400" b="1" cap="none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Presentation group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65104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5665A35-B15A-1F1B-E7BB-06D54184D5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64650" y="4456113"/>
            <a:ext cx="1891030" cy="503237"/>
          </a:xfrm>
        </p:spPr>
        <p:txBody>
          <a:bodyPr rIns="90000" anchor="ctr" anchorCtr="0"/>
          <a:lstStyle>
            <a:lvl1pPr marL="0" indent="0" algn="r">
              <a:buNone/>
              <a:defRPr lang="en-US" sz="2400" b="1" kern="1200" cap="none" spc="20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E211867-31A4-8500-D606-C5CD767A26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97814" y="4942294"/>
            <a:ext cx="7948277" cy="437358"/>
          </a:xfrm>
        </p:spPr>
        <p:txBody>
          <a:bodyPr wrap="none" lIns="90000" rIns="90000" anchor="ctr" anchorCtr="0"/>
          <a:lstStyle>
            <a:lvl1pPr marL="0" indent="0" algn="l">
              <a:buNone/>
              <a:defRPr lang="en-US" sz="2400" b="1" kern="1200" cap="none" spc="20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Presenting person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3EE7B3D2-877F-B924-8BD1-76C44B2778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7279" y="5592755"/>
            <a:ext cx="7948277" cy="809511"/>
          </a:xfrm>
        </p:spPr>
        <p:txBody>
          <a:bodyPr wrap="none" lIns="90000" rIns="90000"/>
          <a:lstStyle>
            <a:lvl1pPr marL="0" indent="0" algn="l">
              <a:buNone/>
              <a:defRPr lang="en-US" sz="1800" b="1" kern="1200" cap="none" spc="20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Links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8A7AD8-BA07-166C-7DA1-AAB99571E7D4}"/>
              </a:ext>
            </a:extLst>
          </p:cNvPr>
          <p:cNvSpPr/>
          <p:nvPr/>
        </p:nvSpPr>
        <p:spPr>
          <a:xfrm>
            <a:off x="0" y="6492784"/>
            <a:ext cx="12192001" cy="3651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DC28FC-A5B2-051B-BFF7-C80E597CFFD8}"/>
              </a:ext>
            </a:extLst>
          </p:cNvPr>
          <p:cNvSpPr/>
          <p:nvPr userDrawn="1"/>
        </p:nvSpPr>
        <p:spPr>
          <a:xfrm>
            <a:off x="0" y="6492784"/>
            <a:ext cx="12192001" cy="3651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09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-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535DF1-3CEE-4FC7-9E2D-6DF64CF095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79650" y="332656"/>
            <a:ext cx="7561263" cy="86335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cap="none" baseline="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5999B4DE-4528-497E-83DE-B439F1DB28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15480" y="1493531"/>
            <a:ext cx="9217023" cy="187220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3600">
                <a:latin typeface="+mj-lt"/>
              </a:defRPr>
            </a:lvl1pPr>
          </a:lstStyle>
          <a:p>
            <a:pPr lvl="0"/>
            <a:r>
              <a:rPr lang="en-US" dirty="0"/>
              <a:t>Click to edit sub heading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B46B549-2DF5-2605-A7E2-507EC6741B81}"/>
              </a:ext>
            </a:extLst>
          </p:cNvPr>
          <p:cNvCxnSpPr>
            <a:cxnSpLocks/>
          </p:cNvCxnSpPr>
          <p:nvPr/>
        </p:nvCxnSpPr>
        <p:spPr>
          <a:xfrm>
            <a:off x="335360" y="1349515"/>
            <a:ext cx="1144927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578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11449272" cy="766132"/>
          </a:xfrm>
        </p:spPr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268760"/>
            <a:ext cx="11449272" cy="5040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D7F9E1D-3FFE-E5D5-8168-CE30DC4521EC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144927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842D302-1812-2F9C-9722-6380C6F83A36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144927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695E39F-7B74-214D-98EE-6822DEE7DBF9}"/>
              </a:ext>
            </a:extLst>
          </p:cNvPr>
          <p:cNvCxnSpPr>
            <a:cxnSpLocks/>
          </p:cNvCxnSpPr>
          <p:nvPr userDrawn="1"/>
        </p:nvCxnSpPr>
        <p:spPr>
          <a:xfrm>
            <a:off x="335360" y="1124744"/>
            <a:ext cx="1144927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583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60000" y="180000"/>
            <a:ext cx="11448000" cy="7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5360" y="1260583"/>
            <a:ext cx="5699679" cy="5048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260583"/>
            <a:ext cx="5566712" cy="5048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EC59EFB-1B84-A66B-9566-F2885C8BF9CA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144927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9BA8A37-4354-39E1-9AB5-D0AD7A0D37CC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144927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DEC5443-C490-633B-8A6E-4A623410A345}"/>
              </a:ext>
            </a:extLst>
          </p:cNvPr>
          <p:cNvCxnSpPr>
            <a:cxnSpLocks/>
          </p:cNvCxnSpPr>
          <p:nvPr userDrawn="1"/>
        </p:nvCxnSpPr>
        <p:spPr>
          <a:xfrm>
            <a:off x="335360" y="1124744"/>
            <a:ext cx="1144927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276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11448000" cy="7661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F6BAB6C-A9D1-4572-ED9D-D7E9722E3C65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144927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1A6B856-16CF-058C-148B-0A34AB41C8C7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144927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DF091C-535B-E10E-8639-EC2CDD1E02E6}"/>
              </a:ext>
            </a:extLst>
          </p:cNvPr>
          <p:cNvCxnSpPr>
            <a:cxnSpLocks/>
          </p:cNvCxnSpPr>
          <p:nvPr userDrawn="1"/>
        </p:nvCxnSpPr>
        <p:spPr>
          <a:xfrm>
            <a:off x="335360" y="1124744"/>
            <a:ext cx="1144927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005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372268-EBF9-1072-0F76-51E4D5460321}"/>
              </a:ext>
            </a:extLst>
          </p:cNvPr>
          <p:cNvSpPr/>
          <p:nvPr/>
        </p:nvSpPr>
        <p:spPr>
          <a:xfrm>
            <a:off x="0" y="6492784"/>
            <a:ext cx="12192001" cy="3651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8C563C-C816-C3C8-61D3-E2D0FF1CC0D6}"/>
              </a:ext>
            </a:extLst>
          </p:cNvPr>
          <p:cNvSpPr/>
          <p:nvPr/>
        </p:nvSpPr>
        <p:spPr>
          <a:xfrm>
            <a:off x="0" y="6492784"/>
            <a:ext cx="12192001" cy="3651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62240D-440B-75D2-1E9A-26AB360F92A4}"/>
              </a:ext>
            </a:extLst>
          </p:cNvPr>
          <p:cNvSpPr/>
          <p:nvPr userDrawn="1"/>
        </p:nvSpPr>
        <p:spPr>
          <a:xfrm>
            <a:off x="0" y="6492784"/>
            <a:ext cx="12192001" cy="3651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17407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92784"/>
            <a:ext cx="12192001" cy="3651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199277"/>
            <a:ext cx="10058400" cy="7661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360" y="1268759"/>
            <a:ext cx="11449272" cy="5152007"/>
          </a:xfrm>
          <a:prstGeom prst="rect">
            <a:avLst/>
          </a:prstGeom>
        </p:spPr>
        <p:txBody>
          <a:bodyPr vert="horz" lIns="0" tIns="36000" rIns="0" bIns="3600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571397"/>
            <a:ext cx="4822804" cy="2535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571397"/>
            <a:ext cx="1312025" cy="2535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263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noetl.org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atents.google.com/patent/US6343295B1/en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9D5E30-7F84-0008-AD0F-665FF5984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D6FDF-A783-70C7-888B-88010DDB10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Data (Pre)Processing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CB32F1-7624-0B29-48D1-896D119DAD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noProof="0" dirty="0"/>
              <a:t>NDBI046 - Introduction to Data Engineering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DB3C3-BCF6-3180-A4DF-130355B616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noProof="0" dirty="0"/>
              <a:t>2025/2026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3D2C7B-FD4C-FFAF-337D-F0903CDCD5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noProof="0" dirty="0"/>
              <a:t>Petr Škoda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DE7C713-DCBF-53A5-AEFD-0A2C932555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en-US" noProof="0" dirty="0"/>
              <a:t>https://github.com/skodapetr</a:t>
            </a:r>
          </a:p>
          <a:p>
            <a:r>
              <a:rPr lang="en-US" noProof="0" dirty="0"/>
              <a:t>https://www.ksi.mff.cuni.cz</a:t>
            </a:r>
          </a:p>
        </p:txBody>
      </p:sp>
    </p:spTree>
    <p:extLst>
      <p:ext uri="{BB962C8B-B14F-4D97-AF65-F5344CB8AC3E}">
        <p14:creationId xmlns:p14="http://schemas.microsoft.com/office/powerpoint/2010/main" val="2970460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7E2EA-A8BC-B4AE-B577-4328BF3B8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Towards Extract Transform Load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69EBB-9091-8A50-32AF-7E96566FDE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5360" y="3429000"/>
            <a:ext cx="5699679" cy="2869037"/>
          </a:xfrm>
        </p:spPr>
        <p:txBody>
          <a:bodyPr/>
          <a:lstStyle/>
          <a:p>
            <a:r>
              <a:rPr lang="en-US" noProof="0" dirty="0"/>
              <a:t>Business Needs</a:t>
            </a:r>
          </a:p>
          <a:p>
            <a:r>
              <a:rPr lang="en-US" noProof="0" dirty="0"/>
              <a:t>Compliance</a:t>
            </a:r>
          </a:p>
          <a:p>
            <a:r>
              <a:rPr lang="en-US" noProof="0" dirty="0"/>
              <a:t>Data quality</a:t>
            </a:r>
          </a:p>
          <a:p>
            <a:r>
              <a:rPr lang="en-US" noProof="0" dirty="0"/>
              <a:t>Security</a:t>
            </a:r>
          </a:p>
          <a:p>
            <a:r>
              <a:rPr lang="en-US" noProof="0" dirty="0"/>
              <a:t>Data Integration</a:t>
            </a:r>
          </a:p>
          <a:p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AA4CE9-844B-655C-7089-0D8EE1B7BA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7920" y="3429000"/>
            <a:ext cx="5566712" cy="2869037"/>
          </a:xfrm>
        </p:spPr>
        <p:txBody>
          <a:bodyPr/>
          <a:lstStyle/>
          <a:p>
            <a:r>
              <a:rPr lang="en-US" noProof="0" dirty="0"/>
              <a:t>Data Latency</a:t>
            </a:r>
          </a:p>
          <a:p>
            <a:r>
              <a:rPr lang="en-US" noProof="0" dirty="0"/>
              <a:t>Archiving and Lineage</a:t>
            </a:r>
          </a:p>
          <a:p>
            <a:r>
              <a:rPr lang="en-US" noProof="0" dirty="0"/>
              <a:t>BI Delivery Interfaces</a:t>
            </a:r>
          </a:p>
          <a:p>
            <a:r>
              <a:rPr lang="en-US" noProof="0" dirty="0"/>
              <a:t>Available Skills</a:t>
            </a:r>
          </a:p>
          <a:p>
            <a:r>
              <a:rPr lang="en-US" noProof="0" dirty="0"/>
              <a:t>Legacy Licenses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902690-D864-09EC-5612-91E1F5FFC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noProof="0" smtClean="0"/>
              <a:t>10</a:t>
            </a:fld>
            <a:endParaRPr lang="en-US" noProof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8BE50F-372B-678F-DE9A-048443350725}"/>
              </a:ext>
            </a:extLst>
          </p:cNvPr>
          <p:cNvSpPr txBox="1"/>
          <p:nvPr/>
        </p:nvSpPr>
        <p:spPr>
          <a:xfrm>
            <a:off x="334940" y="1340768"/>
            <a:ext cx="11447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200" noProof="0" dirty="0"/>
              <a:t>Building ETL depends on ... almost everything.</a:t>
            </a:r>
            <a:br>
              <a:rPr lang="en-US" sz="2200" noProof="0" dirty="0"/>
            </a:br>
            <a:r>
              <a:rPr lang="en-US" sz="2200" noProof="0" dirty="0"/>
              <a:t>Yet we should not use this as an excuse for an unstructured approach.</a:t>
            </a:r>
          </a:p>
        </p:txBody>
      </p:sp>
    </p:spTree>
    <p:extLst>
      <p:ext uri="{BB962C8B-B14F-4D97-AF65-F5344CB8AC3E}">
        <p14:creationId xmlns:p14="http://schemas.microsoft.com/office/powerpoint/2010/main" val="1766475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657B3B-5287-BE01-8AF7-4894C78897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AB287-1578-7056-89CE-FEAB9652E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Extract Transform Load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23BA1-AC75-54D8-D274-CA83831C31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noProof="0" dirty="0"/>
              <a:t>Category of specialized tools,</a:t>
            </a:r>
            <a:br>
              <a:rPr lang="en-US" noProof="0" dirty="0"/>
            </a:br>
            <a:r>
              <a:rPr lang="en-US" noProof="0" dirty="0"/>
              <a:t>not only for a Data Warehouse</a:t>
            </a:r>
          </a:p>
          <a:p>
            <a:r>
              <a:rPr lang="en-US" dirty="0"/>
              <a:t>ETL / Data Pump / ...</a:t>
            </a:r>
            <a:endParaRPr lang="en-US" noProof="0" dirty="0"/>
          </a:p>
          <a:p>
            <a:r>
              <a:rPr lang="en-US" noProof="0" dirty="0"/>
              <a:t>Pipeline / Workflow / Process / ...</a:t>
            </a:r>
          </a:p>
          <a:p>
            <a:r>
              <a:rPr lang="en-US" noProof="0" dirty="0"/>
              <a:t>Components / Plugins / ...</a:t>
            </a:r>
          </a:p>
          <a:p>
            <a:r>
              <a:rPr lang="en-US" noProof="0" dirty="0"/>
              <a:t>Benefits:</a:t>
            </a:r>
          </a:p>
          <a:p>
            <a:pPr lvl="1"/>
            <a:r>
              <a:rPr lang="en-US" noProof="0" dirty="0"/>
              <a:t>Visual representations of a data flow</a:t>
            </a:r>
          </a:p>
          <a:p>
            <a:pPr lvl="1"/>
            <a:r>
              <a:rPr lang="en-US" noProof="0" dirty="0"/>
              <a:t>Parallelization</a:t>
            </a:r>
          </a:p>
          <a:p>
            <a:pPr lvl="1"/>
            <a:r>
              <a:rPr lang="en-US" noProof="0" dirty="0"/>
              <a:t>Monitoring</a:t>
            </a:r>
          </a:p>
          <a:p>
            <a:pPr lvl="1"/>
            <a:r>
              <a:rPr lang="en-US" noProof="0" dirty="0"/>
              <a:t>Failover features</a:t>
            </a:r>
          </a:p>
          <a:p>
            <a:pPr lvl="1"/>
            <a:r>
              <a:rPr lang="en-US" noProof="0" dirty="0"/>
              <a:t>Information clarity, completeness, quality, velocity</a:t>
            </a:r>
          </a:p>
          <a:p>
            <a:pPr lvl="1"/>
            <a:r>
              <a:rPr lang="en-US" noProof="0" dirty="0"/>
              <a:t>...</a:t>
            </a:r>
          </a:p>
          <a:p>
            <a:endParaRPr lang="en-US" noProof="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56946A-1EC3-6521-DF7F-3A137FB32B6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noProof="0" dirty="0"/>
              <a:t>Users:</a:t>
            </a:r>
          </a:p>
          <a:p>
            <a:pPr lvl="1"/>
            <a:r>
              <a:rPr lang="en-US" noProof="0" dirty="0"/>
              <a:t>End users </a:t>
            </a:r>
            <a:br>
              <a:rPr lang="en-US" noProof="0" dirty="0"/>
            </a:br>
            <a:r>
              <a:rPr lang="en-US" noProof="0" dirty="0"/>
              <a:t>Business users.</a:t>
            </a:r>
          </a:p>
          <a:p>
            <a:pPr lvl="1"/>
            <a:r>
              <a:rPr lang="en-US" noProof="0" dirty="0"/>
              <a:t>Designers</a:t>
            </a:r>
            <a:br>
              <a:rPr lang="en-US" noProof="0" dirty="0"/>
            </a:br>
            <a:r>
              <a:rPr lang="en-US" noProof="0" dirty="0"/>
              <a:t>Conceptual modeling, design transformation.</a:t>
            </a:r>
          </a:p>
          <a:p>
            <a:pPr lvl="1"/>
            <a:r>
              <a:rPr lang="en-US" noProof="0" dirty="0"/>
              <a:t>Developers</a:t>
            </a:r>
            <a:br>
              <a:rPr lang="en-US" noProof="0" dirty="0"/>
            </a:br>
            <a:r>
              <a:rPr lang="en-US" noProof="0" dirty="0"/>
              <a:t>Implementation ETL, plugins.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8DDA29-6199-92B5-AA90-2461BB420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00949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F62BE9-32C0-7F2B-2CDF-03C7BB6D7C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17483-61BF-B291-A06F-35CBC561B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Extract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8F0A85B-E037-A0C0-587F-36F8C5B9A12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noProof="0" dirty="0"/>
              <a:t>Capturing data from *:</a:t>
            </a:r>
          </a:p>
          <a:p>
            <a:r>
              <a:rPr lang="en-US" noProof="0" dirty="0"/>
              <a:t>Full refresh</a:t>
            </a:r>
          </a:p>
          <a:p>
            <a:r>
              <a:rPr lang="en-US" noProof="0" dirty="0"/>
              <a:t>Log capture</a:t>
            </a:r>
          </a:p>
          <a:p>
            <a:r>
              <a:rPr lang="en-US" noProof="0" dirty="0"/>
              <a:t>Time-stamped source</a:t>
            </a:r>
          </a:p>
          <a:p>
            <a:r>
              <a:rPr lang="en-US" noProof="0" dirty="0"/>
              <a:t>Change transaction files</a:t>
            </a:r>
          </a:p>
          <a:p>
            <a:r>
              <a:rPr lang="en-US" noProof="0" dirty="0"/>
              <a:t>Stream vs File</a:t>
            </a:r>
          </a:p>
          <a:p>
            <a:r>
              <a:rPr lang="en-US" noProof="0" dirty="0"/>
              <a:t>Structured vs semi/un-structured data</a:t>
            </a:r>
          </a:p>
          <a:p>
            <a:r>
              <a:rPr lang="en-US" noProof="0" dirty="0"/>
              <a:t>…</a:t>
            </a:r>
          </a:p>
          <a:p>
            <a:pPr marL="0" indent="0">
              <a:buNone/>
            </a:pPr>
            <a:br>
              <a:rPr lang="en-US" noProof="0" dirty="0"/>
            </a:br>
            <a:endParaRPr lang="en-US" noProof="0" dirty="0"/>
          </a:p>
          <a:p>
            <a:pPr marL="0" indent="0">
              <a:buNone/>
            </a:pPr>
            <a:r>
              <a:rPr lang="en-US" noProof="0" dirty="0"/>
              <a:t>*) anything and anywhere</a:t>
            </a:r>
          </a:p>
          <a:p>
            <a:pPr marL="0" indent="0">
              <a:buNone/>
            </a:pPr>
            <a:endParaRPr lang="en-US" noProof="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180E93-C8F9-48A7-4C6B-049642D8D1E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noProof="0" dirty="0"/>
              <a:t>Challenges:</a:t>
            </a:r>
          </a:p>
          <a:p>
            <a:r>
              <a:rPr lang="en-US" noProof="0" dirty="0"/>
              <a:t>Data latency / volume / validation</a:t>
            </a:r>
          </a:p>
          <a:p>
            <a:r>
              <a:rPr lang="en-US" noProof="0" dirty="0"/>
              <a:t>Source limits</a:t>
            </a:r>
          </a:p>
          <a:p>
            <a:r>
              <a:rPr lang="en-US" noProof="0" dirty="0"/>
              <a:t>Monitoring / errors / reliability</a:t>
            </a:r>
          </a:p>
          <a:p>
            <a:r>
              <a:rPr lang="en-US" noProof="0" dirty="0"/>
              <a:t>Disparate sources</a:t>
            </a:r>
          </a:p>
          <a:p>
            <a:r>
              <a:rPr lang="en-US" noProof="0" dirty="0"/>
              <a:t>Limited resources/API</a:t>
            </a:r>
          </a:p>
          <a:p>
            <a:r>
              <a:rPr lang="en-US" noProof="0" dirty="0"/>
              <a:t>Data </a:t>
            </a:r>
            <a:r>
              <a:rPr lang="en-US" i="1" noProof="0" dirty="0"/>
              <a:t>encryption and compression</a:t>
            </a:r>
          </a:p>
          <a:p>
            <a:r>
              <a:rPr lang="en-US" noProof="0" dirty="0"/>
              <a:t>….</a:t>
            </a:r>
          </a:p>
          <a:p>
            <a:endParaRPr lang="en-US" noProof="0" dirty="0"/>
          </a:p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BA9DF-970E-4D4B-C76B-477970D60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86119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75324-90DA-5862-4F5D-1339D8A3E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Change Data Capture System (CDC)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25B29-CB22-91C1-FD92-D3165B6EF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noProof="0" dirty="0"/>
              <a:t>The ideas is to isolate and transfer the data that has changed since the last load. Building good system is not easy. Data loss or duplicity are off the table.</a:t>
            </a:r>
          </a:p>
          <a:p>
            <a:pPr marL="0" indent="0">
              <a:buNone/>
            </a:pPr>
            <a:endParaRPr lang="en-US" noProof="0" dirty="0"/>
          </a:p>
          <a:p>
            <a:pPr marL="0" indent="0">
              <a:buNone/>
            </a:pPr>
            <a:r>
              <a:rPr lang="en-US" noProof="0" dirty="0"/>
              <a:t>Ideas:</a:t>
            </a:r>
          </a:p>
          <a:p>
            <a:r>
              <a:rPr lang="en-US" noProof="0" dirty="0"/>
              <a:t>Isolate the changed data sources to implement a selective processing.</a:t>
            </a:r>
          </a:p>
          <a:p>
            <a:r>
              <a:rPr lang="en-US" noProof="0" dirty="0"/>
              <a:t>Capture all changes (create, edit, delete).</a:t>
            </a:r>
            <a:br>
              <a:rPr lang="en-US" noProof="0" dirty="0"/>
            </a:br>
            <a:r>
              <a:rPr lang="en-US" noProof="0" dirty="0"/>
              <a:t>Time-based vs. index-based.</a:t>
            </a:r>
          </a:p>
          <a:p>
            <a:r>
              <a:rPr lang="en-US" noProof="0" dirty="0"/>
              <a:t>Think about nonstandard interfaces.</a:t>
            </a:r>
            <a:br>
              <a:rPr lang="en-US" noProof="0" dirty="0"/>
            </a:br>
            <a:r>
              <a:rPr lang="en-US" noProof="0" dirty="0"/>
              <a:t>Database log scraping, message-queue monitoring.</a:t>
            </a:r>
          </a:p>
          <a:p>
            <a:r>
              <a:rPr lang="en-US" noProof="0" dirty="0"/>
              <a:t>Tag changed data to distinguish from error corrections using audit columns.</a:t>
            </a:r>
          </a:p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2EABE6-51B4-F817-1F39-BEFEFDE3C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noProof="0" smtClean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96430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D91782-FF1D-1530-FA72-7746E1D6D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61BD7-C50C-24B8-F28E-EE26DD492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Transform / Cleaning and Conforming Data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48AE08-F479-2023-5303-3B12CAB1D7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5360" y="3140969"/>
            <a:ext cx="5699679" cy="3168350"/>
          </a:xfrm>
        </p:spPr>
        <p:txBody>
          <a:bodyPr/>
          <a:lstStyle/>
          <a:p>
            <a:pPr marL="0" indent="0">
              <a:buNone/>
            </a:pPr>
            <a:r>
              <a:rPr lang="en-US" noProof="0" dirty="0"/>
              <a:t>Techniques and steps:</a:t>
            </a:r>
          </a:p>
          <a:p>
            <a:r>
              <a:rPr lang="en-US" noProof="0" dirty="0"/>
              <a:t>... you name it</a:t>
            </a:r>
          </a:p>
          <a:p>
            <a:pPr marL="0" indent="0">
              <a:buNone/>
            </a:pPr>
            <a:endParaRPr lang="en-US" noProof="0" dirty="0"/>
          </a:p>
          <a:p>
            <a:pPr marL="0" indent="0">
              <a:buNone/>
            </a:pPr>
            <a:endParaRPr lang="en-US" noProof="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F59D71D-A22C-D51B-CEF0-B9DD5AB04C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7920" y="3140969"/>
            <a:ext cx="5566712" cy="3168350"/>
          </a:xfrm>
        </p:spPr>
        <p:txBody>
          <a:bodyPr/>
          <a:lstStyle/>
          <a:p>
            <a:pPr marL="0" indent="0">
              <a:buNone/>
            </a:pPr>
            <a:r>
              <a:rPr lang="en-US" noProof="0" dirty="0"/>
              <a:t>Challenges:</a:t>
            </a:r>
          </a:p>
          <a:p>
            <a:r>
              <a:rPr lang="en-US" noProof="0" dirty="0"/>
              <a:t>Different formats / ontologies</a:t>
            </a:r>
          </a:p>
          <a:p>
            <a:r>
              <a:rPr lang="en-US" noProof="0" dirty="0"/>
              <a:t>Business logic</a:t>
            </a:r>
          </a:p>
          <a:p>
            <a:r>
              <a:rPr lang="en-US" noProof="0" dirty="0"/>
              <a:t>Scaling</a:t>
            </a:r>
          </a:p>
          <a:p>
            <a:r>
              <a:rPr lang="en-US" noProof="0" dirty="0"/>
              <a:t>Error handling</a:t>
            </a:r>
          </a:p>
          <a:p>
            <a:r>
              <a:rPr lang="en-US" noProof="0" dirty="0"/>
              <a:t>Monitoring and quality screens.</a:t>
            </a:r>
          </a:p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C4FD89-4A7E-B5DD-F8E9-A66F7C771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noProof="0" smtClean="0"/>
              <a:t>14</a:t>
            </a:fld>
            <a:endParaRPr lang="en-US" noProof="0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C66EDA1C-CBC5-BF6E-F869-4EC258051D4B}"/>
              </a:ext>
            </a:extLst>
          </p:cNvPr>
          <p:cNvSpPr txBox="1">
            <a:spLocks/>
          </p:cNvSpPr>
          <p:nvPr/>
        </p:nvSpPr>
        <p:spPr>
          <a:xfrm>
            <a:off x="335360" y="1268760"/>
            <a:ext cx="11449272" cy="2114184"/>
          </a:xfrm>
          <a:prstGeom prst="rect">
            <a:avLst/>
          </a:prstGeom>
        </p:spPr>
        <p:txBody>
          <a:bodyPr vert="horz" lIns="0" tIns="36000" rIns="0" bIns="3600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noProof="0" dirty="0"/>
              <a:t>This is where the value is born as we aim to enhance </a:t>
            </a:r>
            <a:r>
              <a:rPr lang="en-US" i="1" noProof="0" dirty="0"/>
              <a:t>data quality</a:t>
            </a:r>
            <a:r>
              <a:rPr lang="en-US" noProof="0" dirty="0"/>
              <a:t>. It is about integration and dealing with data quality issues.</a:t>
            </a:r>
            <a:br>
              <a:rPr lang="en-US" noProof="0" dirty="0"/>
            </a:br>
            <a:br>
              <a:rPr lang="en-US" noProof="0" dirty="0"/>
            </a:br>
            <a:r>
              <a:rPr lang="en-US" noProof="0" dirty="0"/>
              <a:t>At the same time DW/BI should provide accurate picture of data captured by the organization's production system.</a:t>
            </a:r>
          </a:p>
        </p:txBody>
      </p:sp>
    </p:spTree>
    <p:extLst>
      <p:ext uri="{BB962C8B-B14F-4D97-AF65-F5344CB8AC3E}">
        <p14:creationId xmlns:p14="http://schemas.microsoft.com/office/powerpoint/2010/main" val="3819516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4DBB66-7709-8BDE-94BC-4725C336D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603F4-8069-FBA3-9595-7715D1B94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Load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5882E-72FB-4F93-8EF5-8316EE73EE8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noProof="0" dirty="0"/>
              <a:t>Loading data to *:</a:t>
            </a:r>
          </a:p>
          <a:p>
            <a:r>
              <a:rPr lang="en-US" noProof="0" dirty="0"/>
              <a:t>Vendor specific</a:t>
            </a:r>
          </a:p>
          <a:p>
            <a:r>
              <a:rPr lang="en-US" noProof="0" dirty="0"/>
              <a:t>Full load / Incremental load</a:t>
            </a:r>
          </a:p>
          <a:p>
            <a:r>
              <a:rPr lang="en-US" noProof="0" dirty="0"/>
              <a:t>Indices</a:t>
            </a:r>
          </a:p>
          <a:p>
            <a:r>
              <a:rPr lang="en-US" noProof="0" dirty="0"/>
              <a:t>Materialized views</a:t>
            </a:r>
          </a:p>
          <a:p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3D43CB-75B7-C27D-552B-89F465F1C41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noProof="0" dirty="0"/>
              <a:t>Challenges:</a:t>
            </a:r>
          </a:p>
          <a:p>
            <a:r>
              <a:rPr lang="en-US" noProof="0" dirty="0"/>
              <a:t>Order of insertions</a:t>
            </a:r>
          </a:p>
          <a:p>
            <a:r>
              <a:rPr lang="en-US" noProof="0" dirty="0"/>
              <a:t>Schema changes</a:t>
            </a:r>
          </a:p>
          <a:p>
            <a:r>
              <a:rPr lang="en-US" noProof="0" dirty="0"/>
              <a:t>Limited resources</a:t>
            </a:r>
          </a:p>
          <a:p>
            <a:r>
              <a:rPr lang="en-US" noProof="0" dirty="0"/>
              <a:t>Availability and consistency</a:t>
            </a:r>
          </a:p>
          <a:p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8AFEBF-5B5F-63BC-792F-167D315F8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noProof="0" smtClean="0"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48296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684F56-0B24-363A-0761-A6EF55FDEA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82C36-9CD6-FF89-5384-1881F4B70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Notation </a:t>
            </a:r>
            <a:r>
              <a:rPr lang="en-US" dirty="0"/>
              <a:t>for </a:t>
            </a:r>
            <a:r>
              <a:rPr lang="en-US" noProof="0" dirty="0"/>
              <a:t>Extract Transform Load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B518A-0707-B20C-FDFB-E468922A3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5760640" cy="5040560"/>
          </a:xfrm>
        </p:spPr>
        <p:txBody>
          <a:bodyPr/>
          <a:lstStyle/>
          <a:p>
            <a:pPr marL="0" indent="0">
              <a:buNone/>
            </a:pPr>
            <a:r>
              <a:rPr lang="en-US" noProof="0" dirty="0"/>
              <a:t>Graphical notation</a:t>
            </a:r>
          </a:p>
          <a:p>
            <a:r>
              <a:rPr lang="en-US" noProof="0" dirty="0"/>
              <a:t>Conceptual modeling for ETL processes</a:t>
            </a:r>
          </a:p>
          <a:p>
            <a:r>
              <a:rPr lang="en-US" noProof="0" dirty="0"/>
              <a:t>Inspired by Business Process Modeling Notation</a:t>
            </a:r>
          </a:p>
          <a:p>
            <a:r>
              <a:rPr lang="en-US" noProof="0" dirty="0"/>
              <a:t>WOL, Horn clause language</a:t>
            </a:r>
          </a:p>
          <a:p>
            <a:r>
              <a:rPr lang="en-US" noProof="0" dirty="0"/>
              <a:t>Workflow as a graph</a:t>
            </a:r>
          </a:p>
          <a:p>
            <a:r>
              <a:rPr lang="en-US" noProof="0" dirty="0"/>
              <a:t>Unified Modeling Language</a:t>
            </a:r>
          </a:p>
          <a:p>
            <a:r>
              <a:rPr lang="en-US" noProof="0" dirty="0"/>
              <a:t>Semantic design methods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Non-graphical notation:</a:t>
            </a:r>
          </a:p>
          <a:p>
            <a:r>
              <a:rPr lang="en-US" dirty="0"/>
              <a:t>...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5206C8-C0CA-FB3A-CB84-3DFA36D17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noProof="0" smtClean="0"/>
              <a:t>16</a:t>
            </a:fld>
            <a:endParaRPr lang="en-US" noProof="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71A0A8F-A270-2CE4-A02F-38718B6FD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1165852"/>
            <a:ext cx="5441780" cy="370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231F4313-0401-7BBA-8F1F-6312523FE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792" y="4966667"/>
            <a:ext cx="4727848" cy="141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314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D77EB7-A953-1936-9676-B7896FE5FA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91B320-4768-B41C-D733-0E40CDD7C9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noProof="0" dirty="0"/>
              <a:t>Extract Transform Load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8B3130-5A3C-7737-22E0-CA5794D40E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15480" y="1493531"/>
            <a:ext cx="9217023" cy="623168"/>
          </a:xfrm>
        </p:spPr>
        <p:txBody>
          <a:bodyPr/>
          <a:lstStyle/>
          <a:p>
            <a:r>
              <a:rPr lang="en-US" noProof="0" dirty="0" err="1"/>
              <a:t>LinkedPipes</a:t>
            </a:r>
            <a:r>
              <a:rPr lang="en-US" noProof="0" dirty="0"/>
              <a:t>: ETL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A24236B-D22A-FC9F-CBF2-76CA28001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98" y="3879050"/>
            <a:ext cx="5112568" cy="251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F1A41BC7-FDE8-3017-CF26-6B6AA21DF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101" y="3879050"/>
            <a:ext cx="4324395" cy="24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FC4DE481-EAD4-144A-B065-DF1481152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270" y="2344184"/>
            <a:ext cx="5004556" cy="13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496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88B27-97D3-8406-1DA8-6B077A6E3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ETL with Data Warehouse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F9A64-05A1-E2BB-B4DE-8291444B38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5360" y="1700808"/>
            <a:ext cx="5699679" cy="460851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Extraction (1-3)</a:t>
            </a:r>
          </a:p>
          <a:p>
            <a:r>
              <a:rPr lang="en-US" dirty="0"/>
              <a:t>Data Profiling</a:t>
            </a:r>
          </a:p>
          <a:p>
            <a:r>
              <a:rPr lang="en-US" dirty="0"/>
              <a:t>Change Data Capture System</a:t>
            </a:r>
          </a:p>
          <a:p>
            <a:r>
              <a:rPr lang="en-US" dirty="0"/>
              <a:t>Extract System</a:t>
            </a:r>
          </a:p>
          <a:p>
            <a:pPr marL="0" indent="0">
              <a:buNone/>
            </a:pPr>
            <a:r>
              <a:rPr lang="en-US" dirty="0"/>
              <a:t>Cleaning and Conforming Data (4-8)</a:t>
            </a:r>
          </a:p>
          <a:p>
            <a:r>
              <a:rPr lang="en-US" dirty="0"/>
              <a:t>Data Cleansing System</a:t>
            </a:r>
          </a:p>
          <a:p>
            <a:r>
              <a:rPr lang="en-US" dirty="0"/>
              <a:t>Error Event Schema</a:t>
            </a:r>
          </a:p>
          <a:p>
            <a:r>
              <a:rPr lang="en-US" dirty="0"/>
              <a:t>Audit Dimension Assembler</a:t>
            </a:r>
          </a:p>
          <a:p>
            <a:r>
              <a:rPr lang="en-US" dirty="0"/>
              <a:t>Deduplication System</a:t>
            </a:r>
          </a:p>
          <a:p>
            <a:r>
              <a:rPr lang="en-US" dirty="0"/>
              <a:t>Conforming System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6DB823-CFCB-30D4-58F9-433252576B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7920" y="1700808"/>
            <a:ext cx="5566712" cy="460851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Delivering (9-21)</a:t>
            </a:r>
          </a:p>
          <a:p>
            <a:r>
              <a:rPr lang="en-US" dirty="0"/>
              <a:t>Slowly Changing Dimension Manager</a:t>
            </a:r>
          </a:p>
          <a:p>
            <a:r>
              <a:rPr lang="en-US" dirty="0"/>
              <a:t>Surrogate Key Generator</a:t>
            </a:r>
          </a:p>
          <a:p>
            <a:r>
              <a:rPr lang="en-US" dirty="0"/>
              <a:t>Hierarchy Manager</a:t>
            </a:r>
          </a:p>
          <a:p>
            <a:r>
              <a:rPr lang="en-US" dirty="0"/>
              <a:t>...</a:t>
            </a:r>
          </a:p>
          <a:p>
            <a:pPr marL="0" indent="0">
              <a:buNone/>
            </a:pPr>
            <a:r>
              <a:rPr lang="en-US" dirty="0"/>
              <a:t>Managing (22-34)</a:t>
            </a:r>
          </a:p>
          <a:p>
            <a:r>
              <a:rPr lang="en-US" dirty="0"/>
              <a:t>Job Scheduler</a:t>
            </a:r>
          </a:p>
          <a:p>
            <a:r>
              <a:rPr lang="en-US" dirty="0"/>
              <a:t>Backup System</a:t>
            </a:r>
          </a:p>
          <a:p>
            <a:r>
              <a:rPr lang="en-US" dirty="0"/>
              <a:t>Lineage and Dependency Analyzer</a:t>
            </a:r>
          </a:p>
          <a:p>
            <a:r>
              <a:rPr lang="en-US" dirty="0"/>
              <a:t>...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38594E-2310-E4FB-DE39-F60BB3519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E085FA1-76C2-0B93-44C9-FAC252D971FD}"/>
              </a:ext>
            </a:extLst>
          </p:cNvPr>
          <p:cNvSpPr txBox="1">
            <a:spLocks/>
          </p:cNvSpPr>
          <p:nvPr/>
        </p:nvSpPr>
        <p:spPr>
          <a:xfrm>
            <a:off x="368193" y="1268760"/>
            <a:ext cx="11416439" cy="313987"/>
          </a:xfrm>
          <a:prstGeom prst="rect">
            <a:avLst/>
          </a:prstGeom>
        </p:spPr>
        <p:txBody>
          <a:bodyPr vert="horz" lIns="0" tIns="36000" rIns="0" bIns="3600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The "The Data Warehouse Toolkit" defines 34 ETL sub-systems.</a:t>
            </a:r>
          </a:p>
        </p:txBody>
      </p:sp>
    </p:spTree>
    <p:extLst>
      <p:ext uri="{BB962C8B-B14F-4D97-AF65-F5344CB8AC3E}">
        <p14:creationId xmlns:p14="http://schemas.microsoft.com/office/powerpoint/2010/main" val="2266040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E6368B-C89C-BA37-9489-C13F2EEBA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EFFF0-4541-E6AC-F238-3942F81C7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Alternatives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3DDA0-971C-0D98-6597-59CCA6B82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Extract Transform Load</a:t>
            </a:r>
          </a:p>
          <a:p>
            <a:pPr lvl="1"/>
            <a:r>
              <a:rPr lang="en-US" noProof="0" dirty="0"/>
              <a:t>Pull approach, works on demand or on schedule.</a:t>
            </a:r>
          </a:p>
          <a:p>
            <a:r>
              <a:rPr lang="en-US" noProof="0" dirty="0"/>
              <a:t>Extract Load Transform</a:t>
            </a:r>
          </a:p>
          <a:p>
            <a:pPr lvl="1"/>
            <a:r>
              <a:rPr lang="en-US" noProof="0" dirty="0"/>
              <a:t>Suitable for data lake.</a:t>
            </a:r>
          </a:p>
          <a:p>
            <a:r>
              <a:rPr lang="en-US" noProof="0" dirty="0"/>
              <a:t>Enterprise Service Bus</a:t>
            </a:r>
          </a:p>
          <a:p>
            <a:pPr lvl="1"/>
            <a:r>
              <a:rPr lang="en-US" noProof="0" dirty="0"/>
              <a:t>Push model, gets data as needed.</a:t>
            </a:r>
          </a:p>
          <a:p>
            <a:r>
              <a:rPr lang="en-US" noProof="0" dirty="0"/>
              <a:t>No-ETL</a:t>
            </a:r>
          </a:p>
          <a:p>
            <a:pPr lvl="1"/>
            <a:r>
              <a:rPr lang="en-US" noProof="0" dirty="0"/>
              <a:t>Initiative </a:t>
            </a:r>
            <a:r>
              <a:rPr lang="en-US" noProof="0" dirty="0">
                <a:hlinkClick r:id="rId3"/>
              </a:rPr>
              <a:t>https://noetl.org/</a:t>
            </a:r>
            <a:r>
              <a:rPr lang="en-US" noProof="0" dirty="0"/>
              <a:t>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0D19FF-BD84-2074-E847-0F697DDF6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noProof="0" smtClean="0"/>
              <a:t>19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00842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16E44-2ACD-6D95-BC5F-BD8C4A4C6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The idea of a Data Warehouse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BED0BE-CD6F-40F2-399A-2BA29E401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noProof="0" smtClean="0"/>
              <a:t>2</a:t>
            </a:fld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BA5365-A0A3-9055-B4F0-F493FEE4A843}"/>
              </a:ext>
            </a:extLst>
          </p:cNvPr>
          <p:cNvSpPr/>
          <p:nvPr/>
        </p:nvSpPr>
        <p:spPr>
          <a:xfrm>
            <a:off x="551384" y="2978957"/>
            <a:ext cx="1584176" cy="7661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noProof="0" dirty="0">
                <a:solidFill>
                  <a:schemeClr val="tx1"/>
                </a:solidFill>
              </a:rPr>
              <a:t>Data Source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6F3FFC-37A3-1728-8086-AA2D92B5ECDE}"/>
              </a:ext>
            </a:extLst>
          </p:cNvPr>
          <p:cNvSpPr/>
          <p:nvPr/>
        </p:nvSpPr>
        <p:spPr>
          <a:xfrm>
            <a:off x="551384" y="3936622"/>
            <a:ext cx="1584176" cy="7661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noProof="0" dirty="0">
                <a:solidFill>
                  <a:schemeClr val="tx1"/>
                </a:solidFill>
              </a:rPr>
              <a:t>Data Source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E5D3DC-D851-962E-9721-E3953E31AC2E}"/>
              </a:ext>
            </a:extLst>
          </p:cNvPr>
          <p:cNvSpPr/>
          <p:nvPr/>
        </p:nvSpPr>
        <p:spPr>
          <a:xfrm>
            <a:off x="3143672" y="3553556"/>
            <a:ext cx="2844316" cy="7661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noProof="0" dirty="0">
                <a:solidFill>
                  <a:schemeClr val="tx1"/>
                </a:solidFill>
              </a:rPr>
              <a:t>Staging Area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F114CE-F700-F333-C396-CAC5E41A88DB}"/>
              </a:ext>
            </a:extLst>
          </p:cNvPr>
          <p:cNvSpPr/>
          <p:nvPr/>
        </p:nvSpPr>
        <p:spPr>
          <a:xfrm>
            <a:off x="6779164" y="3553556"/>
            <a:ext cx="1584176" cy="7661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noProof="0" dirty="0">
                <a:solidFill>
                  <a:schemeClr val="tx1"/>
                </a:solidFill>
              </a:rPr>
              <a:t>Data Warehouse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3D8238E-1760-EDB8-8BB4-58C87BBF5DA1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 flipV="1">
            <a:off x="2135560" y="3936622"/>
            <a:ext cx="1008112" cy="38306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0DA6B1-D34F-0FE2-48B9-C52369B94AC4}"/>
              </a:ext>
            </a:extLst>
          </p:cNvPr>
          <p:cNvCxnSpPr>
            <a:cxnSpLocks/>
            <a:stCxn id="4" idx="3"/>
            <a:endCxn id="6" idx="1"/>
          </p:cNvCxnSpPr>
          <p:nvPr/>
        </p:nvCxnSpPr>
        <p:spPr>
          <a:xfrm>
            <a:off x="2135560" y="3362023"/>
            <a:ext cx="1008112" cy="57459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F15C4AA-DC74-A17F-1BEF-C1731DC36BB2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>
            <a:off x="5987988" y="3936622"/>
            <a:ext cx="791176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Left Brace 27">
            <a:extLst>
              <a:ext uri="{FF2B5EF4-FFF2-40B4-BE49-F238E27FC236}">
                <a16:creationId xmlns:a16="http://schemas.microsoft.com/office/drawing/2014/main" id="{F69E5A83-B7EB-D8F2-4028-13E69A187F18}"/>
              </a:ext>
            </a:extLst>
          </p:cNvPr>
          <p:cNvSpPr/>
          <p:nvPr/>
        </p:nvSpPr>
        <p:spPr>
          <a:xfrm rot="16200000">
            <a:off x="6691025" y="3802792"/>
            <a:ext cx="612068" cy="2732561"/>
          </a:xfrm>
          <a:prstGeom prst="leftBrace">
            <a:avLst>
              <a:gd name="adj1" fmla="val 8333"/>
              <a:gd name="adj2" fmla="val 53407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id="{01C013A2-4A83-114C-6564-7EF0EA7049E1}"/>
              </a:ext>
            </a:extLst>
          </p:cNvPr>
          <p:cNvSpPr/>
          <p:nvPr/>
        </p:nvSpPr>
        <p:spPr>
          <a:xfrm rot="16200000">
            <a:off x="4207207" y="4265631"/>
            <a:ext cx="612068" cy="1869380"/>
          </a:xfrm>
          <a:prstGeom prst="leftBrace">
            <a:avLst>
              <a:gd name="adj1" fmla="val 8333"/>
              <a:gd name="adj2" fmla="val 53407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Left Brace 29">
            <a:extLst>
              <a:ext uri="{FF2B5EF4-FFF2-40B4-BE49-F238E27FC236}">
                <a16:creationId xmlns:a16="http://schemas.microsoft.com/office/drawing/2014/main" id="{EB58FEE6-F395-589E-054B-D2897150343A}"/>
              </a:ext>
            </a:extLst>
          </p:cNvPr>
          <p:cNvSpPr/>
          <p:nvPr/>
        </p:nvSpPr>
        <p:spPr>
          <a:xfrm rot="16200000">
            <a:off x="1667511" y="3778163"/>
            <a:ext cx="612068" cy="2844315"/>
          </a:xfrm>
          <a:prstGeom prst="leftBrace">
            <a:avLst>
              <a:gd name="adj1" fmla="val 8333"/>
              <a:gd name="adj2" fmla="val 53407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88599FC-195A-E628-386C-48F68C06427F}"/>
              </a:ext>
            </a:extLst>
          </p:cNvPr>
          <p:cNvSpPr txBox="1"/>
          <p:nvPr/>
        </p:nvSpPr>
        <p:spPr>
          <a:xfrm>
            <a:off x="1343472" y="559324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noProof="0" dirty="0"/>
              <a:t>Extract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FDFCB9A-B109-AD4C-BCBE-80C6C866BFCE}"/>
              </a:ext>
            </a:extLst>
          </p:cNvPr>
          <p:cNvSpPr txBox="1"/>
          <p:nvPr/>
        </p:nvSpPr>
        <p:spPr>
          <a:xfrm>
            <a:off x="6383576" y="557994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noProof="0" dirty="0"/>
              <a:t>Load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3041D8-AE6F-8EF4-53B3-CBBC5E14ED57}"/>
              </a:ext>
            </a:extLst>
          </p:cNvPr>
          <p:cNvSpPr txBox="1"/>
          <p:nvPr/>
        </p:nvSpPr>
        <p:spPr>
          <a:xfrm>
            <a:off x="3962146" y="573234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noProof="0" dirty="0"/>
              <a:t>Transform</a:t>
            </a:r>
          </a:p>
        </p:txBody>
      </p:sp>
      <p:sp>
        <p:nvSpPr>
          <p:cNvPr id="19" name="Smiley Face 18">
            <a:extLst>
              <a:ext uri="{FF2B5EF4-FFF2-40B4-BE49-F238E27FC236}">
                <a16:creationId xmlns:a16="http://schemas.microsoft.com/office/drawing/2014/main" id="{1BBC7440-2E36-5C65-9C0C-7356AF59DDDD}"/>
              </a:ext>
            </a:extLst>
          </p:cNvPr>
          <p:cNvSpPr/>
          <p:nvPr/>
        </p:nvSpPr>
        <p:spPr>
          <a:xfrm>
            <a:off x="9623480" y="3553556"/>
            <a:ext cx="864096" cy="766132"/>
          </a:xfrm>
          <a:prstGeom prst="smileyFace">
            <a:avLst>
              <a:gd name="adj" fmla="val 4653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99393A9-48EF-2315-C419-D0ED71A70DA9}"/>
              </a:ext>
            </a:extLst>
          </p:cNvPr>
          <p:cNvCxnSpPr>
            <a:cxnSpLocks/>
            <a:stCxn id="7" idx="3"/>
            <a:endCxn id="19" idx="2"/>
          </p:cNvCxnSpPr>
          <p:nvPr/>
        </p:nvCxnSpPr>
        <p:spPr>
          <a:xfrm>
            <a:off x="8363340" y="3936622"/>
            <a:ext cx="126014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Smiley Face 23">
            <a:extLst>
              <a:ext uri="{FF2B5EF4-FFF2-40B4-BE49-F238E27FC236}">
                <a16:creationId xmlns:a16="http://schemas.microsoft.com/office/drawing/2014/main" id="{3256763A-2518-D7EF-2793-882919FC2A98}"/>
              </a:ext>
            </a:extLst>
          </p:cNvPr>
          <p:cNvSpPr/>
          <p:nvPr/>
        </p:nvSpPr>
        <p:spPr>
          <a:xfrm>
            <a:off x="9135754" y="2244075"/>
            <a:ext cx="864096" cy="766132"/>
          </a:xfrm>
          <a:prstGeom prst="smileyF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Smiley Face 24">
            <a:extLst>
              <a:ext uri="{FF2B5EF4-FFF2-40B4-BE49-F238E27FC236}">
                <a16:creationId xmlns:a16="http://schemas.microsoft.com/office/drawing/2014/main" id="{ED7A9B97-FA97-5987-C497-5630A46774FF}"/>
              </a:ext>
            </a:extLst>
          </p:cNvPr>
          <p:cNvSpPr/>
          <p:nvPr/>
        </p:nvSpPr>
        <p:spPr>
          <a:xfrm>
            <a:off x="9191432" y="4708975"/>
            <a:ext cx="864096" cy="766132"/>
          </a:xfrm>
          <a:prstGeom prst="smileyF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Smiley Face 25">
            <a:extLst>
              <a:ext uri="{FF2B5EF4-FFF2-40B4-BE49-F238E27FC236}">
                <a16:creationId xmlns:a16="http://schemas.microsoft.com/office/drawing/2014/main" id="{2062FC81-114E-74C4-3A9B-FF7F5B3D7733}"/>
              </a:ext>
            </a:extLst>
          </p:cNvPr>
          <p:cNvSpPr/>
          <p:nvPr/>
        </p:nvSpPr>
        <p:spPr>
          <a:xfrm>
            <a:off x="10590569" y="4296344"/>
            <a:ext cx="864096" cy="766132"/>
          </a:xfrm>
          <a:prstGeom prst="smileyF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Smiley Face 26">
            <a:extLst>
              <a:ext uri="{FF2B5EF4-FFF2-40B4-BE49-F238E27FC236}">
                <a16:creationId xmlns:a16="http://schemas.microsoft.com/office/drawing/2014/main" id="{2E3E1246-E461-ABEA-C0E2-573AD666A27A}"/>
              </a:ext>
            </a:extLst>
          </p:cNvPr>
          <p:cNvSpPr/>
          <p:nvPr/>
        </p:nvSpPr>
        <p:spPr>
          <a:xfrm>
            <a:off x="10349646" y="2595891"/>
            <a:ext cx="864096" cy="766132"/>
          </a:xfrm>
          <a:prstGeom prst="smileyFace">
            <a:avLst>
              <a:gd name="adj" fmla="val 4653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F12D8B8-719D-C51E-41AA-258AAD570C9B}"/>
              </a:ext>
            </a:extLst>
          </p:cNvPr>
          <p:cNvCxnSpPr>
            <a:cxnSpLocks/>
            <a:stCxn id="7" idx="3"/>
            <a:endCxn id="27" idx="2"/>
          </p:cNvCxnSpPr>
          <p:nvPr/>
        </p:nvCxnSpPr>
        <p:spPr>
          <a:xfrm flipV="1">
            <a:off x="8363340" y="2978957"/>
            <a:ext cx="1986306" cy="95766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443FAD6-BE83-C32D-0A62-2856F67F1F35}"/>
              </a:ext>
            </a:extLst>
          </p:cNvPr>
          <p:cNvCxnSpPr>
            <a:cxnSpLocks/>
            <a:stCxn id="7" idx="3"/>
            <a:endCxn id="24" idx="3"/>
          </p:cNvCxnSpPr>
          <p:nvPr/>
        </p:nvCxnSpPr>
        <p:spPr>
          <a:xfrm flipV="1">
            <a:off x="8363340" y="2898010"/>
            <a:ext cx="898958" cy="103861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061E1FF-46B9-CC4C-1E96-65E9EAE7AB68}"/>
              </a:ext>
            </a:extLst>
          </p:cNvPr>
          <p:cNvCxnSpPr>
            <a:cxnSpLocks/>
            <a:stCxn id="7" idx="3"/>
            <a:endCxn id="26" idx="2"/>
          </p:cNvCxnSpPr>
          <p:nvPr/>
        </p:nvCxnSpPr>
        <p:spPr>
          <a:xfrm>
            <a:off x="8363340" y="3936622"/>
            <a:ext cx="2227229" cy="74278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1A89BBF-8A80-7D14-A818-49313FD21C46}"/>
              </a:ext>
            </a:extLst>
          </p:cNvPr>
          <p:cNvCxnSpPr>
            <a:cxnSpLocks/>
            <a:stCxn id="7" idx="3"/>
            <a:endCxn id="25" idx="1"/>
          </p:cNvCxnSpPr>
          <p:nvPr/>
        </p:nvCxnSpPr>
        <p:spPr>
          <a:xfrm>
            <a:off x="8363340" y="3936622"/>
            <a:ext cx="954636" cy="88455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Content Placeholder 3">
            <a:extLst>
              <a:ext uri="{FF2B5EF4-FFF2-40B4-BE49-F238E27FC236}">
                <a16:creationId xmlns:a16="http://schemas.microsoft.com/office/drawing/2014/main" id="{B3A33FB0-8B1B-9C52-3D0F-D2DC1A0CB995}"/>
              </a:ext>
            </a:extLst>
          </p:cNvPr>
          <p:cNvSpPr txBox="1">
            <a:spLocks/>
          </p:cNvSpPr>
          <p:nvPr/>
        </p:nvSpPr>
        <p:spPr>
          <a:xfrm>
            <a:off x="335360" y="1268760"/>
            <a:ext cx="11449272" cy="1135598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noProof="0" dirty="0"/>
              <a:t>This time we focus on the process and working with the data.</a:t>
            </a:r>
          </a:p>
        </p:txBody>
      </p:sp>
    </p:spTree>
    <p:extLst>
      <p:ext uri="{BB962C8B-B14F-4D97-AF65-F5344CB8AC3E}">
        <p14:creationId xmlns:p14="http://schemas.microsoft.com/office/powerpoint/2010/main" val="1717969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216CE4-DC2E-8187-88D9-F0168C8DE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5D402-B72B-E4F8-0484-30EFA96FC7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Data Provenance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4CC4A9-1D27-81DE-A522-597981C272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noProof="0" dirty="0"/>
              <a:t>NDBI046 - Introduction to Data Engineering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ABEC0A-4318-2EC2-FD95-AFF1A487B4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noProof="0" dirty="0"/>
              <a:t>2025/2026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D94A5F-5C38-B0F0-25B1-EAD062D697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noProof="0" dirty="0"/>
              <a:t>Petr Škoda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EF5523-FF22-D6B3-FEFE-25E9B2B675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en-US" noProof="0" dirty="0"/>
              <a:t>https://github.com/skodapetr</a:t>
            </a:r>
          </a:p>
          <a:p>
            <a:r>
              <a:rPr lang="en-US" noProof="0" dirty="0"/>
              <a:t>https://www.ksi.mff.cuni.cz</a:t>
            </a:r>
          </a:p>
        </p:txBody>
      </p:sp>
    </p:spTree>
    <p:extLst>
      <p:ext uri="{BB962C8B-B14F-4D97-AF65-F5344CB8AC3E}">
        <p14:creationId xmlns:p14="http://schemas.microsoft.com/office/powerpoint/2010/main" val="16886437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42BC93-D4BE-617B-5D8C-D83E962C15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1042F9-5052-3EC0-1E7B-24AC760ADB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noProof="0" dirty="0"/>
              <a:t>Data Provenance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7E456F-6BBD-F19C-523A-DA8A1E67EC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15480" y="1493531"/>
            <a:ext cx="9217023" cy="639325"/>
          </a:xfrm>
        </p:spPr>
        <p:txBody>
          <a:bodyPr/>
          <a:lstStyle/>
          <a:p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E33EA7-8B7C-7E6A-4D82-35F16BE4E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3632" y="2454585"/>
            <a:ext cx="6624736" cy="376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92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9F5533-DA0C-DF8A-945C-804513F9AE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07326-3F59-9E3B-5ADB-407FB0283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Data lineage / provenance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A21C6-B808-7804-CAE5-4498CDBFF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11449272" cy="1368152"/>
          </a:xfrm>
        </p:spPr>
        <p:txBody>
          <a:bodyPr/>
          <a:lstStyle/>
          <a:p>
            <a:pPr marL="0" indent="0" algn="ctr">
              <a:buNone/>
            </a:pPr>
            <a:r>
              <a:rPr lang="en-US" noProof="0" dirty="0"/>
              <a:t>“The present invention provides a system and method for tracking the lineage of data within database tables.” </a:t>
            </a:r>
          </a:p>
          <a:p>
            <a:pPr marL="0" indent="0" algn="r">
              <a:buNone/>
            </a:pPr>
            <a:r>
              <a:rPr lang="en-US" noProof="0" dirty="0">
                <a:hlinkClick r:id="rId3"/>
              </a:rPr>
              <a:t>Data lineage Patent</a:t>
            </a:r>
            <a:r>
              <a:rPr lang="en-US" noProof="0" dirty="0"/>
              <a:t>, Microsoft, 1998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E63A68-3DFE-7751-8A2A-D3C2D3D62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noProof="0" smtClean="0"/>
              <a:t>22</a:t>
            </a:fld>
            <a:endParaRPr lang="en-US" noProof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55D8AF3-8DE1-590A-F4A5-DAD2FFFE1F50}"/>
              </a:ext>
            </a:extLst>
          </p:cNvPr>
          <p:cNvSpPr txBox="1">
            <a:spLocks/>
          </p:cNvSpPr>
          <p:nvPr/>
        </p:nvSpPr>
        <p:spPr>
          <a:xfrm>
            <a:off x="360000" y="3018224"/>
            <a:ext cx="4968552" cy="3147079"/>
          </a:xfrm>
          <a:prstGeom prst="rect">
            <a:avLst/>
          </a:prstGeom>
        </p:spPr>
        <p:txBody>
          <a:bodyPr vert="horz" lIns="0" tIns="36000" rIns="0" bIns="3600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noProof="0" dirty="0"/>
              <a:t>Level of detail:</a:t>
            </a:r>
          </a:p>
          <a:p>
            <a:r>
              <a:rPr lang="en-US" noProof="0" dirty="0"/>
              <a:t>Technical lineage</a:t>
            </a:r>
          </a:p>
          <a:p>
            <a:r>
              <a:rPr lang="en-US" noProof="0" dirty="0"/>
              <a:t>Business lineage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7DF38C2-59D8-38C1-3DEC-70AEB5E7CA1B}"/>
              </a:ext>
            </a:extLst>
          </p:cNvPr>
          <p:cNvSpPr txBox="1">
            <a:spLocks/>
          </p:cNvSpPr>
          <p:nvPr/>
        </p:nvSpPr>
        <p:spPr>
          <a:xfrm>
            <a:off x="6816080" y="3018224"/>
            <a:ext cx="4968552" cy="3147079"/>
          </a:xfrm>
          <a:prstGeom prst="rect">
            <a:avLst/>
          </a:prstGeom>
        </p:spPr>
        <p:txBody>
          <a:bodyPr vert="horz" lIns="0" tIns="36000" rIns="0" bIns="3600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noProof="0" dirty="0"/>
              <a:t>Purpose:</a:t>
            </a:r>
          </a:p>
          <a:p>
            <a:r>
              <a:rPr lang="en-US" noProof="0" dirty="0"/>
              <a:t>"Where lineage"</a:t>
            </a:r>
            <a:br>
              <a:rPr lang="en-US" noProof="0" dirty="0"/>
            </a:br>
            <a:r>
              <a:rPr lang="en-US" noProof="0" dirty="0"/>
              <a:t>Given an output, which inputs did the output come from?</a:t>
            </a:r>
          </a:p>
          <a:p>
            <a:r>
              <a:rPr lang="en-US" noProof="0" dirty="0"/>
              <a:t>"How lineage"</a:t>
            </a:r>
            <a:br>
              <a:rPr lang="en-US" noProof="0" dirty="0"/>
            </a:br>
            <a:r>
              <a:rPr lang="en-US" noProof="0" dirty="0"/>
              <a:t>Given an output, how were the inputs manipulated to produce the output?</a:t>
            </a:r>
          </a:p>
        </p:txBody>
      </p:sp>
    </p:spTree>
    <p:extLst>
      <p:ext uri="{BB962C8B-B14F-4D97-AF65-F5344CB8AC3E}">
        <p14:creationId xmlns:p14="http://schemas.microsoft.com/office/powerpoint/2010/main" val="306597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16A1B4-51F0-89C4-DFF7-277F7B69B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8CBB559-2A3E-8284-4359-824F42BD4A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noProof="0" dirty="0"/>
              <a:t>Data Provenance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1C3C4D-C0E1-C872-74AC-C46F2AF30A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noProof="0" dirty="0"/>
              <a:t>PROV</a:t>
            </a:r>
          </a:p>
        </p:txBody>
      </p:sp>
    </p:spTree>
    <p:extLst>
      <p:ext uri="{BB962C8B-B14F-4D97-AF65-F5344CB8AC3E}">
        <p14:creationId xmlns:p14="http://schemas.microsoft.com/office/powerpoint/2010/main" val="38254879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4F9246-4058-4DB8-2ED2-BC3EA7621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03F90-7206-062F-A893-D0F1F673B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PROV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E11FB-5C29-E773-0993-425D87446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noProof="0" dirty="0"/>
              <a:t>Provenance is information about </a:t>
            </a:r>
            <a:r>
              <a:rPr lang="en-US" b="1" noProof="0" dirty="0"/>
              <a:t>entities</a:t>
            </a:r>
            <a:r>
              <a:rPr lang="en-US" noProof="0" dirty="0"/>
              <a:t>, </a:t>
            </a:r>
            <a:r>
              <a:rPr lang="en-US" b="1" noProof="0" dirty="0"/>
              <a:t>activities</a:t>
            </a:r>
            <a:r>
              <a:rPr lang="en-US" noProof="0" dirty="0"/>
              <a:t>, and </a:t>
            </a:r>
            <a:r>
              <a:rPr lang="en-US" b="1" noProof="0" dirty="0"/>
              <a:t>people</a:t>
            </a:r>
            <a:r>
              <a:rPr lang="en-US" noProof="0" dirty="0"/>
              <a:t> involved in producing a piece of data or thing, which can be used to form assessments about its quality, reliability or trustworthiness. </a:t>
            </a:r>
          </a:p>
          <a:p>
            <a:pPr marL="0" indent="0">
              <a:buNone/>
            </a:pPr>
            <a:r>
              <a:rPr lang="en-US" noProof="0" dirty="0"/>
              <a:t>The PROV Family of Documents defines a model, corresponding serializations and other supporting definitions to enable the inter-operable interchange of provenance information in heterogeneous environments such as the Web.</a:t>
            </a:r>
          </a:p>
          <a:p>
            <a:pPr marL="0" indent="0">
              <a:buNone/>
            </a:pPr>
            <a:r>
              <a:rPr lang="en-US" noProof="0" dirty="0"/>
              <a:t>The provenance of digital objects represents their origins. </a:t>
            </a:r>
            <a:r>
              <a:rPr lang="en-US" b="1" noProof="0" dirty="0"/>
              <a:t>PROV</a:t>
            </a:r>
            <a:r>
              <a:rPr lang="en-US" noProof="0" dirty="0"/>
              <a:t> is a specification to express </a:t>
            </a:r>
            <a:r>
              <a:rPr lang="en-US" b="1" noProof="0" dirty="0"/>
              <a:t>provenance records</a:t>
            </a:r>
            <a:r>
              <a:rPr lang="en-US" noProof="0" dirty="0"/>
              <a:t>, which contain descriptions of the entities and activities involved in producing and delivering or otherwise influencing a given object.</a:t>
            </a:r>
          </a:p>
          <a:p>
            <a:pPr marL="0" indent="0">
              <a:buNone/>
            </a:pPr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1C13BD-1A36-FC47-A199-3041034DA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noProof="0" smtClean="0"/>
              <a:t>24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92453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3006F-56CD-71D5-9E7B-D6666D1C1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BCC3E-EA10-732A-B969-C396C989B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PROV : Documents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041F490-F981-C470-2760-20470C2ED9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0796" y="1483841"/>
            <a:ext cx="9177384" cy="460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71989C-CA2F-7CEF-F057-B9B4C8E9B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noProof="0" smtClean="0"/>
              <a:t>25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149147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472C23-91AE-8ED2-213D-D7282177A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9D48E-4EFB-9D73-F09D-C8C9746DE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Starting point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088AEE-B5A1-48B2-4AE0-195C0F5E3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noProof="0" smtClean="0"/>
              <a:t>26</a:t>
            </a:fld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25BE0E-238A-75FC-5486-3965560B593E}"/>
              </a:ext>
            </a:extLst>
          </p:cNvPr>
          <p:cNvSpPr/>
          <p:nvPr/>
        </p:nvSpPr>
        <p:spPr>
          <a:xfrm>
            <a:off x="5015880" y="2958146"/>
            <a:ext cx="1800200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noProof="0" dirty="0" err="1">
                <a:solidFill>
                  <a:schemeClr val="tx1"/>
                </a:solidFill>
              </a:rPr>
              <a:t>prov:Entity</a:t>
            </a:r>
            <a:endParaRPr lang="en-US" sz="2200" noProof="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5FABC3-A734-7DB1-42C2-8B2618F43345}"/>
              </a:ext>
            </a:extLst>
          </p:cNvPr>
          <p:cNvSpPr/>
          <p:nvPr/>
        </p:nvSpPr>
        <p:spPr>
          <a:xfrm>
            <a:off x="8184234" y="4869160"/>
            <a:ext cx="1800200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noProof="0" dirty="0" err="1">
                <a:solidFill>
                  <a:schemeClr val="tx1"/>
                </a:solidFill>
              </a:rPr>
              <a:t>prov:Activity</a:t>
            </a:r>
            <a:endParaRPr lang="en-US" sz="2200" noProof="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A630C4-D849-644F-5E9A-882B3B4E995B}"/>
              </a:ext>
            </a:extLst>
          </p:cNvPr>
          <p:cNvSpPr/>
          <p:nvPr/>
        </p:nvSpPr>
        <p:spPr>
          <a:xfrm>
            <a:off x="2207568" y="4869160"/>
            <a:ext cx="1800200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noProof="0" dirty="0" err="1">
                <a:solidFill>
                  <a:schemeClr val="tx1"/>
                </a:solidFill>
              </a:rPr>
              <a:t>prov:Agent</a:t>
            </a:r>
            <a:endParaRPr lang="en-US" sz="2200" noProof="0" dirty="0">
              <a:solidFill>
                <a:schemeClr val="tx1"/>
              </a:solidFill>
            </a:endParaRPr>
          </a:p>
        </p:txBody>
      </p:sp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B7D37C2E-E5F2-5E53-9E6A-FC0F262B6B55}"/>
              </a:ext>
            </a:extLst>
          </p:cNvPr>
          <p:cNvCxnSpPr>
            <a:stCxn id="4" idx="3"/>
            <a:endCxn id="5" idx="0"/>
          </p:cNvCxnSpPr>
          <p:nvPr/>
        </p:nvCxnSpPr>
        <p:spPr>
          <a:xfrm>
            <a:off x="6816080" y="3210174"/>
            <a:ext cx="2268254" cy="1658986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A7EF7574-4014-1815-BAAD-D3C122B5F577}"/>
              </a:ext>
            </a:extLst>
          </p:cNvPr>
          <p:cNvCxnSpPr>
            <a:cxnSpLocks/>
            <a:stCxn id="5" idx="1"/>
            <a:endCxn id="6" idx="3"/>
          </p:cNvCxnSpPr>
          <p:nvPr/>
        </p:nvCxnSpPr>
        <p:spPr>
          <a:xfrm rot="10800000">
            <a:off x="4007768" y="5121188"/>
            <a:ext cx="4176466" cy="12700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618F1B39-BAEC-0376-0DBF-E50ADBD8A388}"/>
              </a:ext>
            </a:extLst>
          </p:cNvPr>
          <p:cNvCxnSpPr>
            <a:cxnSpLocks/>
            <a:stCxn id="4" idx="1"/>
            <a:endCxn id="6" idx="0"/>
          </p:cNvCxnSpPr>
          <p:nvPr/>
        </p:nvCxnSpPr>
        <p:spPr>
          <a:xfrm rot="10800000" flipV="1">
            <a:off x="3107668" y="3210174"/>
            <a:ext cx="1908212" cy="1658986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09D0A7A8-5239-1B74-F2AA-883717329459}"/>
              </a:ext>
            </a:extLst>
          </p:cNvPr>
          <p:cNvCxnSpPr>
            <a:cxnSpLocks/>
            <a:stCxn id="4" idx="1"/>
            <a:endCxn id="4" idx="3"/>
          </p:cNvCxnSpPr>
          <p:nvPr/>
        </p:nvCxnSpPr>
        <p:spPr>
          <a:xfrm rot="10800000" flipH="1">
            <a:off x="5015880" y="3210174"/>
            <a:ext cx="1800200" cy="12700"/>
          </a:xfrm>
          <a:prstGeom prst="curvedConnector5">
            <a:avLst>
              <a:gd name="adj1" fmla="val -12699"/>
              <a:gd name="adj2" fmla="val 7624472"/>
              <a:gd name="adj3" fmla="val 112699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BC32D9A-B887-6BEE-78F3-8C7CF6AFF72D}"/>
              </a:ext>
            </a:extLst>
          </p:cNvPr>
          <p:cNvSpPr txBox="1"/>
          <p:nvPr/>
        </p:nvSpPr>
        <p:spPr>
          <a:xfrm>
            <a:off x="4651925" y="1736695"/>
            <a:ext cx="25241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noProof="0" dirty="0" err="1"/>
              <a:t>prov:DerivedFrom</a:t>
            </a:r>
            <a:endParaRPr lang="en-US" sz="2200" noProof="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F33C77-5637-B201-F334-AA3D5CB1AE57}"/>
              </a:ext>
            </a:extLst>
          </p:cNvPr>
          <p:cNvSpPr txBox="1"/>
          <p:nvPr/>
        </p:nvSpPr>
        <p:spPr>
          <a:xfrm>
            <a:off x="4278137" y="5170473"/>
            <a:ext cx="3474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noProof="0" dirty="0" err="1"/>
              <a:t>prov:wasAssociatedWith</a:t>
            </a:r>
            <a:endParaRPr lang="en-US" sz="2200" noProof="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79D2A2E-B54E-6E72-DCF3-86B3DFD6CC0E}"/>
              </a:ext>
            </a:extLst>
          </p:cNvPr>
          <p:cNvSpPr txBox="1"/>
          <p:nvPr/>
        </p:nvSpPr>
        <p:spPr>
          <a:xfrm>
            <a:off x="8376798" y="3521696"/>
            <a:ext cx="28356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noProof="0" dirty="0" err="1"/>
              <a:t>prov:wasGeneratedBy</a:t>
            </a:r>
            <a:endParaRPr lang="en-US" sz="2200" noProof="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59C908E-1B5B-DEB9-0DF7-7500B3D859C6}"/>
              </a:ext>
            </a:extLst>
          </p:cNvPr>
          <p:cNvSpPr txBox="1"/>
          <p:nvPr/>
        </p:nvSpPr>
        <p:spPr>
          <a:xfrm>
            <a:off x="623392" y="3553432"/>
            <a:ext cx="28356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noProof="0" dirty="0" err="1"/>
              <a:t>prov:wasAttributedTo</a:t>
            </a:r>
            <a:endParaRPr lang="en-US" sz="2200" noProof="0" dirty="0"/>
          </a:p>
        </p:txBody>
      </p: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19021C2F-9FDD-8535-D393-4D9D140A7A31}"/>
              </a:ext>
            </a:extLst>
          </p:cNvPr>
          <p:cNvCxnSpPr>
            <a:cxnSpLocks/>
            <a:endCxn id="4" idx="3"/>
          </p:cNvCxnSpPr>
          <p:nvPr/>
        </p:nvCxnSpPr>
        <p:spPr>
          <a:xfrm rot="10800000">
            <a:off x="6816080" y="3210174"/>
            <a:ext cx="2160240" cy="1658986"/>
          </a:xfrm>
          <a:prstGeom prst="curvedConnector3">
            <a:avLst>
              <a:gd name="adj1" fmla="val 6411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9F60607-11CC-A15A-833C-354BC03A6037}"/>
              </a:ext>
            </a:extLst>
          </p:cNvPr>
          <p:cNvSpPr txBox="1"/>
          <p:nvPr/>
        </p:nvSpPr>
        <p:spPr>
          <a:xfrm>
            <a:off x="6379309" y="4093779"/>
            <a:ext cx="13138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noProof="0" dirty="0" err="1"/>
              <a:t>prov:used</a:t>
            </a:r>
            <a:endParaRPr lang="en-US" sz="2200" noProof="0" dirty="0"/>
          </a:p>
        </p:txBody>
      </p:sp>
    </p:spTree>
    <p:extLst>
      <p:ext uri="{BB962C8B-B14F-4D97-AF65-F5344CB8AC3E}">
        <p14:creationId xmlns:p14="http://schemas.microsoft.com/office/powerpoint/2010/main" val="376241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3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35D088-B71B-ED07-CD04-1C16B7CB7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329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E23638-057A-77CD-95CE-5D8E02D76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47EE0-2FFE-F54D-60CC-D510BD707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Data transformation 1 / 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F090BF-9AFD-7563-5761-A68411936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noProof="0" smtClean="0"/>
              <a:t>3</a:t>
            </a:fld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0C12C9-6749-18D2-08D0-D907664C0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784" y="3212976"/>
            <a:ext cx="7920880" cy="30487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9D2757F-AFF5-DD69-5B2B-7FD420705781}"/>
              </a:ext>
            </a:extLst>
          </p:cNvPr>
          <p:cNvSpPr/>
          <p:nvPr/>
        </p:nvSpPr>
        <p:spPr>
          <a:xfrm rot="324394">
            <a:off x="5827289" y="937728"/>
            <a:ext cx="3700299" cy="584823"/>
          </a:xfrm>
          <a:custGeom>
            <a:avLst/>
            <a:gdLst>
              <a:gd name="csX0" fmla="*/ 0 w 3700299"/>
              <a:gd name="csY0" fmla="*/ 0 h 584823"/>
              <a:gd name="csX1" fmla="*/ 602620 w 3700299"/>
              <a:gd name="csY1" fmla="*/ 0 h 584823"/>
              <a:gd name="csX2" fmla="*/ 1168237 w 3700299"/>
              <a:gd name="csY2" fmla="*/ 0 h 584823"/>
              <a:gd name="csX3" fmla="*/ 1770857 w 3700299"/>
              <a:gd name="csY3" fmla="*/ 0 h 584823"/>
              <a:gd name="csX4" fmla="*/ 2225466 w 3700299"/>
              <a:gd name="csY4" fmla="*/ 0 h 584823"/>
              <a:gd name="csX5" fmla="*/ 2680074 w 3700299"/>
              <a:gd name="csY5" fmla="*/ 0 h 584823"/>
              <a:gd name="csX6" fmla="*/ 3097679 w 3700299"/>
              <a:gd name="csY6" fmla="*/ 0 h 584823"/>
              <a:gd name="csX7" fmla="*/ 3700299 w 3700299"/>
              <a:gd name="csY7" fmla="*/ 0 h 584823"/>
              <a:gd name="csX8" fmla="*/ 3700299 w 3700299"/>
              <a:gd name="csY8" fmla="*/ 584823 h 584823"/>
              <a:gd name="csX9" fmla="*/ 3134682 w 3700299"/>
              <a:gd name="csY9" fmla="*/ 584823 h 584823"/>
              <a:gd name="csX10" fmla="*/ 2680074 w 3700299"/>
              <a:gd name="csY10" fmla="*/ 584823 h 584823"/>
              <a:gd name="csX11" fmla="*/ 2114457 w 3700299"/>
              <a:gd name="csY11" fmla="*/ 584823 h 584823"/>
              <a:gd name="csX12" fmla="*/ 1696851 w 3700299"/>
              <a:gd name="csY12" fmla="*/ 584823 h 584823"/>
              <a:gd name="csX13" fmla="*/ 1205240 w 3700299"/>
              <a:gd name="csY13" fmla="*/ 584823 h 584823"/>
              <a:gd name="csX14" fmla="*/ 602620 w 3700299"/>
              <a:gd name="csY14" fmla="*/ 584823 h 584823"/>
              <a:gd name="csX15" fmla="*/ 0 w 3700299"/>
              <a:gd name="csY15" fmla="*/ 584823 h 584823"/>
              <a:gd name="csX16" fmla="*/ 0 w 3700299"/>
              <a:gd name="csY16" fmla="*/ 0 h 58482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3700299" h="584823" extrusionOk="0">
                <a:moveTo>
                  <a:pt x="0" y="0"/>
                </a:moveTo>
                <a:cubicBezTo>
                  <a:pt x="131834" y="-63246"/>
                  <a:pt x="395419" y="10460"/>
                  <a:pt x="602620" y="0"/>
                </a:cubicBezTo>
                <a:cubicBezTo>
                  <a:pt x="809821" y="-10460"/>
                  <a:pt x="1022222" y="40961"/>
                  <a:pt x="1168237" y="0"/>
                </a:cubicBezTo>
                <a:cubicBezTo>
                  <a:pt x="1314252" y="-40961"/>
                  <a:pt x="1546975" y="64436"/>
                  <a:pt x="1770857" y="0"/>
                </a:cubicBezTo>
                <a:cubicBezTo>
                  <a:pt x="1994739" y="-64436"/>
                  <a:pt x="2052049" y="42193"/>
                  <a:pt x="2225466" y="0"/>
                </a:cubicBezTo>
                <a:cubicBezTo>
                  <a:pt x="2398883" y="-42193"/>
                  <a:pt x="2513885" y="26697"/>
                  <a:pt x="2680074" y="0"/>
                </a:cubicBezTo>
                <a:cubicBezTo>
                  <a:pt x="2846263" y="-26697"/>
                  <a:pt x="2992582" y="7112"/>
                  <a:pt x="3097679" y="0"/>
                </a:cubicBezTo>
                <a:cubicBezTo>
                  <a:pt x="3202777" y="-7112"/>
                  <a:pt x="3449890" y="30511"/>
                  <a:pt x="3700299" y="0"/>
                </a:cubicBezTo>
                <a:cubicBezTo>
                  <a:pt x="3708492" y="270062"/>
                  <a:pt x="3698650" y="381576"/>
                  <a:pt x="3700299" y="584823"/>
                </a:cubicBezTo>
                <a:cubicBezTo>
                  <a:pt x="3492232" y="607128"/>
                  <a:pt x="3408652" y="539801"/>
                  <a:pt x="3134682" y="584823"/>
                </a:cubicBezTo>
                <a:cubicBezTo>
                  <a:pt x="2860712" y="629845"/>
                  <a:pt x="2837178" y="543524"/>
                  <a:pt x="2680074" y="584823"/>
                </a:cubicBezTo>
                <a:cubicBezTo>
                  <a:pt x="2522970" y="626122"/>
                  <a:pt x="2262618" y="550820"/>
                  <a:pt x="2114457" y="584823"/>
                </a:cubicBezTo>
                <a:cubicBezTo>
                  <a:pt x="1966296" y="618826"/>
                  <a:pt x="1888452" y="558753"/>
                  <a:pt x="1696851" y="584823"/>
                </a:cubicBezTo>
                <a:cubicBezTo>
                  <a:pt x="1505250" y="610893"/>
                  <a:pt x="1309468" y="568537"/>
                  <a:pt x="1205240" y="584823"/>
                </a:cubicBezTo>
                <a:cubicBezTo>
                  <a:pt x="1101012" y="601109"/>
                  <a:pt x="792114" y="542690"/>
                  <a:pt x="602620" y="584823"/>
                </a:cubicBezTo>
                <a:cubicBezTo>
                  <a:pt x="413126" y="626956"/>
                  <a:pt x="218647" y="561238"/>
                  <a:pt x="0" y="584823"/>
                </a:cubicBezTo>
                <a:cubicBezTo>
                  <a:pt x="-6902" y="401818"/>
                  <a:pt x="21302" y="227913"/>
                  <a:pt x="0" y="0"/>
                </a:cubicBezTo>
                <a:close/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194451696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Data Wrangling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93CFD8-82CA-61FE-C82A-870CE57D79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313" y="1230139"/>
            <a:ext cx="3631332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01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1811A1-C552-E434-CE58-E9C601D48B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632C7-FFB2-32C4-541B-11706F705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Data transformation 2 /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01D86-E3D7-F18A-2FF6-FA0A20C760E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noProof="0" dirty="0"/>
              <a:t>Data Selection</a:t>
            </a:r>
          </a:p>
          <a:p>
            <a:r>
              <a:rPr lang="en-US" noProof="0" dirty="0"/>
              <a:t>Keep columns filter rows</a:t>
            </a:r>
            <a:br>
              <a:rPr lang="en-US" noProof="0" dirty="0"/>
            </a:br>
            <a:r>
              <a:rPr lang="en-US" noProof="0" dirty="0"/>
              <a:t>SELECT * FROM customer WHERE city = 'Prague’;</a:t>
            </a:r>
            <a:br>
              <a:rPr lang="en-US" noProof="0" dirty="0"/>
            </a:br>
            <a:endParaRPr lang="en-US" noProof="0" dirty="0"/>
          </a:p>
          <a:p>
            <a:pPr marL="0" indent="0">
              <a:buNone/>
            </a:pPr>
            <a:r>
              <a:rPr lang="en-US" noProof="0" dirty="0"/>
              <a:t>Data Projection</a:t>
            </a:r>
          </a:p>
          <a:p>
            <a:r>
              <a:rPr lang="en-US" noProof="0" dirty="0"/>
              <a:t>Keep rows filter columns</a:t>
            </a:r>
            <a:br>
              <a:rPr lang="en-US" noProof="0" dirty="0"/>
            </a:br>
            <a:r>
              <a:rPr lang="en-US" noProof="0" dirty="0"/>
              <a:t>SELECT city, state, </a:t>
            </a:r>
            <a:r>
              <a:rPr lang="en-US" noProof="0" dirty="0" err="1"/>
              <a:t>zipcode</a:t>
            </a:r>
            <a:r>
              <a:rPr lang="en-US" noProof="0" dirty="0"/>
              <a:t> FROM customer;</a:t>
            </a:r>
          </a:p>
          <a:p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266F24-76BC-A53C-606F-BAACB6AC12F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noProof="0" dirty="0"/>
              <a:t>Data Summarization</a:t>
            </a:r>
          </a:p>
          <a:p>
            <a:r>
              <a:rPr lang="en-US" noProof="0" dirty="0"/>
              <a:t>Big picture</a:t>
            </a:r>
          </a:p>
          <a:p>
            <a:r>
              <a:rPr lang="en-US" noProof="0" dirty="0"/>
              <a:t>Data tendency and variance (dispersion) measures</a:t>
            </a:r>
          </a:p>
          <a:p>
            <a:r>
              <a:rPr lang="en-US" noProof="0" dirty="0"/>
              <a:t>Measures</a:t>
            </a:r>
          </a:p>
          <a:p>
            <a:pPr lvl="1"/>
            <a:r>
              <a:rPr lang="en-US" noProof="0" dirty="0"/>
              <a:t>Distributive : sum, count, min, max</a:t>
            </a:r>
          </a:p>
          <a:p>
            <a:pPr lvl="1"/>
            <a:r>
              <a:rPr lang="en-US" noProof="0" dirty="0"/>
              <a:t>Algebraic : mean </a:t>
            </a:r>
          </a:p>
          <a:p>
            <a:pPr lvl="1"/>
            <a:r>
              <a:rPr lang="en-US" noProof="0" dirty="0"/>
              <a:t>Holistic : median</a:t>
            </a:r>
          </a:p>
          <a:p>
            <a:r>
              <a:rPr lang="en-US" noProof="0" dirty="0"/>
              <a:t>Visualizations</a:t>
            </a:r>
          </a:p>
          <a:p>
            <a:pPr marL="0" indent="0">
              <a:buNone/>
            </a:pP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004895-6B6A-3E75-186C-7F21C8081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47633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B5A290-011B-3193-669D-F86D27C3D6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45E43-D240-7793-5F92-F07B0238D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Data transformation 3 /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6C9D4-28E7-6EFB-5ABC-102DB92CA1C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noProof="0" dirty="0"/>
              <a:t>Data Reduction</a:t>
            </a:r>
          </a:p>
          <a:p>
            <a:r>
              <a:rPr lang="en-US" noProof="0" dirty="0"/>
              <a:t>Data cube aggregation</a:t>
            </a:r>
          </a:p>
          <a:p>
            <a:r>
              <a:rPr lang="en-US" noProof="0" dirty="0"/>
              <a:t>Attribute subset selection</a:t>
            </a:r>
          </a:p>
          <a:p>
            <a:r>
              <a:rPr lang="en-US" noProof="0" dirty="0"/>
              <a:t>Dimensionality reduction</a:t>
            </a:r>
          </a:p>
          <a:p>
            <a:r>
              <a:rPr lang="en-US" noProof="0" dirty="0"/>
              <a:t>Numerosity reduction</a:t>
            </a:r>
            <a:br>
              <a:rPr lang="en-US" noProof="0" dirty="0"/>
            </a:br>
            <a:r>
              <a:rPr lang="en-US" noProof="0" dirty="0"/>
              <a:t>Regression, Histograms, Clustering, …</a:t>
            </a:r>
          </a:p>
          <a:p>
            <a:r>
              <a:rPr lang="en-US" noProof="0" dirty="0"/>
              <a:t>Sampling</a:t>
            </a:r>
          </a:p>
          <a:p>
            <a:r>
              <a:rPr lang="en-US" noProof="0" dirty="0"/>
              <a:t>Discretization and concept hierarchy generation</a:t>
            </a:r>
          </a:p>
          <a:p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B9873B-605A-BF18-8BF9-69530FAB2D7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noProof="0" dirty="0"/>
              <a:t>Data Cleaning</a:t>
            </a:r>
          </a:p>
          <a:p>
            <a:pPr marL="0" indent="0" algn="ctr">
              <a:buNone/>
            </a:pPr>
            <a:r>
              <a:rPr lang="en-US" noProof="0" dirty="0"/>
              <a:t>"The quality of data refers to its ability </a:t>
            </a:r>
            <a:br>
              <a:rPr lang="en-US" noProof="0" dirty="0"/>
            </a:br>
            <a:r>
              <a:rPr lang="en-US" noProof="0" dirty="0"/>
              <a:t>to satisfy its usage requirements."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1CDF8C-F448-D817-2C2D-E2BC1612B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25123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D5F0CC-6855-E627-D345-1625D6886A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9043A-864E-86BD-D4AE-E71CB9098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Discretization and concept hierarchies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0CB3C-63E3-D874-7E7D-D91E9BB80A4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noProof="0" dirty="0"/>
              <a:t>Data hierarchy</a:t>
            </a:r>
          </a:p>
          <a:p>
            <a:r>
              <a:rPr lang="en-US" noProof="0" dirty="0"/>
              <a:t>Discretization / Concept hierarchy as reduction</a:t>
            </a:r>
          </a:p>
          <a:p>
            <a:pPr marL="0" indent="0">
              <a:buNone/>
            </a:pPr>
            <a:endParaRPr lang="en-US" noProof="0" dirty="0"/>
          </a:p>
          <a:p>
            <a:r>
              <a:rPr lang="en-US" noProof="0" dirty="0"/>
              <a:t>Discretization generation</a:t>
            </a:r>
          </a:p>
          <a:p>
            <a:pPr lvl="1"/>
            <a:r>
              <a:rPr lang="en-US" noProof="0" dirty="0"/>
              <a:t>Binning</a:t>
            </a:r>
          </a:p>
          <a:p>
            <a:pPr lvl="1"/>
            <a:r>
              <a:rPr lang="en-US" noProof="0" dirty="0"/>
              <a:t>Entropy-Based Discretization</a:t>
            </a:r>
          </a:p>
          <a:p>
            <a:pPr lvl="1"/>
            <a:r>
              <a:rPr lang="en-US" noProof="0" dirty="0"/>
              <a:t>Clustering</a:t>
            </a:r>
          </a:p>
          <a:p>
            <a:pPr lvl="1"/>
            <a:r>
              <a:rPr lang="en-US" noProof="0" dirty="0"/>
              <a:t>Intuitive Partitioning</a:t>
            </a:r>
          </a:p>
          <a:p>
            <a:endParaRPr lang="en-US" noProof="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D787A09-BAE9-982F-3465-243F533015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Categorical data have no ordering.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Concept hierarchy generation</a:t>
            </a:r>
          </a:p>
          <a:p>
            <a:pPr lvl="1"/>
            <a:r>
              <a:rPr lang="en-US" dirty="0"/>
              <a:t>Manual definition</a:t>
            </a:r>
          </a:p>
          <a:p>
            <a:pPr lvl="1"/>
            <a:r>
              <a:rPr lang="en-US" dirty="0"/>
              <a:t>Partial ordering of attributes</a:t>
            </a:r>
          </a:p>
          <a:p>
            <a:pPr lvl="1"/>
            <a:r>
              <a:rPr lang="en-US" dirty="0"/>
              <a:t>Set of attributes</a:t>
            </a:r>
          </a:p>
          <a:p>
            <a:pPr lvl="1"/>
            <a:r>
              <a:rPr lang="en-US" dirty="0"/>
              <a:t>Semantics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51065-4F8F-1324-322B-584679C84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28797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E6E6A9-D4C5-7533-10A5-35E9014725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0090B-F61F-1B2A-1BCD-0DE482F7C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Reaching for the stars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A9855DB-FC53-31D6-AFB3-AF76B92F53B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noProof="0" dirty="0"/>
              <a:t>Data Integration</a:t>
            </a:r>
          </a:p>
          <a:p>
            <a:r>
              <a:rPr lang="en-US" noProof="0" dirty="0"/>
              <a:t>Entity identification</a:t>
            </a:r>
          </a:p>
          <a:p>
            <a:r>
              <a:rPr lang="en-US" noProof="0" dirty="0"/>
              <a:t>Named-entity recognition</a:t>
            </a:r>
          </a:p>
          <a:p>
            <a:r>
              <a:rPr lang="en-US" noProof="0" dirty="0"/>
              <a:t>Schema integration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25C0E2-DBCF-FD17-271F-94D9A45326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7920" y="1260583"/>
            <a:ext cx="5566712" cy="1520345"/>
          </a:xfrm>
        </p:spPr>
        <p:txBody>
          <a:bodyPr/>
          <a:lstStyle/>
          <a:p>
            <a:pPr marL="0" indent="0">
              <a:buNone/>
            </a:pPr>
            <a:r>
              <a:rPr lang="en-US" noProof="0" dirty="0"/>
              <a:t>Data Lowering / Lifting</a:t>
            </a:r>
          </a:p>
          <a:p>
            <a:r>
              <a:rPr lang="en-US" noProof="0" dirty="0"/>
              <a:t>Technical viewpoint</a:t>
            </a:r>
          </a:p>
          <a:p>
            <a:r>
              <a:rPr lang="en-US" noProof="0" dirty="0"/>
              <a:t>Semantic viewpoint</a:t>
            </a:r>
          </a:p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B8D0AE-DFDD-5534-6159-23B66046E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noProof="0" smtClean="0"/>
              <a:t>7</a:t>
            </a:fld>
            <a:endParaRPr lang="en-US" noProof="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CE2F69F-24E4-C12F-E68C-1EA87651C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869" y="2632669"/>
            <a:ext cx="6477000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016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D9E4AC-0DE6-F00E-9B6E-8EDC7F14C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3F529-58D5-1192-E803-4460780EA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What and how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B5B94-DD06-827D-6F6A-B38499297A7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noProof="0" dirty="0"/>
              <a:t>Process steps (WHAT):</a:t>
            </a:r>
          </a:p>
          <a:p>
            <a:r>
              <a:rPr lang="en-US" noProof="0" dirty="0"/>
              <a:t>Data Cleaning</a:t>
            </a:r>
            <a:br>
              <a:rPr lang="en-US" noProof="0" dirty="0"/>
            </a:br>
            <a:r>
              <a:rPr lang="en-US" noProof="0" dirty="0"/>
              <a:t>Remove noise, correct inconsistencies.</a:t>
            </a:r>
          </a:p>
          <a:p>
            <a:r>
              <a:rPr lang="en-US" noProof="0" dirty="0"/>
              <a:t>Data Integration</a:t>
            </a:r>
            <a:br>
              <a:rPr lang="en-US" noProof="0" dirty="0"/>
            </a:br>
            <a:r>
              <a:rPr lang="en-US" noProof="0" dirty="0"/>
              <a:t>Merge multiple data sources.</a:t>
            </a:r>
          </a:p>
          <a:p>
            <a:r>
              <a:rPr lang="en-US" noProof="0" dirty="0"/>
              <a:t>Data Transformation</a:t>
            </a:r>
            <a:br>
              <a:rPr lang="en-US" noProof="0" dirty="0"/>
            </a:br>
            <a:r>
              <a:rPr lang="en-US" noProof="0" dirty="0"/>
              <a:t>Normalization, reduction, format.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74D9D9B-0DC3-4043-0F55-10C437C1B9E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noProof="0" dirty="0"/>
              <a:t>Process attributes (HOW):</a:t>
            </a:r>
          </a:p>
          <a:p>
            <a:r>
              <a:rPr lang="en-US" noProof="0" dirty="0"/>
              <a:t>Automation</a:t>
            </a:r>
          </a:p>
          <a:p>
            <a:r>
              <a:rPr lang="en-US" noProof="0" dirty="0"/>
              <a:t>Performance</a:t>
            </a:r>
          </a:p>
          <a:p>
            <a:r>
              <a:rPr lang="en-US" noProof="0" dirty="0"/>
              <a:t>Scalability</a:t>
            </a:r>
          </a:p>
          <a:p>
            <a:r>
              <a:rPr lang="en-US" noProof="0" dirty="0"/>
              <a:t>Robustness</a:t>
            </a:r>
          </a:p>
          <a:p>
            <a:r>
              <a:rPr lang="en-US" noProof="0" dirty="0"/>
              <a:t>Provenance</a:t>
            </a:r>
          </a:p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AEB124-2659-1C33-A557-94DE88121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1135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42BC93-D4BE-617B-5D8C-D83E962C15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1042F9-5052-3EC0-1E7B-24AC760ADB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noProof="0" dirty="0"/>
              <a:t>Extract Transform Load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2292B8-F2E1-D352-4B39-DD52B5C2AE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633127"/>
      </p:ext>
    </p:extLst>
  </p:cSld>
  <p:clrMapOvr>
    <a:masterClrMapping/>
  </p:clrMapOvr>
</p:sld>
</file>

<file path=ppt/theme/theme1.xml><?xml version="1.0" encoding="utf-8"?>
<a:theme xmlns:a="http://schemas.openxmlformats.org/drawingml/2006/main" name="2026 presentation theme">
  <a:themeElements>
    <a:clrScheme name="Research Group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6 presentation theme" id="{7FFEBCA7-CFEC-47A0-A420-539049DE4B4A}" vid="{D5459190-8C96-4628-9BF3-9BCB72646EF8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2026 presentation theme</Template>
  <TotalTime>14095</TotalTime>
  <Words>1416</Words>
  <Application>Microsoft Office PowerPoint</Application>
  <PresentationFormat>Widescreen</PresentationFormat>
  <Paragraphs>321</Paragraphs>
  <Slides>27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Consolas</vt:lpstr>
      <vt:lpstr>Times New Roman</vt:lpstr>
      <vt:lpstr>2026 presentation theme</vt:lpstr>
      <vt:lpstr>Data (Pre)Processing</vt:lpstr>
      <vt:lpstr>The idea of a Data Warehouse</vt:lpstr>
      <vt:lpstr>Data transformation 1 / 3</vt:lpstr>
      <vt:lpstr>Data transformation 2 / 3</vt:lpstr>
      <vt:lpstr>Data transformation 3 / 3</vt:lpstr>
      <vt:lpstr>Discretization and concept hierarchies</vt:lpstr>
      <vt:lpstr>Reaching for the stars</vt:lpstr>
      <vt:lpstr>What and how</vt:lpstr>
      <vt:lpstr>PowerPoint Presentation</vt:lpstr>
      <vt:lpstr>Towards Extract Transform Load</vt:lpstr>
      <vt:lpstr>Extract Transform Load</vt:lpstr>
      <vt:lpstr>Extract</vt:lpstr>
      <vt:lpstr>Change Data Capture System (CDC)</vt:lpstr>
      <vt:lpstr>Transform / Cleaning and Conforming Data</vt:lpstr>
      <vt:lpstr>Load</vt:lpstr>
      <vt:lpstr>Notation for Extract Transform Load</vt:lpstr>
      <vt:lpstr>PowerPoint Presentation</vt:lpstr>
      <vt:lpstr>ETL with Data Warehouse</vt:lpstr>
      <vt:lpstr>Alternatives</vt:lpstr>
      <vt:lpstr>Data Provenance</vt:lpstr>
      <vt:lpstr>PowerPoint Presentation</vt:lpstr>
      <vt:lpstr>Data lineage / provenance</vt:lpstr>
      <vt:lpstr>PowerPoint Presentation</vt:lpstr>
      <vt:lpstr>PROV</vt:lpstr>
      <vt:lpstr>PROV : Documents</vt:lpstr>
      <vt:lpstr>Starting point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Beaver</dc:creator>
  <cp:lastModifiedBy>Petr Škoda</cp:lastModifiedBy>
  <cp:revision>462</cp:revision>
  <dcterms:created xsi:type="dcterms:W3CDTF">2011-06-05T13:18:40Z</dcterms:created>
  <dcterms:modified xsi:type="dcterms:W3CDTF">2026-03-31T15:42:15Z</dcterms:modified>
</cp:coreProperties>
</file>