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478" r:id="rId2"/>
    <p:sldId id="493" r:id="rId3"/>
    <p:sldId id="486" r:id="rId4"/>
    <p:sldId id="488" r:id="rId5"/>
    <p:sldId id="499" r:id="rId6"/>
    <p:sldId id="500" r:id="rId7"/>
    <p:sldId id="502" r:id="rId8"/>
    <p:sldId id="501" r:id="rId9"/>
    <p:sldId id="503" r:id="rId10"/>
    <p:sldId id="505" r:id="rId11"/>
    <p:sldId id="506" r:id="rId12"/>
    <p:sldId id="507" r:id="rId13"/>
    <p:sldId id="494" r:id="rId14"/>
    <p:sldId id="510" r:id="rId15"/>
    <p:sldId id="511" r:id="rId16"/>
    <p:sldId id="497" r:id="rId17"/>
    <p:sldId id="496" r:id="rId18"/>
    <p:sldId id="512" r:id="rId19"/>
    <p:sldId id="490" r:id="rId20"/>
    <p:sldId id="406" r:id="rId21"/>
    <p:sldId id="480" r:id="rId22"/>
    <p:sldId id="4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3366" autoAdjust="0"/>
  </p:normalViewPr>
  <p:slideViewPr>
    <p:cSldViewPr>
      <p:cViewPr varScale="1">
        <p:scale>
          <a:sx n="81" d="100"/>
          <a:sy n="81" d="100"/>
        </p:scale>
        <p:origin x="1674" y="8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3/24/2026</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24.03.2026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data models were developed to provide a precise and unambiguous representation of organizational information requirements.</a:t>
            </a:r>
          </a:p>
          <a:p>
            <a:endParaRPr lang="en-US" dirty="0"/>
          </a:p>
          <a:p>
            <a:r>
              <a:rPr lang="en-US" dirty="0"/>
              <a:t>Images: Extended Entity Relationship model, </a:t>
            </a:r>
            <a:r>
              <a:rPr lang="en-US" dirty="0" err="1"/>
              <a:t>Nijssen</a:t>
            </a:r>
            <a:r>
              <a:rPr lang="en-US" dirty="0"/>
              <a:t> information analysis methodology, exclusive OR constrain in ORM</a:t>
            </a:r>
          </a:p>
          <a:p>
            <a:endParaRPr lang="en-US" dirty="0"/>
          </a:p>
          <a:p>
            <a:r>
              <a:rPr lang="en-US" dirty="0"/>
              <a:t>NORMA’s verbalization language is an output language, designed for validation by business users.</a:t>
            </a:r>
          </a:p>
          <a:p>
            <a:endParaRPr lang="en-US" dirty="0"/>
          </a:p>
          <a:p>
            <a:r>
              <a:rPr lang="en-US" dirty="0"/>
              <a:t>Resources:</a:t>
            </a:r>
          </a:p>
          <a:p>
            <a:pPr marL="171450" indent="-171450">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Leitheiser</a:t>
            </a:r>
            <a:r>
              <a:rPr lang="en-US" sz="1800" b="0" i="0" u="none" strike="noStrike" dirty="0">
                <a:solidFill>
                  <a:srgbClr val="000000"/>
                </a:solidFill>
                <a:effectLst/>
                <a:latin typeface="Arial" panose="020B0604020202020204" pitchFamily="34" charset="0"/>
              </a:rPr>
              <a:t>, R. An examination of the effects of alternative schema descriptions on the understanding of database structure and the size of a query language. Ph.D. dissertation, Univ. of Minnesota, Minneapolis, 1988</a:t>
            </a:r>
          </a:p>
          <a:p>
            <a:pPr marL="171450" indent="-171450">
              <a:buFont typeface="Arial" panose="020B0604020202020204" pitchFamily="34" charset="0"/>
              <a:buChar char="•"/>
            </a:pPr>
            <a:r>
              <a:rPr lang="fr-FR" dirty="0"/>
              <a:t>https://doi.org/10.1145/203241.203265</a:t>
            </a:r>
            <a:br>
              <a:rPr lang="fr-FR" dirty="0"/>
            </a:br>
            <a:r>
              <a:rPr lang="en-US" dirty="0"/>
              <a:t>The article compare two semantic models the extended entity relationship (EER), the EER model is a more powerful version of the original entity-relationship (ER) model. The </a:t>
            </a:r>
            <a:r>
              <a:rPr lang="en-US" dirty="0" err="1"/>
              <a:t>Nijsseii</a:t>
            </a:r>
            <a:r>
              <a:rPr lang="en-US" dirty="0"/>
              <a:t> information analysis methodology (NIAM) model (an OR model). Given a small amount of training, users were able to read and validate application data models of nontrivial size and complexity. This is important to make sure that the information systems are right. </a:t>
            </a:r>
            <a:endParaRPr lang="fr-FR" dirty="0"/>
          </a:p>
          <a:p>
            <a:pPr marL="171450" indent="-171450">
              <a:buFont typeface="Arial" panose="020B0604020202020204" pitchFamily="34" charset="0"/>
              <a:buChar char="•"/>
            </a:pPr>
            <a:r>
              <a:rPr lang="fr-FR" dirty="0"/>
              <a:t>https://doi.org/10.4018/jismd.2010092302</a:t>
            </a:r>
            <a:br>
              <a:rPr lang="fr-FR" dirty="0"/>
            </a:br>
            <a:r>
              <a:rPr lang="en-US" dirty="0"/>
              <a:t>Object-Role Modeling (ORM) is a conceptual approach for modeling, querying, and transforming information. Unlike ER modeling and UML class diagrams, fact-oriented models are attribute-free, treating all facts as relationships (unary, binary, ternary etc.). One  reason is to ensure that models may be easily verbalized and populated using natural sentences.</a:t>
            </a:r>
            <a:endParaRPr lang="fr-FR" dirty="0"/>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253229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46260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24241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https://trueleafmarket.com/pages/gardening-memes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07469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18955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65591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248083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58799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51770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noProof="0" dirty="0"/>
              <a:t>Data Modelling</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noProof="0"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en-US" noProof="0" dirty="0"/>
              <a:t>2025/202</a:t>
            </a:r>
            <a:r>
              <a:rPr lang="en-US" dirty="0"/>
              <a:t>6</a:t>
            </a:r>
            <a:endParaRPr lang="en-US" noProof="0" dirty="0"/>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noProof="0" dirty="0"/>
              <a:t>Petr Škoda</a:t>
            </a:r>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noProof="0" dirty="0"/>
              <a:t>https://github.com/skodapetr</a:t>
            </a:r>
          </a:p>
          <a:p>
            <a:r>
              <a:rPr lang="en-US" noProof="0" dirty="0"/>
              <a:t>https://www.ksi.mff.cuni.cz</a:t>
            </a:r>
          </a:p>
        </p:txBody>
      </p:sp>
    </p:spTree>
    <p:extLst>
      <p:ext uri="{BB962C8B-B14F-4D97-AF65-F5344CB8AC3E}">
        <p14:creationId xmlns:p14="http://schemas.microsoft.com/office/powerpoint/2010/main" val="63708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79FD-32D3-54F6-B97B-FB29CBEDDC95}"/>
              </a:ext>
            </a:extLst>
          </p:cNvPr>
          <p:cNvSpPr>
            <a:spLocks noGrp="1"/>
          </p:cNvSpPr>
          <p:nvPr>
            <p:ph type="title"/>
          </p:nvPr>
        </p:nvSpPr>
        <p:spPr/>
        <p:txBody>
          <a:bodyPr>
            <a:normAutofit/>
          </a:bodyPr>
          <a:lstStyle/>
          <a:p>
            <a:r>
              <a:rPr lang="en-US" dirty="0"/>
              <a:t>Showcase : Store Dimension</a:t>
            </a:r>
          </a:p>
        </p:txBody>
      </p:sp>
      <p:graphicFrame>
        <p:nvGraphicFramePr>
          <p:cNvPr id="7" name="Content Placeholder 6">
            <a:extLst>
              <a:ext uri="{FF2B5EF4-FFF2-40B4-BE49-F238E27FC236}">
                <a16:creationId xmlns:a16="http://schemas.microsoft.com/office/drawing/2014/main" id="{28BE6C71-7D57-074B-424A-2D8F74561BDF}"/>
              </a:ext>
            </a:extLst>
          </p:cNvPr>
          <p:cNvGraphicFramePr>
            <a:graphicFrameLocks noGrp="1"/>
          </p:cNvGraphicFramePr>
          <p:nvPr>
            <p:ph sz="half" idx="1"/>
            <p:extLst>
              <p:ext uri="{D42A27DB-BD31-4B8C-83A1-F6EECF244321}">
                <p14:modId xmlns:p14="http://schemas.microsoft.com/office/powerpoint/2010/main" val="201099135"/>
              </p:ext>
            </p:extLst>
          </p:nvPr>
        </p:nvGraphicFramePr>
        <p:xfrm>
          <a:off x="334963" y="1260475"/>
          <a:ext cx="5700712" cy="4820920"/>
        </p:xfrm>
        <a:graphic>
          <a:graphicData uri="http://schemas.openxmlformats.org/drawingml/2006/table">
            <a:tbl>
              <a:tblPr firstRow="1" bandRow="1">
                <a:tableStyleId>{5940675A-B579-460E-94D1-54222C63F5DA}</a:tableStyleId>
              </a:tblPr>
              <a:tblGrid>
                <a:gridCol w="5700712">
                  <a:extLst>
                    <a:ext uri="{9D8B030D-6E8A-4147-A177-3AD203B41FA5}">
                      <a16:colId xmlns:a16="http://schemas.microsoft.com/office/drawing/2014/main" val="30279934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key (PK)</a:t>
                      </a:r>
                    </a:p>
                  </a:txBody>
                  <a:tcPr/>
                </a:tc>
                <a:extLst>
                  <a:ext uri="{0D108BD9-81ED-4DB2-BD59-A6C34878D82A}">
                    <a16:rowId xmlns:a16="http://schemas.microsoft.com/office/drawing/2014/main" val="1465413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number</a:t>
                      </a:r>
                    </a:p>
                  </a:txBody>
                  <a:tcPr/>
                </a:tc>
                <a:extLst>
                  <a:ext uri="{0D108BD9-81ED-4DB2-BD59-A6C34878D82A}">
                    <a16:rowId xmlns:a16="http://schemas.microsoft.com/office/drawing/2014/main" val="544393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Name</a:t>
                      </a:r>
                    </a:p>
                  </a:txBody>
                  <a:tcPr/>
                </a:tc>
                <a:extLst>
                  <a:ext uri="{0D108BD9-81ED-4DB2-BD59-A6C34878D82A}">
                    <a16:rowId xmlns:a16="http://schemas.microsoft.com/office/drawing/2014/main" val="361640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Street Address</a:t>
                      </a:r>
                    </a:p>
                  </a:txBody>
                  <a:tcPr/>
                </a:tc>
                <a:extLst>
                  <a:ext uri="{0D108BD9-81ED-4DB2-BD59-A6C34878D82A}">
                    <a16:rowId xmlns:a16="http://schemas.microsoft.com/office/drawing/2014/main" val="11673155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City</a:t>
                      </a:r>
                    </a:p>
                  </a:txBody>
                  <a:tcPr/>
                </a:tc>
                <a:extLst>
                  <a:ext uri="{0D108BD9-81ED-4DB2-BD59-A6C34878D82A}">
                    <a16:rowId xmlns:a16="http://schemas.microsoft.com/office/drawing/2014/main" val="733765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County</a:t>
                      </a:r>
                    </a:p>
                  </a:txBody>
                  <a:tcPr/>
                </a:tc>
                <a:extLst>
                  <a:ext uri="{0D108BD9-81ED-4DB2-BD59-A6C34878D82A}">
                    <a16:rowId xmlns:a16="http://schemas.microsoft.com/office/drawing/2014/main" val="1940079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City-State</a:t>
                      </a:r>
                    </a:p>
                  </a:txBody>
                  <a:tcPr/>
                </a:tc>
                <a:extLst>
                  <a:ext uri="{0D108BD9-81ED-4DB2-BD59-A6C34878D82A}">
                    <a16:rowId xmlns:a16="http://schemas.microsoft.com/office/drawing/2014/main" val="21385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Zip Code</a:t>
                      </a:r>
                    </a:p>
                  </a:txBody>
                  <a:tcPr/>
                </a:tc>
                <a:extLst>
                  <a:ext uri="{0D108BD9-81ED-4DB2-BD59-A6C34878D82A}">
                    <a16:rowId xmlns:a16="http://schemas.microsoft.com/office/drawing/2014/main" val="983230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Manager</a:t>
                      </a:r>
                    </a:p>
                  </a:txBody>
                  <a:tcPr/>
                </a:tc>
                <a:extLst>
                  <a:ext uri="{0D108BD9-81ED-4DB2-BD59-A6C34878D82A}">
                    <a16:rowId xmlns:a16="http://schemas.microsoft.com/office/drawing/2014/main" val="3090713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Region</a:t>
                      </a:r>
                    </a:p>
                  </a:txBody>
                  <a:tcPr/>
                </a:tc>
                <a:extLst>
                  <a:ext uri="{0D108BD9-81ED-4DB2-BD59-A6C34878D82A}">
                    <a16:rowId xmlns:a16="http://schemas.microsoft.com/office/drawing/2014/main" val="1104566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Total Square Footage</a:t>
                      </a:r>
                    </a:p>
                  </a:txBody>
                  <a:tcPr/>
                </a:tc>
                <a:extLst>
                  <a:ext uri="{0D108BD9-81ED-4DB2-BD59-A6C34878D82A}">
                    <a16:rowId xmlns:a16="http://schemas.microsoft.com/office/drawing/2014/main" val="1085104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First Open Date</a:t>
                      </a:r>
                    </a:p>
                  </a:txBody>
                  <a:tcPr/>
                </a:tc>
                <a:extLst>
                  <a:ext uri="{0D108BD9-81ED-4DB2-BD59-A6C34878D82A}">
                    <a16:rowId xmlns:a16="http://schemas.microsoft.com/office/drawing/2014/main" val="3842273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Last Remodel Date</a:t>
                      </a:r>
                    </a:p>
                  </a:txBody>
                  <a:tcPr/>
                </a:tc>
                <a:extLst>
                  <a:ext uri="{0D108BD9-81ED-4DB2-BD59-A6C34878D82A}">
                    <a16:rowId xmlns:a16="http://schemas.microsoft.com/office/drawing/2014/main" val="4259419995"/>
                  </a:ext>
                </a:extLst>
              </a:tr>
            </a:tbl>
          </a:graphicData>
        </a:graphic>
      </p:graphicFrame>
      <p:sp>
        <p:nvSpPr>
          <p:cNvPr id="6" name="Content Placeholder 5">
            <a:extLst>
              <a:ext uri="{FF2B5EF4-FFF2-40B4-BE49-F238E27FC236}">
                <a16:creationId xmlns:a16="http://schemas.microsoft.com/office/drawing/2014/main" id="{E8B876C6-6241-1E53-8A83-0A66A425A668}"/>
              </a:ext>
            </a:extLst>
          </p:cNvPr>
          <p:cNvSpPr>
            <a:spLocks noGrp="1"/>
          </p:cNvSpPr>
          <p:nvPr>
            <p:ph sz="half" idx="2"/>
          </p:nvPr>
        </p:nvSpPr>
        <p:spPr/>
        <p:txBody>
          <a:bodyPr/>
          <a:lstStyle/>
          <a:p>
            <a:r>
              <a:rPr lang="en-US" dirty="0"/>
              <a:t>How should we represent date columns?</a:t>
            </a:r>
          </a:p>
        </p:txBody>
      </p:sp>
      <p:sp>
        <p:nvSpPr>
          <p:cNvPr id="4" name="Slide Number Placeholder 3">
            <a:extLst>
              <a:ext uri="{FF2B5EF4-FFF2-40B4-BE49-F238E27FC236}">
                <a16:creationId xmlns:a16="http://schemas.microsoft.com/office/drawing/2014/main" id="{627BB594-481F-060F-2920-40A3F7B16DBB}"/>
              </a:ext>
            </a:extLst>
          </p:cNvPr>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208347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335A-EAF5-70CC-8D4C-D8B02AA946B6}"/>
              </a:ext>
            </a:extLst>
          </p:cNvPr>
          <p:cNvSpPr>
            <a:spLocks noGrp="1"/>
          </p:cNvSpPr>
          <p:nvPr>
            <p:ph type="title"/>
          </p:nvPr>
        </p:nvSpPr>
        <p:spPr/>
        <p:txBody>
          <a:bodyPr>
            <a:normAutofit/>
          </a:bodyPr>
          <a:lstStyle/>
          <a:p>
            <a:r>
              <a:rPr lang="en-US" dirty="0"/>
              <a:t>Showcase : Promotion Dimension</a:t>
            </a:r>
          </a:p>
        </p:txBody>
      </p:sp>
      <p:sp>
        <p:nvSpPr>
          <p:cNvPr id="3" name="Content Placeholder 2">
            <a:extLst>
              <a:ext uri="{FF2B5EF4-FFF2-40B4-BE49-F238E27FC236}">
                <a16:creationId xmlns:a16="http://schemas.microsoft.com/office/drawing/2014/main" id="{DBA6DB32-788C-C932-BB0B-A790330726DB}"/>
              </a:ext>
            </a:extLst>
          </p:cNvPr>
          <p:cNvSpPr>
            <a:spLocks noGrp="1"/>
          </p:cNvSpPr>
          <p:nvPr>
            <p:ph sz="half" idx="1"/>
          </p:nvPr>
        </p:nvSpPr>
        <p:spPr/>
        <p:txBody>
          <a:bodyPr/>
          <a:lstStyle/>
          <a:p>
            <a:r>
              <a:rPr lang="en-US" dirty="0"/>
              <a:t>Price reduction</a:t>
            </a:r>
          </a:p>
          <a:p>
            <a:r>
              <a:rPr lang="en-US" dirty="0"/>
              <a:t>Ads information</a:t>
            </a:r>
          </a:p>
          <a:p>
            <a:r>
              <a:rPr lang="en-US" dirty="0"/>
              <a:t>Display</a:t>
            </a:r>
          </a:p>
          <a:p>
            <a:r>
              <a:rPr lang="en-US" dirty="0"/>
              <a:t>Coupons</a:t>
            </a:r>
          </a:p>
          <a:p>
            <a:r>
              <a:rPr lang="en-US" dirty="0"/>
              <a:t>Price</a:t>
            </a:r>
          </a:p>
          <a:p>
            <a:r>
              <a:rPr lang="en-US" dirty="0"/>
              <a:t>Start and end</a:t>
            </a:r>
          </a:p>
        </p:txBody>
      </p:sp>
      <p:sp>
        <p:nvSpPr>
          <p:cNvPr id="4" name="Content Placeholder 3">
            <a:extLst>
              <a:ext uri="{FF2B5EF4-FFF2-40B4-BE49-F238E27FC236}">
                <a16:creationId xmlns:a16="http://schemas.microsoft.com/office/drawing/2014/main" id="{CD54CFFC-8CE1-78F5-61AA-517B145BB4DD}"/>
              </a:ext>
            </a:extLst>
          </p:cNvPr>
          <p:cNvSpPr>
            <a:spLocks noGrp="1"/>
          </p:cNvSpPr>
          <p:nvPr>
            <p:ph sz="half" idx="2"/>
          </p:nvPr>
        </p:nvSpPr>
        <p:spPr/>
        <p:txBody>
          <a:bodyPr/>
          <a:lstStyle/>
          <a:p>
            <a:r>
              <a:rPr lang="en-US" dirty="0"/>
              <a:t>A "causal dimension" describes a probable cause of change in fact table.</a:t>
            </a:r>
          </a:p>
          <a:p>
            <a:r>
              <a:rPr lang="en-US" dirty="0"/>
              <a:t>This is why we are doing this ... business.</a:t>
            </a:r>
          </a:p>
          <a:p>
            <a:r>
              <a:rPr lang="en-US" dirty="0"/>
              <a:t>What about items sold outside of a promotion?</a:t>
            </a:r>
            <a:br>
              <a:rPr lang="en-US" dirty="0"/>
            </a:br>
            <a:r>
              <a:rPr lang="en-US" dirty="0"/>
              <a:t>Do not use Null in the fact table.</a:t>
            </a:r>
          </a:p>
          <a:p>
            <a:endParaRPr lang="en-US" dirty="0"/>
          </a:p>
        </p:txBody>
      </p:sp>
      <p:sp>
        <p:nvSpPr>
          <p:cNvPr id="5" name="Slide Number Placeholder 4">
            <a:extLst>
              <a:ext uri="{FF2B5EF4-FFF2-40B4-BE49-F238E27FC236}">
                <a16:creationId xmlns:a16="http://schemas.microsoft.com/office/drawing/2014/main" id="{7FD05EE7-0E22-5E0A-885B-46EA65DF9DDB}"/>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83970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268B-FD1D-819A-7D85-B4E0E4DCDECE}"/>
              </a:ext>
            </a:extLst>
          </p:cNvPr>
          <p:cNvSpPr>
            <a:spLocks noGrp="1"/>
          </p:cNvSpPr>
          <p:nvPr>
            <p:ph type="title"/>
          </p:nvPr>
        </p:nvSpPr>
        <p:spPr/>
        <p:txBody>
          <a:bodyPr/>
          <a:lstStyle/>
          <a:p>
            <a:r>
              <a:rPr lang="en-US" dirty="0"/>
              <a:t>Showcase : ...</a:t>
            </a:r>
          </a:p>
        </p:txBody>
      </p:sp>
      <p:sp>
        <p:nvSpPr>
          <p:cNvPr id="3" name="Content Placeholder 2">
            <a:extLst>
              <a:ext uri="{FF2B5EF4-FFF2-40B4-BE49-F238E27FC236}">
                <a16:creationId xmlns:a16="http://schemas.microsoft.com/office/drawing/2014/main" id="{18A617C2-7410-23E8-73A9-2F55C233FBCF}"/>
              </a:ext>
            </a:extLst>
          </p:cNvPr>
          <p:cNvSpPr>
            <a:spLocks noGrp="1"/>
          </p:cNvSpPr>
          <p:nvPr>
            <p:ph idx="1"/>
          </p:nvPr>
        </p:nvSpPr>
        <p:spPr/>
        <p:txBody>
          <a:bodyPr/>
          <a:lstStyle/>
          <a:p>
            <a:r>
              <a:rPr lang="en-US" dirty="0"/>
              <a:t>Payment method dimension</a:t>
            </a:r>
          </a:p>
          <a:p>
            <a:r>
              <a:rPr lang="en-US" dirty="0"/>
              <a:t>Degenerate dimensions</a:t>
            </a:r>
            <a:br>
              <a:rPr lang="en-US" dirty="0"/>
            </a:br>
            <a:r>
              <a:rPr lang="en-US" dirty="0"/>
              <a:t>Those are dimensions where we have no additional information. </a:t>
            </a:r>
            <a:br>
              <a:rPr lang="en-US" dirty="0"/>
            </a:br>
            <a:r>
              <a:rPr lang="en-US" dirty="0"/>
              <a:t>E.g. "POST transaction identifier"</a:t>
            </a:r>
          </a:p>
          <a:p>
            <a:r>
              <a:rPr lang="en-US" dirty="0" err="1"/>
              <a:t>Factless</a:t>
            </a:r>
            <a:r>
              <a:rPr lang="en-US" dirty="0"/>
              <a:t> Fact Tables</a:t>
            </a:r>
            <a:br>
              <a:rPr lang="en-US" dirty="0"/>
            </a:br>
            <a:r>
              <a:rPr lang="en-US" dirty="0"/>
              <a:t>How do we answer question: "What products were on promotion but did not sell?"</a:t>
            </a:r>
          </a:p>
          <a:p>
            <a:r>
              <a:rPr lang="en-US" dirty="0"/>
              <a:t>Natural, surrogate, and durable keys</a:t>
            </a:r>
            <a:br>
              <a:rPr lang="en-US" dirty="0"/>
            </a:br>
            <a:endParaRPr lang="en-US" dirty="0"/>
          </a:p>
          <a:p>
            <a:pPr marL="0" indent="0">
              <a:buNone/>
            </a:pPr>
            <a:endParaRPr lang="en-US" dirty="0"/>
          </a:p>
          <a:p>
            <a:r>
              <a:rPr lang="en-US" dirty="0"/>
              <a:t>Centipede fact tables</a:t>
            </a:r>
          </a:p>
          <a:p>
            <a:endParaRPr lang="en-US" dirty="0"/>
          </a:p>
        </p:txBody>
      </p:sp>
      <p:sp>
        <p:nvSpPr>
          <p:cNvPr id="4" name="Slide Number Placeholder 3">
            <a:extLst>
              <a:ext uri="{FF2B5EF4-FFF2-40B4-BE49-F238E27FC236}">
                <a16:creationId xmlns:a16="http://schemas.microsoft.com/office/drawing/2014/main" id="{68C61B36-BE7E-B9EE-BCB2-D56B5E5564AA}"/>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5" name="Rectangle 4">
            <a:extLst>
              <a:ext uri="{FF2B5EF4-FFF2-40B4-BE49-F238E27FC236}">
                <a16:creationId xmlns:a16="http://schemas.microsoft.com/office/drawing/2014/main" id="{29E5D016-2178-4830-723D-8A9C21251E8D}"/>
              </a:ext>
            </a:extLst>
          </p:cNvPr>
          <p:cNvSpPr/>
          <p:nvPr/>
        </p:nvSpPr>
        <p:spPr>
          <a:xfrm>
            <a:off x="479376" y="4005064"/>
            <a:ext cx="4392488" cy="64807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US" dirty="0"/>
              <a:t>id int unsigned NOT NULL AUTO_INCREMENT</a:t>
            </a:r>
          </a:p>
        </p:txBody>
      </p:sp>
    </p:spTree>
    <p:extLst>
      <p:ext uri="{BB962C8B-B14F-4D97-AF65-F5344CB8AC3E}">
        <p14:creationId xmlns:p14="http://schemas.microsoft.com/office/powerpoint/2010/main" val="161874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3225-316A-6152-B342-191A6ADA3D8A}"/>
              </a:ext>
            </a:extLst>
          </p:cNvPr>
          <p:cNvSpPr>
            <a:spLocks noGrp="1"/>
          </p:cNvSpPr>
          <p:nvPr>
            <p:ph type="title"/>
          </p:nvPr>
        </p:nvSpPr>
        <p:spPr/>
        <p:txBody>
          <a:bodyPr/>
          <a:lstStyle/>
          <a:p>
            <a:r>
              <a:rPr lang="en-US" dirty="0"/>
              <a:t>Extensions to a Dimensional Model</a:t>
            </a:r>
          </a:p>
        </p:txBody>
      </p:sp>
      <p:sp>
        <p:nvSpPr>
          <p:cNvPr id="3" name="Content Placeholder 2">
            <a:extLst>
              <a:ext uri="{FF2B5EF4-FFF2-40B4-BE49-F238E27FC236}">
                <a16:creationId xmlns:a16="http://schemas.microsoft.com/office/drawing/2014/main" id="{E91F8558-98D3-110F-A9E1-D67B056A2589}"/>
              </a:ext>
            </a:extLst>
          </p:cNvPr>
          <p:cNvSpPr>
            <a:spLocks noGrp="1"/>
          </p:cNvSpPr>
          <p:nvPr>
            <p:ph idx="1"/>
          </p:nvPr>
        </p:nvSpPr>
        <p:spPr/>
        <p:txBody>
          <a:bodyPr/>
          <a:lstStyle/>
          <a:p>
            <a:pPr marL="0" indent="0">
              <a:buNone/>
            </a:pPr>
            <a:r>
              <a:rPr lang="en-US" dirty="0"/>
              <a:t>The dimensional model should be resilient to change. We can deal with different changes without a need to change a single SQL BI query.</a:t>
            </a:r>
          </a:p>
          <a:p>
            <a:r>
              <a:rPr lang="en-US" dirty="0"/>
              <a:t>New facts can be added by creating new columns. </a:t>
            </a:r>
          </a:p>
          <a:p>
            <a:r>
              <a:rPr lang="en-US" dirty="0"/>
              <a:t>We can add new dimension tables.</a:t>
            </a:r>
          </a:p>
          <a:p>
            <a:r>
              <a:rPr lang="en-US" dirty="0"/>
              <a:t>We can add attributes to dimension tables by adding columns.</a:t>
            </a:r>
          </a:p>
          <a:p>
            <a:r>
              <a:rPr lang="en-US" dirty="0"/>
              <a:t>We can increase the level of detail, make grain mode atomic, by introducing new columns.</a:t>
            </a:r>
          </a:p>
          <a:p>
            <a:pPr marL="0" indent="0">
              <a:buNone/>
            </a:pPr>
            <a:endParaRPr lang="en-US" dirty="0"/>
          </a:p>
          <a:p>
            <a:pPr marL="0" indent="0">
              <a:buNone/>
            </a:pPr>
            <a:r>
              <a:rPr lang="en-US" dirty="0"/>
              <a:t>Just keep it true to the grain!</a:t>
            </a:r>
          </a:p>
        </p:txBody>
      </p:sp>
      <p:sp>
        <p:nvSpPr>
          <p:cNvPr id="4" name="Slide Number Placeholder 3">
            <a:extLst>
              <a:ext uri="{FF2B5EF4-FFF2-40B4-BE49-F238E27FC236}">
                <a16:creationId xmlns:a16="http://schemas.microsoft.com/office/drawing/2014/main" id="{4237AD30-C9AC-AACD-8BBF-69FE7FF1B828}"/>
              </a:ext>
            </a:extLst>
          </p:cNvPr>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07567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62D6-9F7C-D8FB-FDE8-911540A82263}"/>
              </a:ext>
            </a:extLst>
          </p:cNvPr>
          <p:cNvSpPr>
            <a:spLocks noGrp="1"/>
          </p:cNvSpPr>
          <p:nvPr>
            <p:ph type="title"/>
          </p:nvPr>
        </p:nvSpPr>
        <p:spPr/>
        <p:txBody>
          <a:bodyPr/>
          <a:lstStyle/>
          <a:p>
            <a:r>
              <a:rPr lang="en-US" dirty="0"/>
              <a:t>Showcase : Inventory</a:t>
            </a:r>
          </a:p>
        </p:txBody>
      </p:sp>
      <p:sp>
        <p:nvSpPr>
          <p:cNvPr id="6" name="Content Placeholder 5">
            <a:extLst>
              <a:ext uri="{FF2B5EF4-FFF2-40B4-BE49-F238E27FC236}">
                <a16:creationId xmlns:a16="http://schemas.microsoft.com/office/drawing/2014/main" id="{D7F538DE-5A99-D6A8-F903-25B5711B4669}"/>
              </a:ext>
            </a:extLst>
          </p:cNvPr>
          <p:cNvSpPr>
            <a:spLocks noGrp="1"/>
          </p:cNvSpPr>
          <p:nvPr>
            <p:ph sz="half" idx="2"/>
          </p:nvPr>
        </p:nvSpPr>
        <p:spPr>
          <a:xfrm>
            <a:off x="6217920" y="1260583"/>
            <a:ext cx="5566712" cy="422434"/>
          </a:xfrm>
        </p:spPr>
        <p:txBody>
          <a:bodyPr/>
          <a:lstStyle/>
          <a:p>
            <a:r>
              <a:rPr lang="en-US" dirty="0"/>
              <a:t>Inventory Transactions</a:t>
            </a:r>
          </a:p>
        </p:txBody>
      </p:sp>
      <p:sp>
        <p:nvSpPr>
          <p:cNvPr id="4" name="Slide Number Placeholder 3">
            <a:extLst>
              <a:ext uri="{FF2B5EF4-FFF2-40B4-BE49-F238E27FC236}">
                <a16:creationId xmlns:a16="http://schemas.microsoft.com/office/drawing/2014/main" id="{8A7F3BC6-DCCE-FC8F-7423-981D4452ABD1}"/>
              </a:ext>
            </a:extLst>
          </p:cNvPr>
          <p:cNvSpPr>
            <a:spLocks noGrp="1"/>
          </p:cNvSpPr>
          <p:nvPr>
            <p:ph type="sldNum" sz="quarter" idx="12"/>
          </p:nvPr>
        </p:nvSpPr>
        <p:spPr/>
        <p:txBody>
          <a:bodyPr/>
          <a:lstStyle/>
          <a:p>
            <a:fld id="{6113E31D-E2AB-40D1-8B51-AFA5AFEF393A}" type="slidenum">
              <a:rPr lang="en-US" smtClean="0"/>
              <a:t>14</a:t>
            </a:fld>
            <a:endParaRPr lang="en-US" dirty="0"/>
          </a:p>
        </p:txBody>
      </p:sp>
      <p:graphicFrame>
        <p:nvGraphicFramePr>
          <p:cNvPr id="9" name="Content Placeholder 3">
            <a:extLst>
              <a:ext uri="{FF2B5EF4-FFF2-40B4-BE49-F238E27FC236}">
                <a16:creationId xmlns:a16="http://schemas.microsoft.com/office/drawing/2014/main" id="{75045255-8BC3-F81C-D9B7-A360E936E351}"/>
              </a:ext>
            </a:extLst>
          </p:cNvPr>
          <p:cNvGraphicFramePr>
            <a:graphicFrameLocks/>
          </p:cNvGraphicFramePr>
          <p:nvPr>
            <p:extLst>
              <p:ext uri="{D42A27DB-BD31-4B8C-83A1-F6EECF244321}">
                <p14:modId xmlns:p14="http://schemas.microsoft.com/office/powerpoint/2010/main" val="139336700"/>
              </p:ext>
            </p:extLst>
          </p:nvPr>
        </p:nvGraphicFramePr>
        <p:xfrm>
          <a:off x="6281315" y="1683017"/>
          <a:ext cx="5565775" cy="2225040"/>
        </p:xfrm>
        <a:graphic>
          <a:graphicData uri="http://schemas.openxmlformats.org/drawingml/2006/table">
            <a:tbl>
              <a:tblPr firstRow="1" bandRow="1">
                <a:tableStyleId>{5940675A-B579-460E-94D1-54222C63F5DA}</a:tableStyleId>
              </a:tblPr>
              <a:tblGrid>
                <a:gridCol w="5565775">
                  <a:extLst>
                    <a:ext uri="{9D8B030D-6E8A-4147-A177-3AD203B41FA5}">
                      <a16:colId xmlns:a16="http://schemas.microsoft.com/office/drawing/2014/main" val="8538600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(FK)</a:t>
                      </a:r>
                    </a:p>
                  </a:txBody>
                  <a:tcPr/>
                </a:tc>
                <a:extLst>
                  <a:ext uri="{0D108BD9-81ED-4DB2-BD59-A6C34878D82A}">
                    <a16:rowId xmlns:a16="http://schemas.microsoft.com/office/drawing/2014/main" val="23877342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Product (FK)</a:t>
                      </a:r>
                    </a:p>
                  </a:txBody>
                  <a:tcPr/>
                </a:tc>
                <a:extLst>
                  <a:ext uri="{0D108BD9-81ED-4DB2-BD59-A6C34878D82A}">
                    <a16:rowId xmlns:a16="http://schemas.microsoft.com/office/drawing/2014/main" val="166966321"/>
                  </a:ext>
                </a:extLst>
              </a:tr>
              <a:tr h="370840">
                <a:tc>
                  <a:txBody>
                    <a:bodyPr/>
                    <a:lstStyle/>
                    <a:p>
                      <a:r>
                        <a:rPr lang="en-US" sz="1800" b="0" kern="1200" dirty="0">
                          <a:solidFill>
                            <a:schemeClr val="tx1"/>
                          </a:solidFill>
                          <a:effectLst/>
                          <a:latin typeface="+mn-lt"/>
                          <a:ea typeface="+mn-ea"/>
                          <a:cs typeface="+mn-cs"/>
                        </a:rPr>
                        <a:t>Warehouse (FK)</a:t>
                      </a:r>
                    </a:p>
                  </a:txBody>
                  <a:tcPr/>
                </a:tc>
                <a:extLst>
                  <a:ext uri="{0D108BD9-81ED-4DB2-BD59-A6C34878D82A}">
                    <a16:rowId xmlns:a16="http://schemas.microsoft.com/office/drawing/2014/main" val="59602991"/>
                  </a:ext>
                </a:extLst>
              </a:tr>
              <a:tr h="370840">
                <a:tc>
                  <a:txBody>
                    <a:bodyPr/>
                    <a:lstStyle/>
                    <a:p>
                      <a:r>
                        <a:rPr lang="en-US" sz="1800" b="0" kern="1200" dirty="0">
                          <a:solidFill>
                            <a:schemeClr val="tx1"/>
                          </a:solidFill>
                          <a:effectLst/>
                          <a:latin typeface="+mn-lt"/>
                          <a:ea typeface="+mn-ea"/>
                          <a:cs typeface="+mn-cs"/>
                        </a:rPr>
                        <a:t>Inventory Transaction Type (FK)</a:t>
                      </a:r>
                    </a:p>
                  </a:txBody>
                  <a:tcPr/>
                </a:tc>
                <a:extLst>
                  <a:ext uri="{0D108BD9-81ED-4DB2-BD59-A6C34878D82A}">
                    <a16:rowId xmlns:a16="http://schemas.microsoft.com/office/drawing/2014/main" val="2430650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Inventory Transaction Number</a:t>
                      </a:r>
                    </a:p>
                  </a:txBody>
                  <a:tcPr/>
                </a:tc>
                <a:extLst>
                  <a:ext uri="{0D108BD9-81ED-4DB2-BD59-A6C34878D82A}">
                    <a16:rowId xmlns:a16="http://schemas.microsoft.com/office/drawing/2014/main" val="4047887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Inventory Transaction USD Amount</a:t>
                      </a:r>
                    </a:p>
                  </a:txBody>
                  <a:tcPr/>
                </a:tc>
                <a:extLst>
                  <a:ext uri="{0D108BD9-81ED-4DB2-BD59-A6C34878D82A}">
                    <a16:rowId xmlns:a16="http://schemas.microsoft.com/office/drawing/2014/main" val="3924315604"/>
                  </a:ext>
                </a:extLst>
              </a:tr>
            </a:tbl>
          </a:graphicData>
        </a:graphic>
      </p:graphicFrame>
      <p:sp>
        <p:nvSpPr>
          <p:cNvPr id="12" name="Content Placeholder 11">
            <a:extLst>
              <a:ext uri="{FF2B5EF4-FFF2-40B4-BE49-F238E27FC236}">
                <a16:creationId xmlns:a16="http://schemas.microsoft.com/office/drawing/2014/main" id="{4C3348A3-7AA6-381D-D418-67ED03252603}"/>
              </a:ext>
            </a:extLst>
          </p:cNvPr>
          <p:cNvSpPr>
            <a:spLocks noGrp="1"/>
          </p:cNvSpPr>
          <p:nvPr>
            <p:ph sz="half" idx="1"/>
          </p:nvPr>
        </p:nvSpPr>
        <p:spPr/>
        <p:txBody>
          <a:bodyPr/>
          <a:lstStyle/>
          <a:p>
            <a:r>
              <a:rPr lang="en-US" dirty="0"/>
              <a:t>Backstory</a:t>
            </a:r>
            <a:br>
              <a:rPr lang="en-US" dirty="0"/>
            </a:br>
            <a:r>
              <a:rPr lang="en-US" dirty="0"/>
              <a:t>We trace the value chain of key business processes.</a:t>
            </a:r>
          </a:p>
          <a:p>
            <a:endParaRPr lang="en-US" dirty="0"/>
          </a:p>
          <a:p>
            <a:endParaRPr lang="en-US" dirty="0"/>
          </a:p>
        </p:txBody>
      </p:sp>
      <p:sp>
        <p:nvSpPr>
          <p:cNvPr id="13" name="Content Placeholder 5">
            <a:extLst>
              <a:ext uri="{FF2B5EF4-FFF2-40B4-BE49-F238E27FC236}">
                <a16:creationId xmlns:a16="http://schemas.microsoft.com/office/drawing/2014/main" id="{83B217B1-7280-C739-1EC0-175848FBFDD4}"/>
              </a:ext>
            </a:extLst>
          </p:cNvPr>
          <p:cNvSpPr txBox="1">
            <a:spLocks/>
          </p:cNvSpPr>
          <p:nvPr/>
        </p:nvSpPr>
        <p:spPr>
          <a:xfrm>
            <a:off x="6185179" y="4135140"/>
            <a:ext cx="5566712" cy="42243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What about daily amounts?</a:t>
            </a:r>
          </a:p>
        </p:txBody>
      </p:sp>
    </p:spTree>
    <p:extLst>
      <p:ext uri="{BB962C8B-B14F-4D97-AF65-F5344CB8AC3E}">
        <p14:creationId xmlns:p14="http://schemas.microsoft.com/office/powerpoint/2010/main" val="151770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C0EE-D4F6-714D-E550-5F00DFDBA591}"/>
              </a:ext>
            </a:extLst>
          </p:cNvPr>
          <p:cNvSpPr>
            <a:spLocks noGrp="1"/>
          </p:cNvSpPr>
          <p:nvPr>
            <p:ph type="title"/>
          </p:nvPr>
        </p:nvSpPr>
        <p:spPr/>
        <p:txBody>
          <a:bodyPr/>
          <a:lstStyle/>
          <a:p>
            <a:r>
              <a:rPr lang="en-US" dirty="0"/>
              <a:t>Showcase : Inventory</a:t>
            </a:r>
          </a:p>
        </p:txBody>
      </p:sp>
      <p:sp>
        <p:nvSpPr>
          <p:cNvPr id="3" name="Content Placeholder 2">
            <a:extLst>
              <a:ext uri="{FF2B5EF4-FFF2-40B4-BE49-F238E27FC236}">
                <a16:creationId xmlns:a16="http://schemas.microsoft.com/office/drawing/2014/main" id="{93402AC4-AAD7-D524-BEBA-96B9BF03570F}"/>
              </a:ext>
            </a:extLst>
          </p:cNvPr>
          <p:cNvSpPr>
            <a:spLocks noGrp="1"/>
          </p:cNvSpPr>
          <p:nvPr>
            <p:ph sz="half" idx="1"/>
          </p:nvPr>
        </p:nvSpPr>
        <p:spPr>
          <a:xfrm>
            <a:off x="6157896" y="1219111"/>
            <a:ext cx="5565775" cy="422434"/>
          </a:xfrm>
        </p:spPr>
        <p:txBody>
          <a:bodyPr/>
          <a:lstStyle/>
          <a:p>
            <a:r>
              <a:rPr lang="en-US" dirty="0"/>
              <a:t>Inventory Accumulating Snapshot</a:t>
            </a:r>
          </a:p>
        </p:txBody>
      </p:sp>
      <p:sp>
        <p:nvSpPr>
          <p:cNvPr id="4" name="Content Placeholder 3">
            <a:extLst>
              <a:ext uri="{FF2B5EF4-FFF2-40B4-BE49-F238E27FC236}">
                <a16:creationId xmlns:a16="http://schemas.microsoft.com/office/drawing/2014/main" id="{A0082D6D-B12C-0943-D3D1-AAABD245621C}"/>
              </a:ext>
            </a:extLst>
          </p:cNvPr>
          <p:cNvSpPr>
            <a:spLocks noGrp="1"/>
          </p:cNvSpPr>
          <p:nvPr>
            <p:ph sz="half" idx="2"/>
          </p:nvPr>
        </p:nvSpPr>
        <p:spPr>
          <a:xfrm>
            <a:off x="360000" y="1260583"/>
            <a:ext cx="5566712" cy="422434"/>
          </a:xfrm>
        </p:spPr>
        <p:txBody>
          <a:bodyPr/>
          <a:lstStyle/>
          <a:p>
            <a:r>
              <a:rPr lang="en-US" dirty="0"/>
              <a:t>Inventory Periodic Snapshot</a:t>
            </a:r>
          </a:p>
        </p:txBody>
      </p:sp>
      <p:sp>
        <p:nvSpPr>
          <p:cNvPr id="5" name="Slide Number Placeholder 4">
            <a:extLst>
              <a:ext uri="{FF2B5EF4-FFF2-40B4-BE49-F238E27FC236}">
                <a16:creationId xmlns:a16="http://schemas.microsoft.com/office/drawing/2014/main" id="{0BC383DF-F5B3-8F9F-8F84-4F57FEFF9AA6}"/>
              </a:ext>
            </a:extLst>
          </p:cNvPr>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6" name="Content Placeholder 3">
            <a:extLst>
              <a:ext uri="{FF2B5EF4-FFF2-40B4-BE49-F238E27FC236}">
                <a16:creationId xmlns:a16="http://schemas.microsoft.com/office/drawing/2014/main" id="{F6782576-2E17-26BB-93D9-06948E930934}"/>
              </a:ext>
            </a:extLst>
          </p:cNvPr>
          <p:cNvGraphicFramePr>
            <a:graphicFrameLocks/>
          </p:cNvGraphicFramePr>
          <p:nvPr>
            <p:extLst>
              <p:ext uri="{D42A27DB-BD31-4B8C-83A1-F6EECF244321}">
                <p14:modId xmlns:p14="http://schemas.microsoft.com/office/powerpoint/2010/main" val="3178067351"/>
              </p:ext>
            </p:extLst>
          </p:nvPr>
        </p:nvGraphicFramePr>
        <p:xfrm>
          <a:off x="6157896" y="1683017"/>
          <a:ext cx="5565775" cy="4450080"/>
        </p:xfrm>
        <a:graphic>
          <a:graphicData uri="http://schemas.openxmlformats.org/drawingml/2006/table">
            <a:tbl>
              <a:tblPr firstRow="1" bandRow="1">
                <a:tableStyleId>{5940675A-B579-460E-94D1-54222C63F5DA}</a:tableStyleId>
              </a:tblPr>
              <a:tblGrid>
                <a:gridCol w="5565775">
                  <a:extLst>
                    <a:ext uri="{9D8B030D-6E8A-4147-A177-3AD203B41FA5}">
                      <a16:colId xmlns:a16="http://schemas.microsoft.com/office/drawing/2014/main" val="8538600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Product Lot Receipt Number</a:t>
                      </a:r>
                    </a:p>
                  </a:txBody>
                  <a:tcPr/>
                </a:tc>
                <a:extLst>
                  <a:ext uri="{0D108BD9-81ED-4DB2-BD59-A6C34878D82A}">
                    <a16:rowId xmlns:a16="http://schemas.microsoft.com/office/drawing/2014/main" val="23877342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Received (FK)</a:t>
                      </a:r>
                    </a:p>
                  </a:txBody>
                  <a:tcPr/>
                </a:tc>
                <a:extLst>
                  <a:ext uri="{0D108BD9-81ED-4DB2-BD59-A6C34878D82A}">
                    <a16:rowId xmlns:a16="http://schemas.microsoft.com/office/drawing/2014/main" val="1669663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Inspected (FK)</a:t>
                      </a:r>
                    </a:p>
                  </a:txBody>
                  <a:tcPr/>
                </a:tc>
                <a:extLst>
                  <a:ext uri="{0D108BD9-81ED-4DB2-BD59-A6C34878D82A}">
                    <a16:rowId xmlns:a16="http://schemas.microsoft.com/office/drawing/2014/main" val="59602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Bin Placement (FK)</a:t>
                      </a:r>
                    </a:p>
                  </a:txBody>
                  <a:tcPr/>
                </a:tc>
                <a:extLst>
                  <a:ext uri="{0D108BD9-81ED-4DB2-BD59-A6C34878D82A}">
                    <a16:rowId xmlns:a16="http://schemas.microsoft.com/office/drawing/2014/main" val="2430650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Initial Shipment (FK)</a:t>
                      </a:r>
                    </a:p>
                  </a:txBody>
                  <a:tcPr/>
                </a:tc>
                <a:extLst>
                  <a:ext uri="{0D108BD9-81ED-4DB2-BD59-A6C34878D82A}">
                    <a16:rowId xmlns:a16="http://schemas.microsoft.com/office/drawing/2014/main" val="4047887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Last Shipment (FK)</a:t>
                      </a:r>
                    </a:p>
                  </a:txBody>
                  <a:tcPr/>
                </a:tc>
                <a:extLst>
                  <a:ext uri="{0D108BD9-81ED-4DB2-BD59-A6C34878D82A}">
                    <a16:rowId xmlns:a16="http://schemas.microsoft.com/office/drawing/2014/main" val="3924315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Quality Received</a:t>
                      </a:r>
                    </a:p>
                  </a:txBody>
                  <a:tcPr/>
                </a:tc>
                <a:extLst>
                  <a:ext uri="{0D108BD9-81ED-4DB2-BD59-A6C34878D82A}">
                    <a16:rowId xmlns:a16="http://schemas.microsoft.com/office/drawing/2014/main" val="3990286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Quality Inspected</a:t>
                      </a:r>
                    </a:p>
                  </a:txBody>
                  <a:tcPr/>
                </a:tc>
                <a:extLst>
                  <a:ext uri="{0D108BD9-81ED-4DB2-BD59-A6C34878D82A}">
                    <a16:rowId xmlns:a16="http://schemas.microsoft.com/office/drawing/2014/main" val="35553036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t>
                      </a:r>
                    </a:p>
                  </a:txBody>
                  <a:tcPr/>
                </a:tc>
                <a:extLst>
                  <a:ext uri="{0D108BD9-81ED-4DB2-BD59-A6C34878D82A}">
                    <a16:rowId xmlns:a16="http://schemas.microsoft.com/office/drawing/2014/main" val="23180786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Receipt to Inspection Lag</a:t>
                      </a:r>
                    </a:p>
                  </a:txBody>
                  <a:tcPr/>
                </a:tc>
                <a:extLst>
                  <a:ext uri="{0D108BD9-81ED-4DB2-BD59-A6C34878D82A}">
                    <a16:rowId xmlns:a16="http://schemas.microsoft.com/office/drawing/2014/main" val="9899208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Receipt to Bin Placement Lag</a:t>
                      </a:r>
                    </a:p>
                  </a:txBody>
                  <a:tcPr/>
                </a:tc>
                <a:extLst>
                  <a:ext uri="{0D108BD9-81ED-4DB2-BD59-A6C34878D82A}">
                    <a16:rowId xmlns:a16="http://schemas.microsoft.com/office/drawing/2014/main" val="1314321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t>
                      </a:r>
                    </a:p>
                  </a:txBody>
                  <a:tcPr/>
                </a:tc>
                <a:extLst>
                  <a:ext uri="{0D108BD9-81ED-4DB2-BD59-A6C34878D82A}">
                    <a16:rowId xmlns:a16="http://schemas.microsoft.com/office/drawing/2014/main" val="1633719246"/>
                  </a:ext>
                </a:extLst>
              </a:tr>
            </a:tbl>
          </a:graphicData>
        </a:graphic>
      </p:graphicFrame>
      <p:graphicFrame>
        <p:nvGraphicFramePr>
          <p:cNvPr id="7" name="Content Placeholder 3">
            <a:extLst>
              <a:ext uri="{FF2B5EF4-FFF2-40B4-BE49-F238E27FC236}">
                <a16:creationId xmlns:a16="http://schemas.microsoft.com/office/drawing/2014/main" id="{D52FB49F-7A94-BC41-6091-E758E481E0CC}"/>
              </a:ext>
            </a:extLst>
          </p:cNvPr>
          <p:cNvGraphicFramePr>
            <a:graphicFrameLocks/>
          </p:cNvGraphicFramePr>
          <p:nvPr>
            <p:extLst>
              <p:ext uri="{D42A27DB-BD31-4B8C-83A1-F6EECF244321}">
                <p14:modId xmlns:p14="http://schemas.microsoft.com/office/powerpoint/2010/main" val="3461675584"/>
              </p:ext>
            </p:extLst>
          </p:nvPr>
        </p:nvGraphicFramePr>
        <p:xfrm>
          <a:off x="469264" y="1683017"/>
          <a:ext cx="5565775" cy="2595880"/>
        </p:xfrm>
        <a:graphic>
          <a:graphicData uri="http://schemas.openxmlformats.org/drawingml/2006/table">
            <a:tbl>
              <a:tblPr firstRow="1" bandRow="1">
                <a:tableStyleId>{5940675A-B579-460E-94D1-54222C63F5DA}</a:tableStyleId>
              </a:tblPr>
              <a:tblGrid>
                <a:gridCol w="5565775">
                  <a:extLst>
                    <a:ext uri="{9D8B030D-6E8A-4147-A177-3AD203B41FA5}">
                      <a16:colId xmlns:a16="http://schemas.microsoft.com/office/drawing/2014/main" val="8538600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Date (FK)</a:t>
                      </a:r>
                    </a:p>
                  </a:txBody>
                  <a:tcPr/>
                </a:tc>
                <a:extLst>
                  <a:ext uri="{0D108BD9-81ED-4DB2-BD59-A6C34878D82A}">
                    <a16:rowId xmlns:a16="http://schemas.microsoft.com/office/drawing/2014/main" val="23877342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Product (FK)</a:t>
                      </a:r>
                    </a:p>
                  </a:txBody>
                  <a:tcPr/>
                </a:tc>
                <a:extLst>
                  <a:ext uri="{0D108BD9-81ED-4DB2-BD59-A6C34878D82A}">
                    <a16:rowId xmlns:a16="http://schemas.microsoft.com/office/drawing/2014/main" val="1669663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Store (FK)</a:t>
                      </a:r>
                    </a:p>
                  </a:txBody>
                  <a:tcPr/>
                </a:tc>
                <a:extLst>
                  <a:ext uri="{0D108BD9-81ED-4DB2-BD59-A6C34878D82A}">
                    <a16:rowId xmlns:a16="http://schemas.microsoft.com/office/drawing/2014/main" val="59602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Quantity on hand</a:t>
                      </a:r>
                    </a:p>
                  </a:txBody>
                  <a:tcPr/>
                </a:tc>
                <a:extLst>
                  <a:ext uri="{0D108BD9-81ED-4DB2-BD59-A6C34878D82A}">
                    <a16:rowId xmlns:a16="http://schemas.microsoft.com/office/drawing/2014/main" val="2430650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Quantity Sold</a:t>
                      </a:r>
                    </a:p>
                  </a:txBody>
                  <a:tcPr/>
                </a:tc>
                <a:extLst>
                  <a:ext uri="{0D108BD9-81ED-4DB2-BD59-A6C34878D82A}">
                    <a16:rowId xmlns:a16="http://schemas.microsoft.com/office/drawing/2014/main" val="4047887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Inventory Dollar Value at Cost</a:t>
                      </a:r>
                    </a:p>
                  </a:txBody>
                  <a:tcPr/>
                </a:tc>
                <a:extLst>
                  <a:ext uri="{0D108BD9-81ED-4DB2-BD59-A6C34878D82A}">
                    <a16:rowId xmlns:a16="http://schemas.microsoft.com/office/drawing/2014/main" val="3924315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Inventory Dollar Value at Latest Selling Price</a:t>
                      </a:r>
                    </a:p>
                  </a:txBody>
                  <a:tcPr/>
                </a:tc>
                <a:extLst>
                  <a:ext uri="{0D108BD9-81ED-4DB2-BD59-A6C34878D82A}">
                    <a16:rowId xmlns:a16="http://schemas.microsoft.com/office/drawing/2014/main" val="3990286660"/>
                  </a:ext>
                </a:extLst>
              </a:tr>
            </a:tbl>
          </a:graphicData>
        </a:graphic>
      </p:graphicFrame>
      <p:sp>
        <p:nvSpPr>
          <p:cNvPr id="8" name="TextBox 7">
            <a:extLst>
              <a:ext uri="{FF2B5EF4-FFF2-40B4-BE49-F238E27FC236}">
                <a16:creationId xmlns:a16="http://schemas.microsoft.com/office/drawing/2014/main" id="{3F4AB2CB-8463-034F-9473-0FB647F33E74}"/>
              </a:ext>
            </a:extLst>
          </p:cNvPr>
          <p:cNvSpPr txBox="1"/>
          <p:nvPr/>
        </p:nvSpPr>
        <p:spPr>
          <a:xfrm rot="20585071">
            <a:off x="3506594" y="4146370"/>
            <a:ext cx="2520280" cy="430887"/>
          </a:xfrm>
          <a:custGeom>
            <a:avLst/>
            <a:gdLst>
              <a:gd name="csX0" fmla="*/ 0 w 2520280"/>
              <a:gd name="csY0" fmla="*/ 0 h 430887"/>
              <a:gd name="csX1" fmla="*/ 554462 w 2520280"/>
              <a:gd name="csY1" fmla="*/ 0 h 430887"/>
              <a:gd name="csX2" fmla="*/ 1008112 w 2520280"/>
              <a:gd name="csY2" fmla="*/ 0 h 430887"/>
              <a:gd name="csX3" fmla="*/ 1436560 w 2520280"/>
              <a:gd name="csY3" fmla="*/ 0 h 430887"/>
              <a:gd name="csX4" fmla="*/ 1890210 w 2520280"/>
              <a:gd name="csY4" fmla="*/ 0 h 430887"/>
              <a:gd name="csX5" fmla="*/ 2520280 w 2520280"/>
              <a:gd name="csY5" fmla="*/ 0 h 430887"/>
              <a:gd name="csX6" fmla="*/ 2520280 w 2520280"/>
              <a:gd name="csY6" fmla="*/ 430887 h 430887"/>
              <a:gd name="csX7" fmla="*/ 2066630 w 2520280"/>
              <a:gd name="csY7" fmla="*/ 430887 h 430887"/>
              <a:gd name="csX8" fmla="*/ 1562574 w 2520280"/>
              <a:gd name="csY8" fmla="*/ 430887 h 430887"/>
              <a:gd name="csX9" fmla="*/ 1134126 w 2520280"/>
              <a:gd name="csY9" fmla="*/ 430887 h 430887"/>
              <a:gd name="csX10" fmla="*/ 579664 w 2520280"/>
              <a:gd name="csY10" fmla="*/ 430887 h 430887"/>
              <a:gd name="csX11" fmla="*/ 0 w 2520280"/>
              <a:gd name="csY11" fmla="*/ 430887 h 430887"/>
              <a:gd name="csX12" fmla="*/ 0 w 2520280"/>
              <a:gd name="csY12" fmla="*/ 0 h 4308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520280" h="430887" fill="none" extrusionOk="0">
                <a:moveTo>
                  <a:pt x="0" y="0"/>
                </a:moveTo>
                <a:cubicBezTo>
                  <a:pt x="267284" y="-21773"/>
                  <a:pt x="394017" y="47074"/>
                  <a:pt x="554462" y="0"/>
                </a:cubicBezTo>
                <a:cubicBezTo>
                  <a:pt x="714907" y="-47074"/>
                  <a:pt x="896518" y="53803"/>
                  <a:pt x="1008112" y="0"/>
                </a:cubicBezTo>
                <a:cubicBezTo>
                  <a:pt x="1119706" y="-53803"/>
                  <a:pt x="1279101" y="24615"/>
                  <a:pt x="1436560" y="0"/>
                </a:cubicBezTo>
                <a:cubicBezTo>
                  <a:pt x="1594019" y="-24615"/>
                  <a:pt x="1783465" y="2242"/>
                  <a:pt x="1890210" y="0"/>
                </a:cubicBezTo>
                <a:cubicBezTo>
                  <a:pt x="1996955" y="-2242"/>
                  <a:pt x="2348202" y="11084"/>
                  <a:pt x="2520280" y="0"/>
                </a:cubicBezTo>
                <a:cubicBezTo>
                  <a:pt x="2543512" y="120006"/>
                  <a:pt x="2485900" y="275750"/>
                  <a:pt x="2520280" y="430887"/>
                </a:cubicBezTo>
                <a:cubicBezTo>
                  <a:pt x="2385657" y="446204"/>
                  <a:pt x="2181624" y="386191"/>
                  <a:pt x="2066630" y="430887"/>
                </a:cubicBezTo>
                <a:cubicBezTo>
                  <a:pt x="1951636" y="475583"/>
                  <a:pt x="1752928" y="429690"/>
                  <a:pt x="1562574" y="430887"/>
                </a:cubicBezTo>
                <a:cubicBezTo>
                  <a:pt x="1372220" y="432084"/>
                  <a:pt x="1304256" y="411415"/>
                  <a:pt x="1134126" y="430887"/>
                </a:cubicBezTo>
                <a:cubicBezTo>
                  <a:pt x="963996" y="450359"/>
                  <a:pt x="788590" y="402321"/>
                  <a:pt x="579664" y="430887"/>
                </a:cubicBezTo>
                <a:cubicBezTo>
                  <a:pt x="370738" y="459453"/>
                  <a:pt x="253429" y="377047"/>
                  <a:pt x="0" y="430887"/>
                </a:cubicBezTo>
                <a:cubicBezTo>
                  <a:pt x="-39466" y="314417"/>
                  <a:pt x="37608" y="176961"/>
                  <a:pt x="0" y="0"/>
                </a:cubicBezTo>
                <a:close/>
              </a:path>
              <a:path w="2520280" h="430887" stroke="0" extrusionOk="0">
                <a:moveTo>
                  <a:pt x="0" y="0"/>
                </a:moveTo>
                <a:cubicBezTo>
                  <a:pt x="172058" y="-5077"/>
                  <a:pt x="340040" y="27905"/>
                  <a:pt x="504056" y="0"/>
                </a:cubicBezTo>
                <a:cubicBezTo>
                  <a:pt x="668072" y="-27905"/>
                  <a:pt x="782106" y="51655"/>
                  <a:pt x="1058518" y="0"/>
                </a:cubicBezTo>
                <a:cubicBezTo>
                  <a:pt x="1334930" y="-51655"/>
                  <a:pt x="1298516" y="34148"/>
                  <a:pt x="1486965" y="0"/>
                </a:cubicBezTo>
                <a:cubicBezTo>
                  <a:pt x="1675414" y="-34148"/>
                  <a:pt x="1800818" y="16858"/>
                  <a:pt x="1940616" y="0"/>
                </a:cubicBezTo>
                <a:cubicBezTo>
                  <a:pt x="2080414" y="-16858"/>
                  <a:pt x="2334081" y="51458"/>
                  <a:pt x="2520280" y="0"/>
                </a:cubicBezTo>
                <a:cubicBezTo>
                  <a:pt x="2569612" y="168061"/>
                  <a:pt x="2470970" y="268158"/>
                  <a:pt x="2520280" y="430887"/>
                </a:cubicBezTo>
                <a:cubicBezTo>
                  <a:pt x="2359831" y="461687"/>
                  <a:pt x="2214869" y="404891"/>
                  <a:pt x="2016224" y="430887"/>
                </a:cubicBezTo>
                <a:cubicBezTo>
                  <a:pt x="1817579" y="456883"/>
                  <a:pt x="1643909" y="386793"/>
                  <a:pt x="1537371" y="430887"/>
                </a:cubicBezTo>
                <a:cubicBezTo>
                  <a:pt x="1430833" y="474981"/>
                  <a:pt x="1225401" y="420903"/>
                  <a:pt x="1033315" y="430887"/>
                </a:cubicBezTo>
                <a:cubicBezTo>
                  <a:pt x="841229" y="440871"/>
                  <a:pt x="695694" y="393601"/>
                  <a:pt x="579664" y="430887"/>
                </a:cubicBezTo>
                <a:cubicBezTo>
                  <a:pt x="463634" y="468173"/>
                  <a:pt x="126243" y="390061"/>
                  <a:pt x="0" y="430887"/>
                </a:cubicBezTo>
                <a:cubicBezTo>
                  <a:pt x="-45789" y="315361"/>
                  <a:pt x="1532" y="181631"/>
                  <a:pt x="0" y="0"/>
                </a:cubicBezTo>
                <a:close/>
              </a:path>
            </a:pathLst>
          </a:custGeom>
          <a:solidFill>
            <a:schemeClr val="bg1"/>
          </a:solidFill>
          <a:ln>
            <a:solidFill>
              <a:schemeClr val="tx1"/>
            </a:solidFill>
            <a:extLst>
              <a:ext uri="{C807C97D-BFC1-408E-A445-0C87EB9F89A2}">
                <ask:lineSketchStyleProps xmlns:ask="http://schemas.microsoft.com/office/drawing/2018/sketchyshapes" sd="78229488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accent2"/>
                </a:solidFill>
              </a:rPr>
              <a:t>Semi-Additive Facts</a:t>
            </a:r>
          </a:p>
        </p:txBody>
      </p:sp>
      <p:sp>
        <p:nvSpPr>
          <p:cNvPr id="9" name="Content Placeholder 5">
            <a:extLst>
              <a:ext uri="{FF2B5EF4-FFF2-40B4-BE49-F238E27FC236}">
                <a16:creationId xmlns:a16="http://schemas.microsoft.com/office/drawing/2014/main" id="{3055CF6E-7260-3F7D-4FB0-65EB7386732F}"/>
              </a:ext>
            </a:extLst>
          </p:cNvPr>
          <p:cNvSpPr txBox="1">
            <a:spLocks/>
          </p:cNvSpPr>
          <p:nvPr/>
        </p:nvSpPr>
        <p:spPr>
          <a:xfrm>
            <a:off x="360000" y="5015114"/>
            <a:ext cx="5566712" cy="42243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What movement?</a:t>
            </a:r>
          </a:p>
        </p:txBody>
      </p:sp>
      <p:sp>
        <p:nvSpPr>
          <p:cNvPr id="10" name="Rectangle 9">
            <a:extLst>
              <a:ext uri="{FF2B5EF4-FFF2-40B4-BE49-F238E27FC236}">
                <a16:creationId xmlns:a16="http://schemas.microsoft.com/office/drawing/2014/main" id="{3AA52E89-BD51-ED6A-4386-0A00092B424B}"/>
              </a:ext>
            </a:extLst>
          </p:cNvPr>
          <p:cNvSpPr/>
          <p:nvPr/>
        </p:nvSpPr>
        <p:spPr>
          <a:xfrm>
            <a:off x="9336360" y="2348880"/>
            <a:ext cx="2160240" cy="17281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200" dirty="0"/>
              <a:t>Milestones:</a:t>
            </a:r>
          </a:p>
          <a:p>
            <a:pPr marL="285750" indent="-285750">
              <a:buFont typeface="Arial" panose="020B0604020202020204" pitchFamily="34" charset="0"/>
              <a:buChar char="•"/>
            </a:pPr>
            <a:r>
              <a:rPr lang="en-US" sz="2200" dirty="0"/>
              <a:t>Receiving</a:t>
            </a:r>
          </a:p>
          <a:p>
            <a:pPr marL="285750" indent="-285750">
              <a:buFont typeface="Arial" panose="020B0604020202020204" pitchFamily="34" charset="0"/>
              <a:buChar char="•"/>
            </a:pPr>
            <a:r>
              <a:rPr lang="en-US" sz="2200" dirty="0"/>
              <a:t>Inspection</a:t>
            </a:r>
          </a:p>
          <a:p>
            <a:pPr marL="285750" indent="-285750">
              <a:buFont typeface="Arial" panose="020B0604020202020204" pitchFamily="34" charset="0"/>
              <a:buChar char="•"/>
            </a:pPr>
            <a:r>
              <a:rPr lang="en-US" sz="2200" dirty="0"/>
              <a:t>Bin placement</a:t>
            </a:r>
          </a:p>
          <a:p>
            <a:pPr marL="285750" indent="-285750">
              <a:buFont typeface="Arial" panose="020B0604020202020204" pitchFamily="34" charset="0"/>
              <a:buChar char="•"/>
            </a:pPr>
            <a:r>
              <a:rPr lang="en-US" sz="2200" dirty="0"/>
              <a:t>Shipping</a:t>
            </a:r>
          </a:p>
        </p:txBody>
      </p:sp>
    </p:spTree>
    <p:extLst>
      <p:ext uri="{BB962C8B-B14F-4D97-AF65-F5344CB8AC3E}">
        <p14:creationId xmlns:p14="http://schemas.microsoft.com/office/powerpoint/2010/main" val="322081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3899-C9FD-57F4-5308-2ACF0BAC7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1BF4E-81C8-C09F-C6E4-8A4F01276FA2}"/>
              </a:ext>
            </a:extLst>
          </p:cNvPr>
          <p:cNvSpPr>
            <a:spLocks noGrp="1"/>
          </p:cNvSpPr>
          <p:nvPr>
            <p:ph type="title"/>
          </p:nvPr>
        </p:nvSpPr>
        <p:spPr/>
        <p:txBody>
          <a:bodyPr/>
          <a:lstStyle/>
          <a:p>
            <a:r>
              <a:rPr lang="en-US" dirty="0"/>
              <a:t>Working with Facts</a:t>
            </a:r>
          </a:p>
        </p:txBody>
      </p:sp>
      <p:sp>
        <p:nvSpPr>
          <p:cNvPr id="3" name="Content Placeholder 2">
            <a:extLst>
              <a:ext uri="{FF2B5EF4-FFF2-40B4-BE49-F238E27FC236}">
                <a16:creationId xmlns:a16="http://schemas.microsoft.com/office/drawing/2014/main" id="{AC0853F6-AE00-2142-57AB-101A557D5874}"/>
              </a:ext>
            </a:extLst>
          </p:cNvPr>
          <p:cNvSpPr>
            <a:spLocks noGrp="1"/>
          </p:cNvSpPr>
          <p:nvPr>
            <p:ph sz="half" idx="1"/>
          </p:nvPr>
        </p:nvSpPr>
        <p:spPr>
          <a:xfrm>
            <a:off x="335360" y="1260583"/>
            <a:ext cx="4824536" cy="5048736"/>
          </a:xfrm>
        </p:spPr>
        <p:txBody>
          <a:bodyPr/>
          <a:lstStyle/>
          <a:p>
            <a:r>
              <a:rPr lang="en-US" dirty="0"/>
              <a:t>There basic fact table types -&gt;</a:t>
            </a:r>
          </a:p>
          <a:p>
            <a:r>
              <a:rPr lang="en-US" dirty="0"/>
              <a:t>Additive, non-additive and derived facts</a:t>
            </a:r>
          </a:p>
          <a:p>
            <a:r>
              <a:rPr lang="en-US" dirty="0"/>
              <a:t>Centipede fact table</a:t>
            </a:r>
          </a:p>
          <a:p>
            <a:r>
              <a:rPr lang="en-US" dirty="0"/>
              <a:t>No Null in a fact table</a:t>
            </a:r>
          </a:p>
          <a:p>
            <a:r>
              <a:rPr lang="en-US" dirty="0"/>
              <a:t>Surrogate, natural and durable keys</a:t>
            </a:r>
          </a:p>
          <a:p>
            <a:endParaRPr lang="en-US" dirty="0"/>
          </a:p>
          <a:p>
            <a:endParaRPr lang="en-US" dirty="0"/>
          </a:p>
        </p:txBody>
      </p:sp>
      <p:sp>
        <p:nvSpPr>
          <p:cNvPr id="4" name="Slide Number Placeholder 3">
            <a:extLst>
              <a:ext uri="{FF2B5EF4-FFF2-40B4-BE49-F238E27FC236}">
                <a16:creationId xmlns:a16="http://schemas.microsoft.com/office/drawing/2014/main" id="{799B062F-375E-B83E-A73A-E815FFA70F7E}"/>
              </a:ext>
            </a:extLst>
          </p:cNvPr>
          <p:cNvSpPr>
            <a:spLocks noGrp="1"/>
          </p:cNvSpPr>
          <p:nvPr>
            <p:ph type="sldNum" sz="quarter" idx="12"/>
          </p:nvPr>
        </p:nvSpPr>
        <p:spPr/>
        <p:txBody>
          <a:bodyPr/>
          <a:lstStyle/>
          <a:p>
            <a:fld id="{6113E31D-E2AB-40D1-8B51-AFA5AFEF393A}" type="slidenum">
              <a:rPr lang="en-US" smtClean="0"/>
              <a:t>16</a:t>
            </a:fld>
            <a:endParaRPr lang="en-US" dirty="0"/>
          </a:p>
        </p:txBody>
      </p:sp>
      <p:pic>
        <p:nvPicPr>
          <p:cNvPr id="6" name="Content Placeholder 5">
            <a:extLst>
              <a:ext uri="{FF2B5EF4-FFF2-40B4-BE49-F238E27FC236}">
                <a16:creationId xmlns:a16="http://schemas.microsoft.com/office/drawing/2014/main" id="{A3916438-2F53-9AD7-AAC6-E5F88B9E60B0}"/>
              </a:ext>
            </a:extLst>
          </p:cNvPr>
          <p:cNvPicPr>
            <a:picLocks noGrp="1" noChangeAspect="1"/>
          </p:cNvPicPr>
          <p:nvPr>
            <p:ph sz="half" idx="2"/>
          </p:nvPr>
        </p:nvPicPr>
        <p:blipFill>
          <a:blip r:embed="rId3"/>
          <a:stretch>
            <a:fillRect/>
          </a:stretch>
        </p:blipFill>
        <p:spPr>
          <a:xfrm>
            <a:off x="4975467" y="1285916"/>
            <a:ext cx="6832533" cy="2935171"/>
          </a:xfrm>
          <a:prstGeom prst="rect">
            <a:avLst/>
          </a:prstGeom>
        </p:spPr>
      </p:pic>
    </p:spTree>
    <p:extLst>
      <p:ext uri="{BB962C8B-B14F-4D97-AF65-F5344CB8AC3E}">
        <p14:creationId xmlns:p14="http://schemas.microsoft.com/office/powerpoint/2010/main" val="76140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FAB4-03BF-4210-FED8-DB86A82D8CC7}"/>
              </a:ext>
            </a:extLst>
          </p:cNvPr>
          <p:cNvSpPr>
            <a:spLocks noGrp="1"/>
          </p:cNvSpPr>
          <p:nvPr>
            <p:ph type="title"/>
          </p:nvPr>
        </p:nvSpPr>
        <p:spPr/>
        <p:txBody>
          <a:bodyPr/>
          <a:lstStyle/>
          <a:p>
            <a:r>
              <a:rPr lang="en-US" dirty="0"/>
              <a:t>Working with Dimensions</a:t>
            </a:r>
          </a:p>
        </p:txBody>
      </p:sp>
      <p:sp>
        <p:nvSpPr>
          <p:cNvPr id="3" name="Content Placeholder 2">
            <a:extLst>
              <a:ext uri="{FF2B5EF4-FFF2-40B4-BE49-F238E27FC236}">
                <a16:creationId xmlns:a16="http://schemas.microsoft.com/office/drawing/2014/main" id="{7067DBDF-CB3B-11D3-4B5D-DAA7594EA3A3}"/>
              </a:ext>
            </a:extLst>
          </p:cNvPr>
          <p:cNvSpPr>
            <a:spLocks noGrp="1"/>
          </p:cNvSpPr>
          <p:nvPr>
            <p:ph sz="half" idx="1"/>
          </p:nvPr>
        </p:nvSpPr>
        <p:spPr/>
        <p:txBody>
          <a:bodyPr/>
          <a:lstStyle/>
          <a:p>
            <a:r>
              <a:rPr lang="en-US" dirty="0"/>
              <a:t>Casual dimension</a:t>
            </a:r>
          </a:p>
          <a:p>
            <a:r>
              <a:rPr lang="en-US" dirty="0"/>
              <a:t>Degenerate dimension</a:t>
            </a:r>
          </a:p>
          <a:p>
            <a:pPr marL="0" indent="0">
              <a:buNone/>
            </a:pPr>
            <a:endParaRPr lang="en-US" dirty="0"/>
          </a:p>
          <a:p>
            <a:endParaRPr lang="en-US" dirty="0"/>
          </a:p>
        </p:txBody>
      </p:sp>
      <p:sp>
        <p:nvSpPr>
          <p:cNvPr id="5" name="Content Placeholder 4">
            <a:extLst>
              <a:ext uri="{FF2B5EF4-FFF2-40B4-BE49-F238E27FC236}">
                <a16:creationId xmlns:a16="http://schemas.microsoft.com/office/drawing/2014/main" id="{04B0D664-7621-B599-306E-0C62903492FB}"/>
              </a:ext>
            </a:extLst>
          </p:cNvPr>
          <p:cNvSpPr>
            <a:spLocks noGrp="1"/>
          </p:cNvSpPr>
          <p:nvPr>
            <p:ph sz="half" idx="2"/>
          </p:nvPr>
        </p:nvSpPr>
        <p:spPr/>
        <p:txBody>
          <a:bodyPr/>
          <a:lstStyle/>
          <a:p>
            <a:pPr marL="0" indent="0">
              <a:buNone/>
            </a:pPr>
            <a:r>
              <a:rPr lang="en-US" dirty="0"/>
              <a:t>Dimensional Hierarchies</a:t>
            </a:r>
          </a:p>
          <a:p>
            <a:r>
              <a:rPr lang="en-US" dirty="0"/>
              <a:t>Fixed Depth Positional Hierarchies</a:t>
            </a:r>
            <a:br>
              <a:rPr lang="en-US" dirty="0"/>
            </a:br>
            <a:r>
              <a:rPr lang="en-US" dirty="0"/>
              <a:t>E.g. product &lt; brand &lt; category</a:t>
            </a:r>
          </a:p>
          <a:p>
            <a:r>
              <a:rPr lang="en-US" dirty="0"/>
              <a:t>Variable Depth Hierarchies / Slightly Ragged</a:t>
            </a:r>
            <a:br>
              <a:rPr lang="en-US" dirty="0"/>
            </a:br>
            <a:r>
              <a:rPr lang="en-US" dirty="0"/>
              <a:t>Convert to previous by declaring the maximum depth. E.g. geography with 3 - 6 levels.</a:t>
            </a:r>
          </a:p>
          <a:p>
            <a:r>
              <a:rPr lang="en-US" dirty="0"/>
              <a:t>Variable Depth Hierarchies / Ragged</a:t>
            </a:r>
            <a:br>
              <a:rPr lang="en-US" dirty="0"/>
            </a:br>
            <a:r>
              <a:rPr lang="en-US" dirty="0"/>
              <a:t>Recursive dependencies.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3D6D4B6E-D60B-1CF0-E7D0-2D788A316374}"/>
              </a:ext>
            </a:extLst>
          </p:cNvPr>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19932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A7D2-CFBF-67A9-F2BA-8F0B08814458}"/>
              </a:ext>
            </a:extLst>
          </p:cNvPr>
          <p:cNvSpPr>
            <a:spLocks noGrp="1"/>
          </p:cNvSpPr>
          <p:nvPr>
            <p:ph type="title"/>
          </p:nvPr>
        </p:nvSpPr>
        <p:spPr/>
        <p:txBody>
          <a:bodyPr>
            <a:normAutofit/>
          </a:bodyPr>
          <a:lstStyle/>
          <a:p>
            <a:r>
              <a:rPr lang="en-US" dirty="0"/>
              <a:t>Value chain integration</a:t>
            </a:r>
          </a:p>
        </p:txBody>
      </p:sp>
      <p:sp>
        <p:nvSpPr>
          <p:cNvPr id="3" name="Content Placeholder 2">
            <a:extLst>
              <a:ext uri="{FF2B5EF4-FFF2-40B4-BE49-F238E27FC236}">
                <a16:creationId xmlns:a16="http://schemas.microsoft.com/office/drawing/2014/main" id="{7C2F5D11-458E-988C-4C5C-56BE20B1EA4B}"/>
              </a:ext>
            </a:extLst>
          </p:cNvPr>
          <p:cNvSpPr>
            <a:spLocks noGrp="1"/>
          </p:cNvSpPr>
          <p:nvPr>
            <p:ph idx="1"/>
          </p:nvPr>
        </p:nvSpPr>
        <p:spPr/>
        <p:txBody>
          <a:bodyPr/>
          <a:lstStyle/>
          <a:p>
            <a:pPr marL="0" indent="0">
              <a:buNone/>
            </a:pPr>
            <a:r>
              <a:rPr lang="en-US" dirty="0"/>
              <a:t>The ideas is we get most from integration of different processes. By this integration we are moving towards Enterprise Data Warehouse.</a:t>
            </a:r>
          </a:p>
          <a:p>
            <a:r>
              <a:rPr lang="en-US" dirty="0"/>
              <a:t>Data Governance and Stewardship</a:t>
            </a:r>
          </a:p>
          <a:p>
            <a:r>
              <a:rPr lang="en-US" dirty="0"/>
              <a:t>Conformed /</a:t>
            </a:r>
            <a:r>
              <a:rPr lang="cs-CZ" dirty="0"/>
              <a:t> master </a:t>
            </a:r>
            <a:r>
              <a:rPr lang="en-US" dirty="0"/>
              <a:t>dimensions and drill across</a:t>
            </a:r>
          </a:p>
          <a:p>
            <a:r>
              <a:rPr lang="en-US" dirty="0"/>
              <a:t>Conformed facts</a:t>
            </a:r>
          </a:p>
          <a:p>
            <a:endParaRPr lang="en-US" dirty="0"/>
          </a:p>
        </p:txBody>
      </p:sp>
      <p:sp>
        <p:nvSpPr>
          <p:cNvPr id="4" name="Slide Number Placeholder 3">
            <a:extLst>
              <a:ext uri="{FF2B5EF4-FFF2-40B4-BE49-F238E27FC236}">
                <a16:creationId xmlns:a16="http://schemas.microsoft.com/office/drawing/2014/main" id="{F2969600-C7FB-9E95-B8FF-0A955CBE1159}"/>
              </a:ext>
            </a:extLst>
          </p:cNvPr>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145255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41F3F-8E7B-671E-47F9-E2661D3D8BA1}"/>
              </a:ext>
            </a:extLst>
          </p:cNvPr>
          <p:cNvSpPr>
            <a:spLocks noGrp="1"/>
          </p:cNvSpPr>
          <p:nvPr>
            <p:ph type="title"/>
          </p:nvPr>
        </p:nvSpPr>
        <p:spPr/>
        <p:txBody>
          <a:bodyPr/>
          <a:lstStyle/>
          <a:p>
            <a:r>
              <a:rPr lang="en-US" dirty="0"/>
              <a:t>Slowly Changing Dimension (SCD)</a:t>
            </a:r>
          </a:p>
        </p:txBody>
      </p:sp>
      <p:sp>
        <p:nvSpPr>
          <p:cNvPr id="5" name="Content Placeholder 4">
            <a:extLst>
              <a:ext uri="{FF2B5EF4-FFF2-40B4-BE49-F238E27FC236}">
                <a16:creationId xmlns:a16="http://schemas.microsoft.com/office/drawing/2014/main" id="{87A6453F-5065-D43A-D46F-9FA1EB8E2881}"/>
              </a:ext>
            </a:extLst>
          </p:cNvPr>
          <p:cNvSpPr>
            <a:spLocks noGrp="1"/>
          </p:cNvSpPr>
          <p:nvPr>
            <p:ph sz="half" idx="1"/>
          </p:nvPr>
        </p:nvSpPr>
        <p:spPr>
          <a:xfrm>
            <a:off x="335360" y="1260583"/>
            <a:ext cx="11448000" cy="512233"/>
          </a:xfrm>
        </p:spPr>
        <p:txBody>
          <a:bodyPr/>
          <a:lstStyle/>
          <a:p>
            <a:pPr marL="0" indent="0">
              <a:buNone/>
            </a:pPr>
            <a:r>
              <a:rPr lang="en-US" dirty="0"/>
              <a:t>How can we accommodate changes in the dimension attributes?</a:t>
            </a:r>
          </a:p>
        </p:txBody>
      </p:sp>
      <p:sp>
        <p:nvSpPr>
          <p:cNvPr id="6" name="Content Placeholder 5">
            <a:extLst>
              <a:ext uri="{FF2B5EF4-FFF2-40B4-BE49-F238E27FC236}">
                <a16:creationId xmlns:a16="http://schemas.microsoft.com/office/drawing/2014/main" id="{8CFD1962-82BA-31BF-8F28-1520E5D2ECA4}"/>
              </a:ext>
            </a:extLst>
          </p:cNvPr>
          <p:cNvSpPr>
            <a:spLocks noGrp="1"/>
          </p:cNvSpPr>
          <p:nvPr>
            <p:ph sz="half" idx="2"/>
          </p:nvPr>
        </p:nvSpPr>
        <p:spPr>
          <a:xfrm>
            <a:off x="6217920" y="1916832"/>
            <a:ext cx="5566712" cy="4392486"/>
          </a:xfrm>
        </p:spPr>
        <p:txBody>
          <a:bodyPr/>
          <a:lstStyle/>
          <a:p>
            <a:r>
              <a:rPr lang="en-US" dirty="0"/>
              <a:t>Type 3: Add new attribute / </a:t>
            </a:r>
            <a:br>
              <a:rPr lang="en-US" dirty="0"/>
            </a:br>
            <a:r>
              <a:rPr lang="en-US" dirty="0"/>
              <a:t>alternate reality</a:t>
            </a:r>
            <a:br>
              <a:rPr lang="en-US" dirty="0"/>
            </a:br>
            <a:r>
              <a:rPr lang="en-US" dirty="0"/>
              <a:t>Used infrequently, user can select which reality they want to use for grouping.</a:t>
            </a:r>
          </a:p>
          <a:p>
            <a:endParaRPr lang="en-US" dirty="0"/>
          </a:p>
          <a:p>
            <a:r>
              <a:rPr lang="en-US" dirty="0"/>
              <a:t>Type 4: Add mini-dimension / </a:t>
            </a:r>
            <a:br>
              <a:rPr lang="en-US" dirty="0"/>
            </a:br>
            <a:r>
              <a:rPr lang="en-US" dirty="0"/>
              <a:t>rapidly changing monster dimension</a:t>
            </a:r>
            <a:br>
              <a:rPr lang="en-US" dirty="0"/>
            </a:br>
            <a:r>
              <a:rPr lang="en-US" dirty="0"/>
              <a:t>Move rapidly changing attributes to a separate mini-dimension.</a:t>
            </a:r>
          </a:p>
          <a:p>
            <a:r>
              <a:rPr lang="en-US" dirty="0"/>
              <a:t>...</a:t>
            </a:r>
            <a:br>
              <a:rPr lang="en-US" dirty="0"/>
            </a:br>
            <a:r>
              <a:rPr lang="en-US" dirty="0"/>
              <a:t>Keep the business in mind!</a:t>
            </a:r>
          </a:p>
          <a:p>
            <a:pPr marL="0" indent="0">
              <a:buNone/>
            </a:pPr>
            <a:endParaRPr lang="en-US" dirty="0"/>
          </a:p>
        </p:txBody>
      </p:sp>
      <p:sp>
        <p:nvSpPr>
          <p:cNvPr id="3" name="Slide Number Placeholder 2">
            <a:extLst>
              <a:ext uri="{FF2B5EF4-FFF2-40B4-BE49-F238E27FC236}">
                <a16:creationId xmlns:a16="http://schemas.microsoft.com/office/drawing/2014/main" id="{F8AC637F-ACC0-AF47-3DCE-0FB329ED963B}"/>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7" name="Content Placeholder 4">
            <a:extLst>
              <a:ext uri="{FF2B5EF4-FFF2-40B4-BE49-F238E27FC236}">
                <a16:creationId xmlns:a16="http://schemas.microsoft.com/office/drawing/2014/main" id="{61373F0A-7C82-13B4-C5CE-1F3EE67A4BB0}"/>
              </a:ext>
            </a:extLst>
          </p:cNvPr>
          <p:cNvSpPr txBox="1">
            <a:spLocks/>
          </p:cNvSpPr>
          <p:nvPr/>
        </p:nvSpPr>
        <p:spPr>
          <a:xfrm>
            <a:off x="335360" y="1916832"/>
            <a:ext cx="5699679" cy="4392487"/>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Type 0: Retain original</a:t>
            </a:r>
            <a:br>
              <a:rPr lang="en-US" dirty="0"/>
            </a:br>
            <a:r>
              <a:rPr lang="en-US" dirty="0"/>
              <a:t>We never change; we are not up to date.</a:t>
            </a:r>
          </a:p>
          <a:p>
            <a:endParaRPr lang="en-US" dirty="0"/>
          </a:p>
          <a:p>
            <a:r>
              <a:rPr lang="en-US" dirty="0"/>
              <a:t>Type 1: Overwrite</a:t>
            </a:r>
            <a:br>
              <a:rPr lang="en-US" dirty="0"/>
            </a:br>
            <a:r>
              <a:rPr lang="en-US" dirty="0"/>
              <a:t>The attribute always reflects the most recent assignment. We are losing history.</a:t>
            </a:r>
          </a:p>
          <a:p>
            <a:endParaRPr lang="en-US" dirty="0"/>
          </a:p>
          <a:p>
            <a:r>
              <a:rPr lang="en-US" dirty="0"/>
              <a:t>Type 2: Add new row</a:t>
            </a:r>
            <a:br>
              <a:rPr lang="en-US" dirty="0"/>
            </a:br>
            <a:r>
              <a:rPr lang="en-US" dirty="0"/>
              <a:t>Add a new row in to the dimension table. We need to update the primary key.</a:t>
            </a:r>
          </a:p>
        </p:txBody>
      </p:sp>
    </p:spTree>
    <p:extLst>
      <p:ext uri="{BB962C8B-B14F-4D97-AF65-F5344CB8AC3E}">
        <p14:creationId xmlns:p14="http://schemas.microsoft.com/office/powerpoint/2010/main" val="338429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1A53CE-6AF7-2547-3575-78433AFF9108}"/>
              </a:ext>
            </a:extLst>
          </p:cNvPr>
          <p:cNvSpPr>
            <a:spLocks noGrp="1"/>
          </p:cNvSpPr>
          <p:nvPr>
            <p:ph type="title"/>
          </p:nvPr>
        </p:nvSpPr>
        <p:spPr/>
        <p:txBody>
          <a:bodyPr/>
          <a:lstStyle/>
          <a:p>
            <a:r>
              <a:rPr lang="en-US" dirty="0"/>
              <a:t>Data Modeling</a:t>
            </a:r>
          </a:p>
        </p:txBody>
      </p:sp>
      <p:sp>
        <p:nvSpPr>
          <p:cNvPr id="3" name="Content Placeholder 2">
            <a:extLst>
              <a:ext uri="{FF2B5EF4-FFF2-40B4-BE49-F238E27FC236}">
                <a16:creationId xmlns:a16="http://schemas.microsoft.com/office/drawing/2014/main" id="{C013150B-2639-3B47-21D0-5FC3BDE92251}"/>
              </a:ext>
            </a:extLst>
          </p:cNvPr>
          <p:cNvSpPr>
            <a:spLocks noGrp="1"/>
          </p:cNvSpPr>
          <p:nvPr>
            <p:ph sz="half" idx="1"/>
          </p:nvPr>
        </p:nvSpPr>
        <p:spPr/>
        <p:txBody>
          <a:bodyPr/>
          <a:lstStyle/>
          <a:p>
            <a:pPr marL="0" indent="0">
              <a:buNone/>
            </a:pPr>
            <a:r>
              <a:rPr lang="en-US" dirty="0"/>
              <a:t>Normalized Modeling, Bill Inmon</a:t>
            </a:r>
          </a:p>
          <a:p>
            <a:pPr marL="0" indent="0">
              <a:buNone/>
            </a:pPr>
            <a:r>
              <a:rPr lang="en-US" dirty="0"/>
              <a:t>...</a:t>
            </a:r>
          </a:p>
          <a:p>
            <a:endParaRPr lang="en-US" dirty="0"/>
          </a:p>
        </p:txBody>
      </p:sp>
      <p:sp>
        <p:nvSpPr>
          <p:cNvPr id="7" name="Content Placeholder 6">
            <a:extLst>
              <a:ext uri="{FF2B5EF4-FFF2-40B4-BE49-F238E27FC236}">
                <a16:creationId xmlns:a16="http://schemas.microsoft.com/office/drawing/2014/main" id="{9FF97039-5D22-5E61-7E0F-A856AAF3DDB8}"/>
              </a:ext>
            </a:extLst>
          </p:cNvPr>
          <p:cNvSpPr>
            <a:spLocks noGrp="1"/>
          </p:cNvSpPr>
          <p:nvPr>
            <p:ph sz="half" idx="2"/>
          </p:nvPr>
        </p:nvSpPr>
        <p:spPr/>
        <p:txBody>
          <a:bodyPr/>
          <a:lstStyle/>
          <a:p>
            <a:pPr marL="0" indent="0">
              <a:buNone/>
            </a:pPr>
            <a:r>
              <a:rPr lang="en-US" dirty="0"/>
              <a:t>Denormalized Modeling, Ralph Kimball</a:t>
            </a:r>
          </a:p>
          <a:p>
            <a:pPr marL="0" indent="0">
              <a:buNone/>
            </a:pPr>
            <a:r>
              <a:rPr lang="en-US" dirty="0"/>
              <a:t>...</a:t>
            </a:r>
          </a:p>
        </p:txBody>
      </p:sp>
      <p:sp>
        <p:nvSpPr>
          <p:cNvPr id="4" name="Slide Number Placeholder 3">
            <a:extLst>
              <a:ext uri="{FF2B5EF4-FFF2-40B4-BE49-F238E27FC236}">
                <a16:creationId xmlns:a16="http://schemas.microsoft.com/office/drawing/2014/main" id="{29E55F92-5D77-30BD-7567-77D226C259D3}"/>
              </a:ext>
            </a:extLst>
          </p:cNvPr>
          <p:cNvSpPr>
            <a:spLocks noGrp="1"/>
          </p:cNvSpPr>
          <p:nvPr>
            <p:ph type="sldNum" sz="quarter" idx="12"/>
          </p:nvPr>
        </p:nvSpPr>
        <p:spPr/>
        <p:txBody>
          <a:bodyPr/>
          <a:lstStyle/>
          <a:p>
            <a:fld id="{6113E31D-E2AB-40D1-8B51-AFA5AFEF393A}" type="slidenum">
              <a:rPr lang="en-US" smtClean="0"/>
              <a:t>2</a:t>
            </a:fld>
            <a:endParaRPr lang="en-US" dirty="0"/>
          </a:p>
        </p:txBody>
      </p:sp>
      <p:sp>
        <p:nvSpPr>
          <p:cNvPr id="5" name="TextBox 4">
            <a:extLst>
              <a:ext uri="{FF2B5EF4-FFF2-40B4-BE49-F238E27FC236}">
                <a16:creationId xmlns:a16="http://schemas.microsoft.com/office/drawing/2014/main" id="{945151A5-D235-1245-D1B6-3B2264AFBFD8}"/>
              </a:ext>
            </a:extLst>
          </p:cNvPr>
          <p:cNvSpPr txBox="1"/>
          <p:nvPr/>
        </p:nvSpPr>
        <p:spPr>
          <a:xfrm>
            <a:off x="0" y="6493334"/>
            <a:ext cx="10128448" cy="369332"/>
          </a:xfrm>
          <a:prstGeom prst="rect">
            <a:avLst/>
          </a:prstGeom>
          <a:noFill/>
        </p:spPr>
        <p:txBody>
          <a:bodyPr wrap="square" rtlCol="0">
            <a:spAutoFit/>
          </a:bodyPr>
          <a:lstStyle/>
          <a:p>
            <a:r>
              <a:rPr lang="en-US" b="1" dirty="0">
                <a:solidFill>
                  <a:schemeClr val="bg1"/>
                </a:solidFill>
              </a:rPr>
              <a:t>Consider</a:t>
            </a:r>
          </a:p>
        </p:txBody>
      </p:sp>
    </p:spTree>
    <p:extLst>
      <p:ext uri="{BB962C8B-B14F-4D97-AF65-F5344CB8AC3E}">
        <p14:creationId xmlns:p14="http://schemas.microsoft.com/office/powerpoint/2010/main" val="111557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0857-3BD6-6985-95D7-3898BAEC7C3C}"/>
              </a:ext>
            </a:extLst>
          </p:cNvPr>
          <p:cNvSpPr>
            <a:spLocks noGrp="1"/>
          </p:cNvSpPr>
          <p:nvPr>
            <p:ph type="title"/>
          </p:nvPr>
        </p:nvSpPr>
        <p:spPr/>
        <p:txBody>
          <a:bodyPr/>
          <a:lstStyle/>
          <a:p>
            <a:r>
              <a:rPr lang="en-US" noProof="0" dirty="0"/>
              <a:t>Dimensional Modeling</a:t>
            </a:r>
          </a:p>
        </p:txBody>
      </p:sp>
      <p:sp>
        <p:nvSpPr>
          <p:cNvPr id="5" name="Content Placeholder 4">
            <a:extLst>
              <a:ext uri="{FF2B5EF4-FFF2-40B4-BE49-F238E27FC236}">
                <a16:creationId xmlns:a16="http://schemas.microsoft.com/office/drawing/2014/main" id="{AB723A7E-FD39-0FF2-B553-E90DA720F748}"/>
              </a:ext>
            </a:extLst>
          </p:cNvPr>
          <p:cNvSpPr>
            <a:spLocks noGrp="1"/>
          </p:cNvSpPr>
          <p:nvPr>
            <p:ph sz="half" idx="1"/>
          </p:nvPr>
        </p:nvSpPr>
        <p:spPr>
          <a:xfrm>
            <a:off x="335360" y="1260583"/>
            <a:ext cx="5699679" cy="368217"/>
          </a:xfrm>
        </p:spPr>
        <p:txBody>
          <a:bodyPr/>
          <a:lstStyle/>
          <a:p>
            <a:pPr marL="0" indent="0">
              <a:buNone/>
            </a:pPr>
            <a:r>
              <a:rPr lang="en-US" noProof="0" dirty="0"/>
              <a:t>Snowflake Model</a:t>
            </a:r>
          </a:p>
        </p:txBody>
      </p:sp>
      <p:sp>
        <p:nvSpPr>
          <p:cNvPr id="6" name="Content Placeholder 5">
            <a:extLst>
              <a:ext uri="{FF2B5EF4-FFF2-40B4-BE49-F238E27FC236}">
                <a16:creationId xmlns:a16="http://schemas.microsoft.com/office/drawing/2014/main" id="{8AB362EB-E545-40ED-CB8A-C4874131EBB8}"/>
              </a:ext>
            </a:extLst>
          </p:cNvPr>
          <p:cNvSpPr>
            <a:spLocks noGrp="1"/>
          </p:cNvSpPr>
          <p:nvPr>
            <p:ph sz="half" idx="2"/>
          </p:nvPr>
        </p:nvSpPr>
        <p:spPr>
          <a:xfrm>
            <a:off x="6217920" y="1260583"/>
            <a:ext cx="5566712" cy="368217"/>
          </a:xfrm>
        </p:spPr>
        <p:txBody>
          <a:bodyPr/>
          <a:lstStyle/>
          <a:p>
            <a:pPr marL="0" indent="0">
              <a:buNone/>
            </a:pPr>
            <a:r>
              <a:rPr lang="en-US" noProof="0" dirty="0"/>
              <a:t>Galaxy Model</a:t>
            </a:r>
          </a:p>
        </p:txBody>
      </p:sp>
      <p:sp>
        <p:nvSpPr>
          <p:cNvPr id="4" name="Slide Number Placeholder 3">
            <a:extLst>
              <a:ext uri="{FF2B5EF4-FFF2-40B4-BE49-F238E27FC236}">
                <a16:creationId xmlns:a16="http://schemas.microsoft.com/office/drawing/2014/main" id="{D206259E-A3C6-8787-3FF4-2A1376F6B0EB}"/>
              </a:ext>
            </a:extLst>
          </p:cNvPr>
          <p:cNvSpPr>
            <a:spLocks noGrp="1"/>
          </p:cNvSpPr>
          <p:nvPr>
            <p:ph type="sldNum" sz="quarter" idx="12"/>
          </p:nvPr>
        </p:nvSpPr>
        <p:spPr/>
        <p:txBody>
          <a:bodyPr/>
          <a:lstStyle/>
          <a:p>
            <a:fld id="{6113E31D-E2AB-40D1-8B51-AFA5AFEF393A}" type="slidenum">
              <a:rPr lang="en-US" noProof="0" smtClean="0"/>
              <a:t>20</a:t>
            </a:fld>
            <a:endParaRPr lang="en-US" noProof="0" dirty="0"/>
          </a:p>
        </p:txBody>
      </p:sp>
      <p:grpSp>
        <p:nvGrpSpPr>
          <p:cNvPr id="78" name="Group 77">
            <a:extLst>
              <a:ext uri="{FF2B5EF4-FFF2-40B4-BE49-F238E27FC236}">
                <a16:creationId xmlns:a16="http://schemas.microsoft.com/office/drawing/2014/main" id="{41021737-538D-8EC5-02F8-24CC8B4F1510}"/>
              </a:ext>
            </a:extLst>
          </p:cNvPr>
          <p:cNvGrpSpPr/>
          <p:nvPr/>
        </p:nvGrpSpPr>
        <p:grpSpPr>
          <a:xfrm>
            <a:off x="987478" y="1726971"/>
            <a:ext cx="4028402" cy="4664351"/>
            <a:chOff x="191344" y="1726971"/>
            <a:chExt cx="4028402" cy="4664351"/>
          </a:xfrm>
        </p:grpSpPr>
        <p:sp>
          <p:nvSpPr>
            <p:cNvPr id="8" name="Rectangle 7">
              <a:extLst>
                <a:ext uri="{FF2B5EF4-FFF2-40B4-BE49-F238E27FC236}">
                  <a16:creationId xmlns:a16="http://schemas.microsoft.com/office/drawing/2014/main" id="{D2A09D4D-6640-E956-A884-40836E4DBAE1}"/>
                </a:ext>
              </a:extLst>
            </p:cNvPr>
            <p:cNvSpPr/>
            <p:nvPr/>
          </p:nvSpPr>
          <p:spPr>
            <a:xfrm>
              <a:off x="1549226" y="3284984"/>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Sales</a:t>
              </a:r>
              <a:br>
                <a:rPr lang="en-US" noProof="0" dirty="0">
                  <a:solidFill>
                    <a:schemeClr val="tx1"/>
                  </a:solidFill>
                </a:rPr>
              </a:br>
              <a:r>
                <a:rPr lang="en-US" noProof="0" dirty="0">
                  <a:solidFill>
                    <a:schemeClr val="tx1"/>
                  </a:solidFill>
                </a:rPr>
                <a:t>Facts</a:t>
              </a:r>
            </a:p>
          </p:txBody>
        </p:sp>
        <p:sp>
          <p:nvSpPr>
            <p:cNvPr id="9" name="Rectangle 8">
              <a:extLst>
                <a:ext uri="{FF2B5EF4-FFF2-40B4-BE49-F238E27FC236}">
                  <a16:creationId xmlns:a16="http://schemas.microsoft.com/office/drawing/2014/main" id="{E46CB163-ECB3-6841-7438-082C7721EB61}"/>
                </a:ext>
              </a:extLst>
            </p:cNvPr>
            <p:cNvSpPr/>
            <p:nvPr/>
          </p:nvSpPr>
          <p:spPr>
            <a:xfrm>
              <a:off x="685130" y="234888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Customer </a:t>
              </a:r>
              <a:br>
                <a:rPr lang="en-US" noProof="0" dirty="0">
                  <a:solidFill>
                    <a:schemeClr val="tx1"/>
                  </a:solidFill>
                </a:rPr>
              </a:br>
              <a:r>
                <a:rPr lang="en-US" noProof="0" dirty="0">
                  <a:solidFill>
                    <a:schemeClr val="tx1"/>
                  </a:solidFill>
                </a:rPr>
                <a:t>Dimension</a:t>
              </a:r>
            </a:p>
          </p:txBody>
        </p:sp>
        <p:sp>
          <p:nvSpPr>
            <p:cNvPr id="10" name="Rectangle 9">
              <a:extLst>
                <a:ext uri="{FF2B5EF4-FFF2-40B4-BE49-F238E27FC236}">
                  <a16:creationId xmlns:a16="http://schemas.microsoft.com/office/drawing/2014/main" id="{32E65290-9ADD-5962-CA17-F98035643CFA}"/>
                </a:ext>
              </a:extLst>
            </p:cNvPr>
            <p:cNvSpPr/>
            <p:nvPr/>
          </p:nvSpPr>
          <p:spPr>
            <a:xfrm>
              <a:off x="2343150" y="234888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Time </a:t>
              </a:r>
              <a:br>
                <a:rPr lang="en-US" noProof="0" dirty="0">
                  <a:solidFill>
                    <a:schemeClr val="tx1"/>
                  </a:solidFill>
                </a:rPr>
              </a:br>
              <a:r>
                <a:rPr lang="en-US" noProof="0" dirty="0">
                  <a:solidFill>
                    <a:schemeClr val="tx1"/>
                  </a:solidFill>
                </a:rPr>
                <a:t>Dimension</a:t>
              </a:r>
            </a:p>
          </p:txBody>
        </p:sp>
        <p:sp>
          <p:nvSpPr>
            <p:cNvPr id="11" name="Rectangle 10">
              <a:extLst>
                <a:ext uri="{FF2B5EF4-FFF2-40B4-BE49-F238E27FC236}">
                  <a16:creationId xmlns:a16="http://schemas.microsoft.com/office/drawing/2014/main" id="{F4B001DC-1535-FE31-BF04-8061EDEB54A3}"/>
                </a:ext>
              </a:extLst>
            </p:cNvPr>
            <p:cNvSpPr/>
            <p:nvPr/>
          </p:nvSpPr>
          <p:spPr>
            <a:xfrm>
              <a:off x="612345" y="4293096"/>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Seller </a:t>
              </a:r>
              <a:br>
                <a:rPr lang="en-US" noProof="0" dirty="0">
                  <a:solidFill>
                    <a:schemeClr val="tx1"/>
                  </a:solidFill>
                </a:rPr>
              </a:br>
              <a:r>
                <a:rPr lang="en-US" noProof="0" dirty="0">
                  <a:solidFill>
                    <a:schemeClr val="tx1"/>
                  </a:solidFill>
                </a:rPr>
                <a:t>Dimension</a:t>
              </a:r>
            </a:p>
          </p:txBody>
        </p:sp>
        <p:sp>
          <p:nvSpPr>
            <p:cNvPr id="12" name="Rectangle 11">
              <a:extLst>
                <a:ext uri="{FF2B5EF4-FFF2-40B4-BE49-F238E27FC236}">
                  <a16:creationId xmlns:a16="http://schemas.microsoft.com/office/drawing/2014/main" id="{EC42DC97-105A-A60A-8AD4-512CB08ADCCD}"/>
                </a:ext>
              </a:extLst>
            </p:cNvPr>
            <p:cNvSpPr/>
            <p:nvPr/>
          </p:nvSpPr>
          <p:spPr>
            <a:xfrm>
              <a:off x="2561726" y="4293096"/>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Product </a:t>
              </a:r>
              <a:br>
                <a:rPr lang="en-US" noProof="0" dirty="0">
                  <a:solidFill>
                    <a:schemeClr val="tx1"/>
                  </a:solidFill>
                </a:rPr>
              </a:br>
              <a:r>
                <a:rPr lang="en-US" noProof="0" dirty="0">
                  <a:solidFill>
                    <a:schemeClr val="tx1"/>
                  </a:solidFill>
                </a:rPr>
                <a:t>Dimension</a:t>
              </a:r>
            </a:p>
          </p:txBody>
        </p:sp>
        <p:cxnSp>
          <p:nvCxnSpPr>
            <p:cNvPr id="13" name="Straight Connector 12">
              <a:extLst>
                <a:ext uri="{FF2B5EF4-FFF2-40B4-BE49-F238E27FC236}">
                  <a16:creationId xmlns:a16="http://schemas.microsoft.com/office/drawing/2014/main" id="{DA425ED1-7AF2-C5A9-7223-23866F2E0046}"/>
                </a:ext>
              </a:extLst>
            </p:cNvPr>
            <p:cNvCxnSpPr>
              <a:cxnSpLocks/>
              <a:stCxn id="8" idx="0"/>
              <a:endCxn id="9" idx="2"/>
            </p:cNvCxnSpPr>
            <p:nvPr/>
          </p:nvCxnSpPr>
          <p:spPr>
            <a:xfrm flipH="1" flipV="1">
              <a:off x="1442132" y="3020823"/>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16BB0A6-3111-49FA-3C12-3481EEC53096}"/>
                </a:ext>
              </a:extLst>
            </p:cNvPr>
            <p:cNvCxnSpPr>
              <a:cxnSpLocks/>
              <a:stCxn id="10" idx="2"/>
              <a:endCxn id="8" idx="0"/>
            </p:cNvCxnSpPr>
            <p:nvPr/>
          </p:nvCxnSpPr>
          <p:spPr>
            <a:xfrm flipH="1">
              <a:off x="2306228" y="3020824"/>
              <a:ext cx="793924" cy="26416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9F79A8-12A8-270F-FDC6-B974BEFF5A55}"/>
                </a:ext>
              </a:extLst>
            </p:cNvPr>
            <p:cNvCxnSpPr>
              <a:cxnSpLocks/>
              <a:stCxn id="12" idx="0"/>
              <a:endCxn id="8" idx="2"/>
            </p:cNvCxnSpPr>
            <p:nvPr/>
          </p:nvCxnSpPr>
          <p:spPr>
            <a:xfrm flipH="1" flipV="1">
              <a:off x="2306228" y="3946623"/>
              <a:ext cx="1012500" cy="34647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21A8F1D-7D78-0915-0BB4-128DE9649705}"/>
                </a:ext>
              </a:extLst>
            </p:cNvPr>
            <p:cNvCxnSpPr>
              <a:cxnSpLocks/>
              <a:stCxn id="11" idx="0"/>
              <a:endCxn id="8" idx="2"/>
            </p:cNvCxnSpPr>
            <p:nvPr/>
          </p:nvCxnSpPr>
          <p:spPr>
            <a:xfrm flipV="1">
              <a:off x="1369347" y="3946623"/>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0794B564-A26B-AA71-45A5-B77B423B4E9F}"/>
                </a:ext>
              </a:extLst>
            </p:cNvPr>
            <p:cNvSpPr/>
            <p:nvPr/>
          </p:nvSpPr>
          <p:spPr>
            <a:xfrm>
              <a:off x="1853963"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Week</a:t>
              </a:r>
            </a:p>
          </p:txBody>
        </p:sp>
        <p:sp>
          <p:nvSpPr>
            <p:cNvPr id="33" name="Rectangle 32">
              <a:extLst>
                <a:ext uri="{FF2B5EF4-FFF2-40B4-BE49-F238E27FC236}">
                  <a16:creationId xmlns:a16="http://schemas.microsoft.com/office/drawing/2014/main" id="{F007BF15-4ED4-30A6-EB63-ED9163FE4D95}"/>
                </a:ext>
              </a:extLst>
            </p:cNvPr>
            <p:cNvSpPr/>
            <p:nvPr/>
          </p:nvSpPr>
          <p:spPr>
            <a:xfrm>
              <a:off x="3174712"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Month</a:t>
              </a:r>
            </a:p>
          </p:txBody>
        </p:sp>
        <p:cxnSp>
          <p:nvCxnSpPr>
            <p:cNvPr id="34" name="Straight Connector 33">
              <a:extLst>
                <a:ext uri="{FF2B5EF4-FFF2-40B4-BE49-F238E27FC236}">
                  <a16:creationId xmlns:a16="http://schemas.microsoft.com/office/drawing/2014/main" id="{06145AF5-1A67-1BDA-1163-3EDFB4DC7014}"/>
                </a:ext>
              </a:extLst>
            </p:cNvPr>
            <p:cNvCxnSpPr>
              <a:cxnSpLocks/>
              <a:stCxn id="33" idx="2"/>
              <a:endCxn id="10" idx="0"/>
            </p:cNvCxnSpPr>
            <p:nvPr/>
          </p:nvCxnSpPr>
          <p:spPr>
            <a:xfrm flipH="1">
              <a:off x="3100152" y="2095188"/>
              <a:ext cx="597077" cy="25369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B67E02C-4398-CDF2-4543-0EBF1F5CDDBA}"/>
                </a:ext>
              </a:extLst>
            </p:cNvPr>
            <p:cNvCxnSpPr>
              <a:cxnSpLocks/>
              <a:stCxn id="10" idx="0"/>
              <a:endCxn id="32" idx="2"/>
            </p:cNvCxnSpPr>
            <p:nvPr/>
          </p:nvCxnSpPr>
          <p:spPr>
            <a:xfrm flipH="1" flipV="1">
              <a:off x="2376480" y="2095188"/>
              <a:ext cx="723672" cy="253692"/>
            </a:xfrm>
            <a:prstGeom prst="line">
              <a:avLst/>
            </a:prstGeom>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1B681626-815F-51FB-5564-D66B1427FAEB}"/>
                </a:ext>
              </a:extLst>
            </p:cNvPr>
            <p:cNvSpPr/>
            <p:nvPr/>
          </p:nvSpPr>
          <p:spPr>
            <a:xfrm>
              <a:off x="811441" y="5229200"/>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Outlet</a:t>
              </a:r>
            </a:p>
          </p:txBody>
        </p:sp>
        <p:sp>
          <p:nvSpPr>
            <p:cNvPr id="42" name="Rectangle 41">
              <a:extLst>
                <a:ext uri="{FF2B5EF4-FFF2-40B4-BE49-F238E27FC236}">
                  <a16:creationId xmlns:a16="http://schemas.microsoft.com/office/drawing/2014/main" id="{BD80E6D9-D77A-4F97-4E01-32B827C6C24D}"/>
                </a:ext>
              </a:extLst>
            </p:cNvPr>
            <p:cNvSpPr/>
            <p:nvPr/>
          </p:nvSpPr>
          <p:spPr>
            <a:xfrm>
              <a:off x="191344"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Region</a:t>
              </a:r>
            </a:p>
          </p:txBody>
        </p:sp>
        <p:sp>
          <p:nvSpPr>
            <p:cNvPr id="43" name="Rectangle 42">
              <a:extLst>
                <a:ext uri="{FF2B5EF4-FFF2-40B4-BE49-F238E27FC236}">
                  <a16:creationId xmlns:a16="http://schemas.microsoft.com/office/drawing/2014/main" id="{70E502EC-366A-AC61-35FE-B995AC20ED8D}"/>
                </a:ext>
              </a:extLst>
            </p:cNvPr>
            <p:cNvSpPr/>
            <p:nvPr/>
          </p:nvSpPr>
          <p:spPr>
            <a:xfrm>
              <a:off x="1476443"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Type</a:t>
              </a:r>
            </a:p>
          </p:txBody>
        </p:sp>
        <p:cxnSp>
          <p:nvCxnSpPr>
            <p:cNvPr id="47" name="Straight Connector 46">
              <a:extLst>
                <a:ext uri="{FF2B5EF4-FFF2-40B4-BE49-F238E27FC236}">
                  <a16:creationId xmlns:a16="http://schemas.microsoft.com/office/drawing/2014/main" id="{2C2909D8-F47B-699A-E20A-94F47CFC2EB6}"/>
                </a:ext>
              </a:extLst>
            </p:cNvPr>
            <p:cNvCxnSpPr>
              <a:cxnSpLocks/>
              <a:stCxn id="43" idx="0"/>
              <a:endCxn id="41" idx="2"/>
            </p:cNvCxnSpPr>
            <p:nvPr/>
          </p:nvCxnSpPr>
          <p:spPr>
            <a:xfrm flipH="1" flipV="1">
              <a:off x="1333958" y="5654214"/>
              <a:ext cx="665002" cy="31209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42EB43B-2114-9833-535E-196825F04FE2}"/>
                </a:ext>
              </a:extLst>
            </p:cNvPr>
            <p:cNvCxnSpPr>
              <a:cxnSpLocks/>
              <a:stCxn id="41" idx="2"/>
              <a:endCxn id="42" idx="0"/>
            </p:cNvCxnSpPr>
            <p:nvPr/>
          </p:nvCxnSpPr>
          <p:spPr>
            <a:xfrm flipH="1">
              <a:off x="713861" y="5654214"/>
              <a:ext cx="620097" cy="31209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7436F99-26F9-AC5A-C04F-3430957BDD86}"/>
                </a:ext>
              </a:extLst>
            </p:cNvPr>
            <p:cNvCxnSpPr>
              <a:cxnSpLocks/>
              <a:stCxn id="11" idx="2"/>
              <a:endCxn id="41" idx="0"/>
            </p:cNvCxnSpPr>
            <p:nvPr/>
          </p:nvCxnSpPr>
          <p:spPr>
            <a:xfrm flipH="1">
              <a:off x="1333958" y="4965039"/>
              <a:ext cx="35389" cy="264161"/>
            </a:xfrm>
            <a:prstGeom prst="line">
              <a:avLst/>
            </a:prstGeom>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B935637B-F9DB-95FA-1F53-BC2DD1335D6D}"/>
              </a:ext>
            </a:extLst>
          </p:cNvPr>
          <p:cNvGrpSpPr/>
          <p:nvPr/>
        </p:nvGrpSpPr>
        <p:grpSpPr>
          <a:xfrm>
            <a:off x="5952436" y="2529290"/>
            <a:ext cx="5904204" cy="2651773"/>
            <a:chOff x="5952436" y="2529290"/>
            <a:chExt cx="5904204" cy="2651773"/>
          </a:xfrm>
        </p:grpSpPr>
        <p:sp>
          <p:nvSpPr>
            <p:cNvPr id="80" name="Rectangle 79">
              <a:extLst>
                <a:ext uri="{FF2B5EF4-FFF2-40B4-BE49-F238E27FC236}">
                  <a16:creationId xmlns:a16="http://schemas.microsoft.com/office/drawing/2014/main" id="{9DABCCAA-5680-08F5-2BBC-063CBB9CB7B7}"/>
                </a:ext>
              </a:extLst>
            </p:cNvPr>
            <p:cNvSpPr/>
            <p:nvPr/>
          </p:nvSpPr>
          <p:spPr>
            <a:xfrm>
              <a:off x="6889317"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Sales</a:t>
              </a:r>
              <a:br>
                <a:rPr lang="en-US" noProof="0" dirty="0">
                  <a:solidFill>
                    <a:schemeClr val="tx1"/>
                  </a:solidFill>
                </a:rPr>
              </a:br>
              <a:r>
                <a:rPr lang="en-US" noProof="0" dirty="0">
                  <a:solidFill>
                    <a:schemeClr val="tx1"/>
                  </a:solidFill>
                </a:rPr>
                <a:t>Facts</a:t>
              </a:r>
            </a:p>
          </p:txBody>
        </p:sp>
        <p:sp>
          <p:nvSpPr>
            <p:cNvPr id="81" name="Rectangle 80">
              <a:extLst>
                <a:ext uri="{FF2B5EF4-FFF2-40B4-BE49-F238E27FC236}">
                  <a16:creationId xmlns:a16="http://schemas.microsoft.com/office/drawing/2014/main" id="{7F681A62-C52F-B0F8-3080-4AF9FF0F1DB4}"/>
                </a:ext>
              </a:extLst>
            </p:cNvPr>
            <p:cNvSpPr/>
            <p:nvPr/>
          </p:nvSpPr>
          <p:spPr>
            <a:xfrm>
              <a:off x="6025221" y="2564904"/>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Customer </a:t>
              </a:r>
              <a:br>
                <a:rPr lang="en-US" noProof="0" dirty="0">
                  <a:solidFill>
                    <a:schemeClr val="tx1"/>
                  </a:solidFill>
                </a:rPr>
              </a:br>
              <a:r>
                <a:rPr lang="en-US" noProof="0" dirty="0">
                  <a:solidFill>
                    <a:schemeClr val="tx1"/>
                  </a:solidFill>
                </a:rPr>
                <a:t>Dimension</a:t>
              </a:r>
            </a:p>
          </p:txBody>
        </p:sp>
        <p:sp>
          <p:nvSpPr>
            <p:cNvPr id="82" name="Rectangle 81">
              <a:extLst>
                <a:ext uri="{FF2B5EF4-FFF2-40B4-BE49-F238E27FC236}">
                  <a16:creationId xmlns:a16="http://schemas.microsoft.com/office/drawing/2014/main" id="{58D55385-B0A8-CD79-1FDB-6CAF9FC5C903}"/>
                </a:ext>
              </a:extLst>
            </p:cNvPr>
            <p:cNvSpPr/>
            <p:nvPr/>
          </p:nvSpPr>
          <p:spPr>
            <a:xfrm>
              <a:off x="7894816" y="2564904"/>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Time </a:t>
              </a:r>
              <a:br>
                <a:rPr lang="en-US" noProof="0" dirty="0">
                  <a:solidFill>
                    <a:schemeClr val="tx1"/>
                  </a:solidFill>
                </a:rPr>
              </a:br>
              <a:r>
                <a:rPr lang="en-US" noProof="0" dirty="0">
                  <a:solidFill>
                    <a:schemeClr val="tx1"/>
                  </a:solidFill>
                </a:rPr>
                <a:t>Dimension</a:t>
              </a:r>
            </a:p>
          </p:txBody>
        </p:sp>
        <p:sp>
          <p:nvSpPr>
            <p:cNvPr id="83" name="Rectangle 82">
              <a:extLst>
                <a:ext uri="{FF2B5EF4-FFF2-40B4-BE49-F238E27FC236}">
                  <a16:creationId xmlns:a16="http://schemas.microsoft.com/office/drawing/2014/main" id="{44B1115C-4E95-F32B-34D9-D345AD966F0C}"/>
                </a:ext>
              </a:extLst>
            </p:cNvPr>
            <p:cNvSpPr/>
            <p:nvPr/>
          </p:nvSpPr>
          <p:spPr>
            <a:xfrm>
              <a:off x="5952436" y="450912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Seller </a:t>
              </a:r>
              <a:br>
                <a:rPr lang="en-US" noProof="0" dirty="0">
                  <a:solidFill>
                    <a:schemeClr val="tx1"/>
                  </a:solidFill>
                </a:rPr>
              </a:br>
              <a:r>
                <a:rPr lang="en-US" noProof="0" dirty="0">
                  <a:solidFill>
                    <a:schemeClr val="tx1"/>
                  </a:solidFill>
                </a:rPr>
                <a:t>Dimension</a:t>
              </a:r>
            </a:p>
          </p:txBody>
        </p:sp>
        <p:sp>
          <p:nvSpPr>
            <p:cNvPr id="84" name="Rectangle 83">
              <a:extLst>
                <a:ext uri="{FF2B5EF4-FFF2-40B4-BE49-F238E27FC236}">
                  <a16:creationId xmlns:a16="http://schemas.microsoft.com/office/drawing/2014/main" id="{BCA38C4A-7CB3-B771-DF4C-77550A98CABD}"/>
                </a:ext>
              </a:extLst>
            </p:cNvPr>
            <p:cNvSpPr/>
            <p:nvPr/>
          </p:nvSpPr>
          <p:spPr>
            <a:xfrm>
              <a:off x="7966824" y="4509120"/>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Product </a:t>
              </a:r>
              <a:br>
                <a:rPr lang="en-US" noProof="0" dirty="0">
                  <a:solidFill>
                    <a:schemeClr val="tx1"/>
                  </a:solidFill>
                </a:rPr>
              </a:br>
              <a:r>
                <a:rPr lang="en-US" noProof="0" dirty="0">
                  <a:solidFill>
                    <a:schemeClr val="tx1"/>
                  </a:solidFill>
                </a:rPr>
                <a:t>Dimension</a:t>
              </a:r>
            </a:p>
          </p:txBody>
        </p:sp>
        <p:cxnSp>
          <p:nvCxnSpPr>
            <p:cNvPr id="85" name="Straight Connector 84">
              <a:extLst>
                <a:ext uri="{FF2B5EF4-FFF2-40B4-BE49-F238E27FC236}">
                  <a16:creationId xmlns:a16="http://schemas.microsoft.com/office/drawing/2014/main" id="{93DF8CF0-BD5C-5181-F865-EB554BFB8C1B}"/>
                </a:ext>
              </a:extLst>
            </p:cNvPr>
            <p:cNvCxnSpPr>
              <a:cxnSpLocks/>
              <a:stCxn id="80" idx="0"/>
              <a:endCxn id="81" idx="2"/>
            </p:cNvCxnSpPr>
            <p:nvPr/>
          </p:nvCxnSpPr>
          <p:spPr>
            <a:xfrm flipH="1" flipV="1">
              <a:off x="6782223" y="3236847"/>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23C9B2-71A2-9118-C30E-24910E249FF0}"/>
                </a:ext>
              </a:extLst>
            </p:cNvPr>
            <p:cNvCxnSpPr>
              <a:cxnSpLocks/>
              <a:stCxn id="82" idx="2"/>
              <a:endCxn id="80" idx="0"/>
            </p:cNvCxnSpPr>
            <p:nvPr/>
          </p:nvCxnSpPr>
          <p:spPr>
            <a:xfrm flipH="1">
              <a:off x="7646319" y="3236848"/>
              <a:ext cx="1005499" cy="26416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FB3A6EB-B443-66DB-52C2-4AD27FA17224}"/>
                </a:ext>
              </a:extLst>
            </p:cNvPr>
            <p:cNvCxnSpPr>
              <a:cxnSpLocks/>
              <a:stCxn id="84" idx="0"/>
              <a:endCxn id="80" idx="2"/>
            </p:cNvCxnSpPr>
            <p:nvPr/>
          </p:nvCxnSpPr>
          <p:spPr>
            <a:xfrm flipH="1" flipV="1">
              <a:off x="7646319" y="4162647"/>
              <a:ext cx="1077507" cy="346473"/>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12BF178-4887-212B-CC92-439ADF2706BD}"/>
                </a:ext>
              </a:extLst>
            </p:cNvPr>
            <p:cNvCxnSpPr>
              <a:cxnSpLocks/>
              <a:stCxn id="83" idx="0"/>
              <a:endCxn id="80" idx="2"/>
            </p:cNvCxnSpPr>
            <p:nvPr/>
          </p:nvCxnSpPr>
          <p:spPr>
            <a:xfrm flipV="1">
              <a:off x="6709438" y="4162647"/>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99" name="Rectangle 98">
              <a:extLst>
                <a:ext uri="{FF2B5EF4-FFF2-40B4-BE49-F238E27FC236}">
                  <a16:creationId xmlns:a16="http://schemas.microsoft.com/office/drawing/2014/main" id="{EFC6D5D3-1C66-6B02-8ACA-6C8324BD8746}"/>
                </a:ext>
              </a:extLst>
            </p:cNvPr>
            <p:cNvSpPr/>
            <p:nvPr/>
          </p:nvSpPr>
          <p:spPr>
            <a:xfrm>
              <a:off x="9048780"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Shipping</a:t>
              </a:r>
              <a:br>
                <a:rPr lang="en-US" noProof="0" dirty="0">
                  <a:solidFill>
                    <a:schemeClr val="tx1"/>
                  </a:solidFill>
                </a:rPr>
              </a:br>
              <a:r>
                <a:rPr lang="en-US" noProof="0" dirty="0">
                  <a:solidFill>
                    <a:schemeClr val="tx1"/>
                  </a:solidFill>
                </a:rPr>
                <a:t>Facts</a:t>
              </a:r>
            </a:p>
          </p:txBody>
        </p:sp>
        <p:cxnSp>
          <p:nvCxnSpPr>
            <p:cNvPr id="100" name="Straight Connector 99">
              <a:extLst>
                <a:ext uri="{FF2B5EF4-FFF2-40B4-BE49-F238E27FC236}">
                  <a16:creationId xmlns:a16="http://schemas.microsoft.com/office/drawing/2014/main" id="{FD920A5A-5F63-90EA-E036-CE864737D0AF}"/>
                </a:ext>
              </a:extLst>
            </p:cNvPr>
            <p:cNvCxnSpPr>
              <a:cxnSpLocks/>
              <a:stCxn id="99" idx="0"/>
              <a:endCxn id="82" idx="2"/>
            </p:cNvCxnSpPr>
            <p:nvPr/>
          </p:nvCxnSpPr>
          <p:spPr>
            <a:xfrm flipH="1" flipV="1">
              <a:off x="8651818" y="3236848"/>
              <a:ext cx="1153964" cy="26416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668DCC87-CDF7-6D9F-5971-B2275E825129}"/>
                </a:ext>
              </a:extLst>
            </p:cNvPr>
            <p:cNvCxnSpPr>
              <a:cxnSpLocks/>
              <a:stCxn id="99" idx="2"/>
              <a:endCxn id="84" idx="0"/>
            </p:cNvCxnSpPr>
            <p:nvPr/>
          </p:nvCxnSpPr>
          <p:spPr>
            <a:xfrm flipH="1">
              <a:off x="8723826" y="4162647"/>
              <a:ext cx="1081956" cy="346473"/>
            </a:xfrm>
            <a:prstGeom prst="line">
              <a:avLst/>
            </a:prstGeom>
          </p:spPr>
          <p:style>
            <a:lnRef idx="1">
              <a:schemeClr val="dk1"/>
            </a:lnRef>
            <a:fillRef idx="0">
              <a:schemeClr val="dk1"/>
            </a:fillRef>
            <a:effectRef idx="0">
              <a:schemeClr val="dk1"/>
            </a:effectRef>
            <a:fontRef idx="minor">
              <a:schemeClr val="tx1"/>
            </a:fontRef>
          </p:style>
        </p:cxnSp>
        <p:sp>
          <p:nvSpPr>
            <p:cNvPr id="106" name="Rectangle 105">
              <a:extLst>
                <a:ext uri="{FF2B5EF4-FFF2-40B4-BE49-F238E27FC236}">
                  <a16:creationId xmlns:a16="http://schemas.microsoft.com/office/drawing/2014/main" id="{FE0C5EB3-40E2-1DF6-D8E7-C374AA6EE33A}"/>
                </a:ext>
              </a:extLst>
            </p:cNvPr>
            <p:cNvSpPr/>
            <p:nvPr/>
          </p:nvSpPr>
          <p:spPr>
            <a:xfrm>
              <a:off x="10342636" y="252929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Location </a:t>
              </a:r>
              <a:br>
                <a:rPr lang="en-US" noProof="0" dirty="0">
                  <a:solidFill>
                    <a:schemeClr val="tx1"/>
                  </a:solidFill>
                </a:rPr>
              </a:br>
              <a:r>
                <a:rPr lang="en-US" noProof="0" dirty="0">
                  <a:solidFill>
                    <a:schemeClr val="tx1"/>
                  </a:solidFill>
                </a:rPr>
                <a:t>Dimension</a:t>
              </a:r>
            </a:p>
          </p:txBody>
        </p:sp>
        <p:cxnSp>
          <p:nvCxnSpPr>
            <p:cNvPr id="107" name="Straight Connector 106">
              <a:extLst>
                <a:ext uri="{FF2B5EF4-FFF2-40B4-BE49-F238E27FC236}">
                  <a16:creationId xmlns:a16="http://schemas.microsoft.com/office/drawing/2014/main" id="{2AF115CD-8B5F-E96C-A186-C296D0A67311}"/>
                </a:ext>
              </a:extLst>
            </p:cNvPr>
            <p:cNvCxnSpPr>
              <a:cxnSpLocks/>
              <a:stCxn id="106" idx="2"/>
              <a:endCxn id="99" idx="0"/>
            </p:cNvCxnSpPr>
            <p:nvPr/>
          </p:nvCxnSpPr>
          <p:spPr>
            <a:xfrm flipH="1">
              <a:off x="9805782" y="3201234"/>
              <a:ext cx="1293856" cy="299774"/>
            </a:xfrm>
            <a:prstGeom prst="line">
              <a:avLst/>
            </a:prstGeom>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EC0D9FA4-CCF7-FD87-7B79-FB710A10140E}"/>
                </a:ext>
              </a:extLst>
            </p:cNvPr>
            <p:cNvSpPr/>
            <p:nvPr/>
          </p:nvSpPr>
          <p:spPr>
            <a:xfrm>
              <a:off x="10342636" y="4496646"/>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Shipper </a:t>
              </a:r>
              <a:br>
                <a:rPr lang="en-US" noProof="0" dirty="0">
                  <a:solidFill>
                    <a:schemeClr val="tx1"/>
                  </a:solidFill>
                </a:rPr>
              </a:br>
              <a:r>
                <a:rPr lang="en-US" noProof="0" dirty="0">
                  <a:solidFill>
                    <a:schemeClr val="tx1"/>
                  </a:solidFill>
                </a:rPr>
                <a:t>Dimension</a:t>
              </a:r>
            </a:p>
          </p:txBody>
        </p:sp>
        <p:cxnSp>
          <p:nvCxnSpPr>
            <p:cNvPr id="111" name="Straight Connector 110">
              <a:extLst>
                <a:ext uri="{FF2B5EF4-FFF2-40B4-BE49-F238E27FC236}">
                  <a16:creationId xmlns:a16="http://schemas.microsoft.com/office/drawing/2014/main" id="{CD89F122-6F07-19DC-1333-B7A44D9821BD}"/>
                </a:ext>
              </a:extLst>
            </p:cNvPr>
            <p:cNvCxnSpPr>
              <a:cxnSpLocks/>
              <a:stCxn id="110" idx="0"/>
              <a:endCxn id="99" idx="2"/>
            </p:cNvCxnSpPr>
            <p:nvPr/>
          </p:nvCxnSpPr>
          <p:spPr>
            <a:xfrm flipH="1" flipV="1">
              <a:off x="9805782" y="4162647"/>
              <a:ext cx="1293856" cy="33399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20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69EB-D5B1-A278-FB9C-103E34B472ED}"/>
              </a:ext>
            </a:extLst>
          </p:cNvPr>
          <p:cNvSpPr>
            <a:spLocks noGrp="1"/>
          </p:cNvSpPr>
          <p:nvPr>
            <p:ph type="title"/>
          </p:nvPr>
        </p:nvSpPr>
        <p:spPr/>
        <p:txBody>
          <a:bodyPr/>
          <a:lstStyle/>
          <a:p>
            <a:r>
              <a:rPr lang="en-US" noProof="0" dirty="0"/>
              <a:t>Semantic Data Models</a:t>
            </a:r>
          </a:p>
        </p:txBody>
      </p:sp>
      <p:sp>
        <p:nvSpPr>
          <p:cNvPr id="3" name="Content Placeholder 2">
            <a:extLst>
              <a:ext uri="{FF2B5EF4-FFF2-40B4-BE49-F238E27FC236}">
                <a16:creationId xmlns:a16="http://schemas.microsoft.com/office/drawing/2014/main" id="{AA26BD68-506D-42FA-22AD-666B22603140}"/>
              </a:ext>
            </a:extLst>
          </p:cNvPr>
          <p:cNvSpPr>
            <a:spLocks noGrp="1"/>
          </p:cNvSpPr>
          <p:nvPr>
            <p:ph idx="1"/>
          </p:nvPr>
        </p:nvSpPr>
        <p:spPr>
          <a:xfrm>
            <a:off x="335360" y="1268759"/>
            <a:ext cx="11449272" cy="1734041"/>
          </a:xfrm>
        </p:spPr>
        <p:txBody>
          <a:bodyPr/>
          <a:lstStyle/>
          <a:p>
            <a:r>
              <a:rPr lang="en-US" noProof="0" dirty="0"/>
              <a:t>Developed in late 1970 and early 1980</a:t>
            </a:r>
          </a:p>
          <a:p>
            <a:r>
              <a:rPr lang="en-US" noProof="0" dirty="0"/>
              <a:t>Created by application of data abstraction concepts</a:t>
            </a:r>
          </a:p>
          <a:p>
            <a:r>
              <a:rPr lang="en-US" noProof="0" dirty="0"/>
              <a:t>“</a:t>
            </a:r>
            <a:r>
              <a:rPr lang="en-US" noProof="0" dirty="0" err="1"/>
              <a:t>Leitheiser</a:t>
            </a:r>
            <a:r>
              <a:rPr lang="en-US" noProof="0" dirty="0"/>
              <a:t> found that a semantic model (LDS) was easier to learn and resulted In higher understanding and recall) of a database schema than a tabular representation”</a:t>
            </a:r>
          </a:p>
        </p:txBody>
      </p:sp>
      <p:sp>
        <p:nvSpPr>
          <p:cNvPr id="4" name="Slide Number Placeholder 3">
            <a:extLst>
              <a:ext uri="{FF2B5EF4-FFF2-40B4-BE49-F238E27FC236}">
                <a16:creationId xmlns:a16="http://schemas.microsoft.com/office/drawing/2014/main" id="{3DBC7443-C2F7-325A-E78F-EB0F31851E2F}"/>
              </a:ext>
            </a:extLst>
          </p:cNvPr>
          <p:cNvSpPr>
            <a:spLocks noGrp="1"/>
          </p:cNvSpPr>
          <p:nvPr>
            <p:ph type="sldNum" sz="quarter" idx="12"/>
          </p:nvPr>
        </p:nvSpPr>
        <p:spPr/>
        <p:txBody>
          <a:bodyPr/>
          <a:lstStyle/>
          <a:p>
            <a:fld id="{6113E31D-E2AB-40D1-8B51-AFA5AFEF393A}" type="slidenum">
              <a:rPr lang="en-US" noProof="0" smtClean="0"/>
              <a:t>21</a:t>
            </a:fld>
            <a:endParaRPr lang="en-US" noProof="0" dirty="0"/>
          </a:p>
        </p:txBody>
      </p:sp>
      <p:pic>
        <p:nvPicPr>
          <p:cNvPr id="2050" name="Picture 2" descr="Diagram&#10;&#10;Description automatically generated">
            <a:extLst>
              <a:ext uri="{FF2B5EF4-FFF2-40B4-BE49-F238E27FC236}">
                <a16:creationId xmlns:a16="http://schemas.microsoft.com/office/drawing/2014/main" id="{C7088DAC-6357-81F6-03EE-247CDA3C5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85" y="3083457"/>
            <a:ext cx="4078610"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F492B6-5158-85BD-BDB0-DE109EDEC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850" y="3083457"/>
            <a:ext cx="3577625"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96BF8A8-944D-3562-7B07-F40F5FF4F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190" y="3083457"/>
            <a:ext cx="2219325"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A23F67-4865-FC33-D302-872CC8C29CCE}"/>
              </a:ext>
            </a:extLst>
          </p:cNvPr>
          <p:cNvSpPr txBox="1"/>
          <p:nvPr/>
        </p:nvSpPr>
        <p:spPr>
          <a:xfrm>
            <a:off x="0" y="6525344"/>
            <a:ext cx="6096000" cy="369332"/>
          </a:xfrm>
          <a:prstGeom prst="rect">
            <a:avLst/>
          </a:prstGeom>
          <a:noFill/>
        </p:spPr>
        <p:txBody>
          <a:bodyPr wrap="square" rtlCol="0">
            <a:spAutoFit/>
          </a:bodyPr>
          <a:lstStyle/>
          <a:p>
            <a:r>
              <a:rPr lang="en-US" noProof="0" dirty="0">
                <a:solidFill>
                  <a:schemeClr val="bg1"/>
                </a:solidFill>
              </a:rPr>
              <a:t>Consider</a:t>
            </a:r>
          </a:p>
        </p:txBody>
      </p:sp>
    </p:spTree>
    <p:extLst>
      <p:ext uri="{BB962C8B-B14F-4D97-AF65-F5344CB8AC3E}">
        <p14:creationId xmlns:p14="http://schemas.microsoft.com/office/powerpoint/2010/main" val="236792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EE11C-B32E-3151-A34B-92D1F9487D48}"/>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58136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C79E-C9E7-F50D-ECC5-CFA26F5634EA}"/>
              </a:ext>
            </a:extLst>
          </p:cNvPr>
          <p:cNvSpPr>
            <a:spLocks noGrp="1"/>
          </p:cNvSpPr>
          <p:nvPr>
            <p:ph type="title"/>
          </p:nvPr>
        </p:nvSpPr>
        <p:spPr/>
        <p:txBody>
          <a:bodyPr>
            <a:normAutofit/>
          </a:bodyPr>
          <a:lstStyle/>
          <a:p>
            <a:r>
              <a:rPr lang="en-US" dirty="0"/>
              <a:t>Kimball Dimensional Modeling Techniques</a:t>
            </a:r>
          </a:p>
        </p:txBody>
      </p:sp>
      <p:sp>
        <p:nvSpPr>
          <p:cNvPr id="3" name="Content Placeholder 2">
            <a:extLst>
              <a:ext uri="{FF2B5EF4-FFF2-40B4-BE49-F238E27FC236}">
                <a16:creationId xmlns:a16="http://schemas.microsoft.com/office/drawing/2014/main" id="{B633132D-4078-6E3D-4CD3-1AF65449BFF0}"/>
              </a:ext>
            </a:extLst>
          </p:cNvPr>
          <p:cNvSpPr>
            <a:spLocks noGrp="1"/>
          </p:cNvSpPr>
          <p:nvPr>
            <p:ph idx="1"/>
          </p:nvPr>
        </p:nvSpPr>
        <p:spPr/>
        <p:txBody>
          <a:bodyPr/>
          <a:lstStyle/>
          <a:p>
            <a:pPr marL="0" indent="0">
              <a:buNone/>
            </a:pPr>
            <a:r>
              <a:rPr lang="en-US" b="1" dirty="0"/>
              <a:t>Kimball</a:t>
            </a:r>
            <a:r>
              <a:rPr lang="en-US" dirty="0"/>
              <a:t> group defines for modeling data in a dimensional way. The outline is:</a:t>
            </a:r>
          </a:p>
          <a:p>
            <a:r>
              <a:rPr lang="en-US" dirty="0"/>
              <a:t>Gather Business Requirements and Data Realities (Analysis)</a:t>
            </a:r>
            <a:br>
              <a:rPr lang="en-US" dirty="0"/>
            </a:br>
            <a:r>
              <a:rPr lang="en-US" dirty="0"/>
              <a:t>Collect business objectives, key performance indicators (KPI), decision making processes, supporting analytical needs, and data realities.</a:t>
            </a:r>
          </a:p>
          <a:p>
            <a:r>
              <a:rPr lang="en-US" dirty="0"/>
              <a:t>Dimensional Modelling</a:t>
            </a:r>
            <a:br>
              <a:rPr lang="en-US" dirty="0"/>
            </a:br>
            <a:r>
              <a:rPr lang="en-US" dirty="0"/>
              <a:t>Should lead by the data modeler in collaboration with the subject matter experts and data governance representatives.</a:t>
            </a:r>
          </a:p>
          <a:p>
            <a:r>
              <a:rPr lang="en-US" dirty="0"/>
              <a:t>Dimensional Design Process (Design)</a:t>
            </a:r>
            <a:br>
              <a:rPr lang="en-US" dirty="0"/>
            </a:br>
            <a:r>
              <a:rPr lang="en-US" dirty="0"/>
              <a:t>There are four steps: </a:t>
            </a:r>
          </a:p>
          <a:p>
            <a:pPr lvl="1"/>
            <a:r>
              <a:rPr lang="en-US" dirty="0"/>
              <a:t>Select the business process</a:t>
            </a:r>
          </a:p>
          <a:p>
            <a:pPr lvl="1"/>
            <a:r>
              <a:rPr lang="en-US" dirty="0"/>
              <a:t>Declare the grain</a:t>
            </a:r>
          </a:p>
          <a:p>
            <a:pPr lvl="1"/>
            <a:r>
              <a:rPr lang="en-US" dirty="0"/>
              <a:t>Identify the dimensions</a:t>
            </a:r>
          </a:p>
          <a:p>
            <a:pPr lvl="1"/>
            <a:r>
              <a:rPr lang="en-US" dirty="0"/>
              <a:t>Identify the facts</a:t>
            </a:r>
          </a:p>
        </p:txBody>
      </p:sp>
      <p:sp>
        <p:nvSpPr>
          <p:cNvPr id="4" name="Slide Number Placeholder 3">
            <a:extLst>
              <a:ext uri="{FF2B5EF4-FFF2-40B4-BE49-F238E27FC236}">
                <a16:creationId xmlns:a16="http://schemas.microsoft.com/office/drawing/2014/main" id="{6A7B91DE-D031-24A4-C06E-A5DF1D662062}"/>
              </a:ext>
            </a:extLst>
          </p:cNvPr>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86904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BBD5-205A-B3AD-3D6D-1DBBB962E898}"/>
              </a:ext>
            </a:extLst>
          </p:cNvPr>
          <p:cNvSpPr>
            <a:spLocks noGrp="1"/>
          </p:cNvSpPr>
          <p:nvPr>
            <p:ph type="title"/>
          </p:nvPr>
        </p:nvSpPr>
        <p:spPr/>
        <p:txBody>
          <a:bodyPr/>
          <a:lstStyle/>
          <a:p>
            <a:r>
              <a:rPr lang="en-US" dirty="0"/>
              <a:t>Dimensional Design Process, Star Schema</a:t>
            </a:r>
          </a:p>
        </p:txBody>
      </p:sp>
      <p:sp>
        <p:nvSpPr>
          <p:cNvPr id="3" name="Content Placeholder 2">
            <a:extLst>
              <a:ext uri="{FF2B5EF4-FFF2-40B4-BE49-F238E27FC236}">
                <a16:creationId xmlns:a16="http://schemas.microsoft.com/office/drawing/2014/main" id="{D135A20D-FD8E-DDA2-0C78-22D7392629EE}"/>
              </a:ext>
            </a:extLst>
          </p:cNvPr>
          <p:cNvSpPr>
            <a:spLocks noGrp="1"/>
          </p:cNvSpPr>
          <p:nvPr>
            <p:ph idx="1"/>
          </p:nvPr>
        </p:nvSpPr>
        <p:spPr>
          <a:xfrm>
            <a:off x="335360" y="1268760"/>
            <a:ext cx="8424935" cy="864096"/>
          </a:xfrm>
        </p:spPr>
        <p:txBody>
          <a:bodyPr/>
          <a:lstStyle/>
          <a:p>
            <a:pPr marL="0" indent="0">
              <a:buNone/>
            </a:pPr>
            <a:r>
              <a:rPr lang="en-US" dirty="0"/>
              <a:t>Fact tables focus on the results of a single business process. How can we create a fact table? We start by defining grain, dimensions and facts.</a:t>
            </a:r>
          </a:p>
        </p:txBody>
      </p:sp>
      <p:sp>
        <p:nvSpPr>
          <p:cNvPr id="4" name="Slide Number Placeholder 3">
            <a:extLst>
              <a:ext uri="{FF2B5EF4-FFF2-40B4-BE49-F238E27FC236}">
                <a16:creationId xmlns:a16="http://schemas.microsoft.com/office/drawing/2014/main" id="{872D2CDD-F0A0-2788-6E1A-15299730C254}"/>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5" name="Rectangle 4">
            <a:extLst>
              <a:ext uri="{FF2B5EF4-FFF2-40B4-BE49-F238E27FC236}">
                <a16:creationId xmlns:a16="http://schemas.microsoft.com/office/drawing/2014/main" id="{8AABD657-2B84-F378-2FE0-93D3E0501C1A}"/>
              </a:ext>
            </a:extLst>
          </p:cNvPr>
          <p:cNvSpPr/>
          <p:nvPr/>
        </p:nvSpPr>
        <p:spPr>
          <a:xfrm>
            <a:off x="9209382" y="4509120"/>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Fact table</a:t>
            </a:r>
          </a:p>
        </p:txBody>
      </p:sp>
      <p:sp>
        <p:nvSpPr>
          <p:cNvPr id="6" name="Rectangle 5">
            <a:extLst>
              <a:ext uri="{FF2B5EF4-FFF2-40B4-BE49-F238E27FC236}">
                <a16:creationId xmlns:a16="http://schemas.microsoft.com/office/drawing/2014/main" id="{A5356BC8-7CA6-AA43-22C7-DE9A907A09C2}"/>
              </a:ext>
            </a:extLst>
          </p:cNvPr>
          <p:cNvSpPr/>
          <p:nvPr/>
        </p:nvSpPr>
        <p:spPr>
          <a:xfrm>
            <a:off x="8184232" y="5433585"/>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sp>
        <p:nvSpPr>
          <p:cNvPr id="8" name="Rectangle 7">
            <a:extLst>
              <a:ext uri="{FF2B5EF4-FFF2-40B4-BE49-F238E27FC236}">
                <a16:creationId xmlns:a16="http://schemas.microsoft.com/office/drawing/2014/main" id="{1F90128C-4019-4E27-6478-4B95E17BB2CE}"/>
              </a:ext>
            </a:extLst>
          </p:cNvPr>
          <p:cNvSpPr/>
          <p:nvPr/>
        </p:nvSpPr>
        <p:spPr>
          <a:xfrm>
            <a:off x="10302223" y="5445224"/>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cxnSp>
        <p:nvCxnSpPr>
          <p:cNvPr id="10" name="Straight Connector 9">
            <a:extLst>
              <a:ext uri="{FF2B5EF4-FFF2-40B4-BE49-F238E27FC236}">
                <a16:creationId xmlns:a16="http://schemas.microsoft.com/office/drawing/2014/main" id="{3EEEA0FE-11A8-1DE9-060F-9D57E4678B0C}"/>
              </a:ext>
            </a:extLst>
          </p:cNvPr>
          <p:cNvCxnSpPr>
            <a:cxnSpLocks/>
            <a:stCxn id="5" idx="2"/>
            <a:endCxn id="8" idx="0"/>
          </p:cNvCxnSpPr>
          <p:nvPr/>
        </p:nvCxnSpPr>
        <p:spPr>
          <a:xfrm>
            <a:off x="10001470" y="5085184"/>
            <a:ext cx="1092841" cy="36004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5B945D6-185B-FF7D-92D5-A686075A1641}"/>
              </a:ext>
            </a:extLst>
          </p:cNvPr>
          <p:cNvCxnSpPr>
            <a:cxnSpLocks/>
            <a:stCxn id="6" idx="0"/>
            <a:endCxn id="5" idx="2"/>
          </p:cNvCxnSpPr>
          <p:nvPr/>
        </p:nvCxnSpPr>
        <p:spPr>
          <a:xfrm flipV="1">
            <a:off x="8976320" y="5085184"/>
            <a:ext cx="1025150" cy="348401"/>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BE0810C-102C-DCFB-30B2-551058FA43B3}"/>
              </a:ext>
            </a:extLst>
          </p:cNvPr>
          <p:cNvPicPr>
            <a:picLocks noChangeAspect="1"/>
          </p:cNvPicPr>
          <p:nvPr/>
        </p:nvPicPr>
        <p:blipFill>
          <a:blip r:embed="rId3"/>
          <a:stretch>
            <a:fillRect/>
          </a:stretch>
        </p:blipFill>
        <p:spPr>
          <a:xfrm>
            <a:off x="231373" y="2632304"/>
            <a:ext cx="3308343" cy="3339751"/>
          </a:xfrm>
          <a:prstGeom prst="rect">
            <a:avLst/>
          </a:prstGeom>
        </p:spPr>
      </p:pic>
      <p:sp>
        <p:nvSpPr>
          <p:cNvPr id="16" name="Content Placeholder 2">
            <a:extLst>
              <a:ext uri="{FF2B5EF4-FFF2-40B4-BE49-F238E27FC236}">
                <a16:creationId xmlns:a16="http://schemas.microsoft.com/office/drawing/2014/main" id="{CE66D127-280A-FF1B-36CC-C3455770F067}"/>
              </a:ext>
            </a:extLst>
          </p:cNvPr>
          <p:cNvSpPr txBox="1">
            <a:spLocks/>
          </p:cNvSpPr>
          <p:nvPr/>
        </p:nvSpPr>
        <p:spPr>
          <a:xfrm>
            <a:off x="3935761" y="2619614"/>
            <a:ext cx="3816424" cy="318565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The grain establishes exactly what a single fact table row represents. The grain is the first step, every fact or dimension must be considered in relation to the grain.</a:t>
            </a:r>
          </a:p>
          <a:p>
            <a:pPr marL="0" indent="0">
              <a:buFont typeface="Arial" panose="020B0604020202020204" pitchFamily="34" charset="0"/>
              <a:buNone/>
            </a:pPr>
            <a:r>
              <a:rPr lang="en-US" dirty="0"/>
              <a:t>Atomic grain refers to the lowest level at which data is captures by a given business process.</a:t>
            </a:r>
          </a:p>
        </p:txBody>
      </p:sp>
      <p:sp>
        <p:nvSpPr>
          <p:cNvPr id="23" name="Rectangle: Rounded Corners 22">
            <a:extLst>
              <a:ext uri="{FF2B5EF4-FFF2-40B4-BE49-F238E27FC236}">
                <a16:creationId xmlns:a16="http://schemas.microsoft.com/office/drawing/2014/main" id="{F8C1DD93-B497-8EF5-316A-D015E720F0C6}"/>
              </a:ext>
            </a:extLst>
          </p:cNvPr>
          <p:cNvSpPr/>
          <p:nvPr/>
        </p:nvSpPr>
        <p:spPr>
          <a:xfrm>
            <a:off x="8832304" y="2036748"/>
            <a:ext cx="2380179"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Business Intelligence</a:t>
            </a:r>
          </a:p>
        </p:txBody>
      </p:sp>
      <p:cxnSp>
        <p:nvCxnSpPr>
          <p:cNvPr id="24" name="Straight Connector 23">
            <a:extLst>
              <a:ext uri="{FF2B5EF4-FFF2-40B4-BE49-F238E27FC236}">
                <a16:creationId xmlns:a16="http://schemas.microsoft.com/office/drawing/2014/main" id="{9CC9BAB1-B380-4598-76CF-FA4DE7D2FC6E}"/>
              </a:ext>
            </a:extLst>
          </p:cNvPr>
          <p:cNvCxnSpPr>
            <a:cxnSpLocks/>
          </p:cNvCxnSpPr>
          <p:nvPr/>
        </p:nvCxnSpPr>
        <p:spPr>
          <a:xfrm flipV="1">
            <a:off x="10022393" y="3164837"/>
            <a:ext cx="0" cy="97063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53E1BA04-2772-80BB-CA83-7B9E7B7CD9C5}"/>
              </a:ext>
            </a:extLst>
          </p:cNvPr>
          <p:cNvSpPr/>
          <p:nvPr/>
        </p:nvSpPr>
        <p:spPr>
          <a:xfrm>
            <a:off x="8184232" y="3642083"/>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sp>
        <p:nvSpPr>
          <p:cNvPr id="28" name="Rectangle 27">
            <a:extLst>
              <a:ext uri="{FF2B5EF4-FFF2-40B4-BE49-F238E27FC236}">
                <a16:creationId xmlns:a16="http://schemas.microsoft.com/office/drawing/2014/main" id="{E26C0D4D-5618-482D-90EB-D749FFD9A188}"/>
              </a:ext>
            </a:extLst>
          </p:cNvPr>
          <p:cNvSpPr/>
          <p:nvPr/>
        </p:nvSpPr>
        <p:spPr>
          <a:xfrm>
            <a:off x="10302223" y="3627282"/>
            <a:ext cx="1584176"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Dimension table</a:t>
            </a:r>
          </a:p>
        </p:txBody>
      </p:sp>
      <p:cxnSp>
        <p:nvCxnSpPr>
          <p:cNvPr id="29" name="Straight Connector 28">
            <a:extLst>
              <a:ext uri="{FF2B5EF4-FFF2-40B4-BE49-F238E27FC236}">
                <a16:creationId xmlns:a16="http://schemas.microsoft.com/office/drawing/2014/main" id="{CEF08679-5DEF-43AF-4FA9-50AEED86F1F9}"/>
              </a:ext>
            </a:extLst>
          </p:cNvPr>
          <p:cNvCxnSpPr>
            <a:cxnSpLocks/>
            <a:stCxn id="5" idx="0"/>
            <a:endCxn id="28" idx="2"/>
          </p:cNvCxnSpPr>
          <p:nvPr/>
        </p:nvCxnSpPr>
        <p:spPr>
          <a:xfrm flipV="1">
            <a:off x="10001470" y="4203346"/>
            <a:ext cx="1092841" cy="30577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3AF9438-4E7E-BCBE-2EDD-57D2A435800E}"/>
              </a:ext>
            </a:extLst>
          </p:cNvPr>
          <p:cNvCxnSpPr>
            <a:cxnSpLocks/>
            <a:stCxn id="5" idx="0"/>
            <a:endCxn id="27" idx="2"/>
          </p:cNvCxnSpPr>
          <p:nvPr/>
        </p:nvCxnSpPr>
        <p:spPr>
          <a:xfrm flipH="1" flipV="1">
            <a:off x="8976320" y="4218147"/>
            <a:ext cx="1025150" cy="29097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81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P spid="16"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1632-365F-7139-F052-1D914F735E91}"/>
              </a:ext>
            </a:extLst>
          </p:cNvPr>
          <p:cNvSpPr>
            <a:spLocks noGrp="1"/>
          </p:cNvSpPr>
          <p:nvPr>
            <p:ph type="title"/>
          </p:nvPr>
        </p:nvSpPr>
        <p:spPr/>
        <p:txBody>
          <a:bodyPr/>
          <a:lstStyle/>
          <a:p>
            <a:r>
              <a:rPr lang="en-US" dirty="0"/>
              <a:t>Showcase : Retail Sales</a:t>
            </a:r>
          </a:p>
        </p:txBody>
      </p:sp>
      <p:sp>
        <p:nvSpPr>
          <p:cNvPr id="6" name="Content Placeholder 5">
            <a:extLst>
              <a:ext uri="{FF2B5EF4-FFF2-40B4-BE49-F238E27FC236}">
                <a16:creationId xmlns:a16="http://schemas.microsoft.com/office/drawing/2014/main" id="{2D1A4139-BEF1-634D-7729-726D47C562A3}"/>
              </a:ext>
            </a:extLst>
          </p:cNvPr>
          <p:cNvSpPr>
            <a:spLocks noGrp="1"/>
          </p:cNvSpPr>
          <p:nvPr>
            <p:ph idx="1"/>
          </p:nvPr>
        </p:nvSpPr>
        <p:spPr>
          <a:xfrm>
            <a:off x="335360" y="1268760"/>
            <a:ext cx="4392488" cy="5040560"/>
          </a:xfrm>
        </p:spPr>
        <p:txBody>
          <a:bodyPr/>
          <a:lstStyle/>
          <a:p>
            <a:r>
              <a:rPr lang="en-US" dirty="0"/>
              <a:t>Back story</a:t>
            </a:r>
          </a:p>
          <a:p>
            <a:r>
              <a:rPr lang="en-US" dirty="0"/>
              <a:t>Receipt</a:t>
            </a:r>
          </a:p>
          <a:p>
            <a:r>
              <a:rPr lang="en-US" dirty="0"/>
              <a:t>Promotions</a:t>
            </a:r>
          </a:p>
        </p:txBody>
      </p:sp>
      <p:sp>
        <p:nvSpPr>
          <p:cNvPr id="5" name="Slide Number Placeholder 4">
            <a:extLst>
              <a:ext uri="{FF2B5EF4-FFF2-40B4-BE49-F238E27FC236}">
                <a16:creationId xmlns:a16="http://schemas.microsoft.com/office/drawing/2014/main" id="{0763E1B8-474D-2836-902B-60352996803A}"/>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13416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3DB0-DDC4-AD1C-DA5A-321E74D98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28B1B-9D1E-F7B0-DB72-48B24CEF05E9}"/>
              </a:ext>
            </a:extLst>
          </p:cNvPr>
          <p:cNvSpPr>
            <a:spLocks noGrp="1"/>
          </p:cNvSpPr>
          <p:nvPr>
            <p:ph type="title"/>
          </p:nvPr>
        </p:nvSpPr>
        <p:spPr/>
        <p:txBody>
          <a:bodyPr/>
          <a:lstStyle/>
          <a:p>
            <a:r>
              <a:rPr lang="en-US" dirty="0"/>
              <a:t>Showcase : Dimensional Design Process</a:t>
            </a:r>
          </a:p>
        </p:txBody>
      </p:sp>
      <p:sp>
        <p:nvSpPr>
          <p:cNvPr id="6" name="Content Placeholder 5">
            <a:extLst>
              <a:ext uri="{FF2B5EF4-FFF2-40B4-BE49-F238E27FC236}">
                <a16:creationId xmlns:a16="http://schemas.microsoft.com/office/drawing/2014/main" id="{43BAE811-D9C0-9904-755E-7390D22FFC91}"/>
              </a:ext>
            </a:extLst>
          </p:cNvPr>
          <p:cNvSpPr>
            <a:spLocks noGrp="1"/>
          </p:cNvSpPr>
          <p:nvPr>
            <p:ph idx="1"/>
          </p:nvPr>
        </p:nvSpPr>
        <p:spPr>
          <a:xfrm>
            <a:off x="335360" y="1268760"/>
            <a:ext cx="11473912" cy="5040560"/>
          </a:xfrm>
        </p:spPr>
        <p:txBody>
          <a:bodyPr/>
          <a:lstStyle/>
          <a:p>
            <a:r>
              <a:rPr lang="en-US" dirty="0"/>
              <a:t>Select the Business Process</a:t>
            </a:r>
            <a:br>
              <a:rPr lang="en-US" dirty="0"/>
            </a:br>
            <a:r>
              <a:rPr lang="en-US" dirty="0"/>
              <a:t>Managers wants to understand customer purchases.</a:t>
            </a:r>
            <a:br>
              <a:rPr lang="en-US" dirty="0"/>
            </a:br>
            <a:r>
              <a:rPr lang="en-US" dirty="0"/>
              <a:t>As a result, the process in question is POS retail sales transactions.</a:t>
            </a:r>
          </a:p>
          <a:p>
            <a:r>
              <a:rPr lang="en-US" dirty="0"/>
              <a:t>Declare the Grain</a:t>
            </a:r>
            <a:br>
              <a:rPr lang="en-US" dirty="0"/>
            </a:br>
            <a:r>
              <a:rPr lang="en-US" dirty="0"/>
              <a:t>Aim for lowest atomic grain, we can always aggregate to get a summary.</a:t>
            </a:r>
            <a:br>
              <a:rPr lang="en-US" dirty="0"/>
            </a:br>
            <a:r>
              <a:rPr lang="en-US" dirty="0"/>
              <a:t>We use a single POS item scan, i.e. single item on the receipt.</a:t>
            </a:r>
          </a:p>
          <a:p>
            <a:r>
              <a:rPr lang="en-US" dirty="0"/>
              <a:t>Identify the Dimensions</a:t>
            </a:r>
            <a:br>
              <a:rPr lang="en-US" dirty="0"/>
            </a:br>
            <a:r>
              <a:rPr lang="en-US" dirty="0"/>
              <a:t>...</a:t>
            </a:r>
          </a:p>
          <a:p>
            <a:r>
              <a:rPr lang="en-US" dirty="0"/>
              <a:t>Identify the Facts</a:t>
            </a:r>
            <a:br>
              <a:rPr lang="en-US" dirty="0"/>
            </a:br>
            <a:r>
              <a:rPr lang="en-US" dirty="0"/>
              <a:t>...</a:t>
            </a:r>
          </a:p>
          <a:p>
            <a:endParaRPr lang="en-US" dirty="0"/>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BF70693D-253B-CC06-DCCF-D6B6C1DDBAD6}"/>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97781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DEB5-1094-A5DE-8095-3DA3DAFB1709}"/>
              </a:ext>
            </a:extLst>
          </p:cNvPr>
          <p:cNvSpPr>
            <a:spLocks noGrp="1"/>
          </p:cNvSpPr>
          <p:nvPr>
            <p:ph type="title"/>
          </p:nvPr>
        </p:nvSpPr>
        <p:spPr/>
        <p:txBody>
          <a:bodyPr/>
          <a:lstStyle/>
          <a:p>
            <a:r>
              <a:rPr lang="en-US" dirty="0"/>
              <a:t>Showcase : Retail Sales Fact</a:t>
            </a:r>
          </a:p>
        </p:txBody>
      </p:sp>
      <p:graphicFrame>
        <p:nvGraphicFramePr>
          <p:cNvPr id="6" name="Content Placeholder 5">
            <a:extLst>
              <a:ext uri="{FF2B5EF4-FFF2-40B4-BE49-F238E27FC236}">
                <a16:creationId xmlns:a16="http://schemas.microsoft.com/office/drawing/2014/main" id="{58848D14-ECF1-11FE-2106-D1503B48CD29}"/>
              </a:ext>
            </a:extLst>
          </p:cNvPr>
          <p:cNvGraphicFramePr>
            <a:graphicFrameLocks noGrp="1"/>
          </p:cNvGraphicFramePr>
          <p:nvPr>
            <p:ph sz="half" idx="1"/>
            <p:extLst>
              <p:ext uri="{D42A27DB-BD31-4B8C-83A1-F6EECF244321}">
                <p14:modId xmlns:p14="http://schemas.microsoft.com/office/powerpoint/2010/main" val="2335419898"/>
              </p:ext>
            </p:extLst>
          </p:nvPr>
        </p:nvGraphicFramePr>
        <p:xfrm>
          <a:off x="334963" y="1260475"/>
          <a:ext cx="5700712" cy="5191760"/>
        </p:xfrm>
        <a:graphic>
          <a:graphicData uri="http://schemas.openxmlformats.org/drawingml/2006/table">
            <a:tbl>
              <a:tblPr firstRow="1" bandRow="1">
                <a:tableStyleId>{5940675A-B579-460E-94D1-54222C63F5DA}</a:tableStyleId>
              </a:tblPr>
              <a:tblGrid>
                <a:gridCol w="5700712">
                  <a:extLst>
                    <a:ext uri="{9D8B030D-6E8A-4147-A177-3AD203B41FA5}">
                      <a16:colId xmlns:a16="http://schemas.microsoft.com/office/drawing/2014/main" val="764387670"/>
                    </a:ext>
                  </a:extLst>
                </a:gridCol>
              </a:tblGrid>
              <a:tr h="370840">
                <a:tc>
                  <a:txBody>
                    <a:bodyPr/>
                    <a:lstStyle/>
                    <a:p>
                      <a:r>
                        <a:rPr lang="en-US" dirty="0"/>
                        <a:t>Date (FK)</a:t>
                      </a:r>
                    </a:p>
                  </a:txBody>
                  <a:tcPr/>
                </a:tc>
                <a:extLst>
                  <a:ext uri="{0D108BD9-81ED-4DB2-BD59-A6C34878D82A}">
                    <a16:rowId xmlns:a16="http://schemas.microsoft.com/office/drawing/2014/main" val="4188910263"/>
                  </a:ext>
                </a:extLst>
              </a:tr>
              <a:tr h="370840">
                <a:tc>
                  <a:txBody>
                    <a:bodyPr/>
                    <a:lstStyle/>
                    <a:p>
                      <a:r>
                        <a:rPr lang="en-US" dirty="0"/>
                        <a:t>Product (FK)</a:t>
                      </a:r>
                    </a:p>
                  </a:txBody>
                  <a:tcPr/>
                </a:tc>
                <a:extLst>
                  <a:ext uri="{0D108BD9-81ED-4DB2-BD59-A6C34878D82A}">
                    <a16:rowId xmlns:a16="http://schemas.microsoft.com/office/drawing/2014/main" val="1753467655"/>
                  </a:ext>
                </a:extLst>
              </a:tr>
              <a:tr h="370840">
                <a:tc>
                  <a:txBody>
                    <a:bodyPr/>
                    <a:lstStyle/>
                    <a:p>
                      <a:r>
                        <a:rPr lang="en-US" dirty="0"/>
                        <a:t>Store (FK)</a:t>
                      </a:r>
                    </a:p>
                  </a:txBody>
                  <a:tcPr/>
                </a:tc>
                <a:extLst>
                  <a:ext uri="{0D108BD9-81ED-4DB2-BD59-A6C34878D82A}">
                    <a16:rowId xmlns:a16="http://schemas.microsoft.com/office/drawing/2014/main" val="2081332318"/>
                  </a:ext>
                </a:extLst>
              </a:tr>
              <a:tr h="370840">
                <a:tc>
                  <a:txBody>
                    <a:bodyPr/>
                    <a:lstStyle/>
                    <a:p>
                      <a:r>
                        <a:rPr lang="en-US" dirty="0"/>
                        <a:t>Promotion (FK)</a:t>
                      </a:r>
                    </a:p>
                  </a:txBody>
                  <a:tcPr/>
                </a:tc>
                <a:extLst>
                  <a:ext uri="{0D108BD9-81ED-4DB2-BD59-A6C34878D82A}">
                    <a16:rowId xmlns:a16="http://schemas.microsoft.com/office/drawing/2014/main" val="1240807627"/>
                  </a:ext>
                </a:extLst>
              </a:tr>
              <a:tr h="370840">
                <a:tc>
                  <a:txBody>
                    <a:bodyPr/>
                    <a:lstStyle/>
                    <a:p>
                      <a:r>
                        <a:rPr lang="en-US" dirty="0"/>
                        <a:t>Cashier (FK)</a:t>
                      </a:r>
                    </a:p>
                  </a:txBody>
                  <a:tcPr/>
                </a:tc>
                <a:extLst>
                  <a:ext uri="{0D108BD9-81ED-4DB2-BD59-A6C34878D82A}">
                    <a16:rowId xmlns:a16="http://schemas.microsoft.com/office/drawing/2014/main" val="1438312849"/>
                  </a:ext>
                </a:extLst>
              </a:tr>
              <a:tr h="370840">
                <a:tc>
                  <a:txBody>
                    <a:bodyPr/>
                    <a:lstStyle/>
                    <a:p>
                      <a:r>
                        <a:rPr lang="en-US" dirty="0"/>
                        <a:t>Payment method (FK)</a:t>
                      </a:r>
                    </a:p>
                  </a:txBody>
                  <a:tcPr/>
                </a:tc>
                <a:extLst>
                  <a:ext uri="{0D108BD9-81ED-4DB2-BD59-A6C34878D82A}">
                    <a16:rowId xmlns:a16="http://schemas.microsoft.com/office/drawing/2014/main" val="39995626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Sales quantity</a:t>
                      </a:r>
                    </a:p>
                  </a:txBody>
                  <a:tcPr>
                    <a:solidFill>
                      <a:schemeClr val="accent5">
                        <a:lumMod val="20000"/>
                        <a:lumOff val="80000"/>
                      </a:schemeClr>
                    </a:solidFill>
                  </a:tcPr>
                </a:tc>
                <a:extLst>
                  <a:ext uri="{0D108BD9-81ED-4DB2-BD59-A6C34878D82A}">
                    <a16:rowId xmlns:a16="http://schemas.microsoft.com/office/drawing/2014/main" val="327754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transaction identifier</a:t>
                      </a:r>
                    </a:p>
                  </a:txBody>
                  <a:tcPr>
                    <a:solidFill>
                      <a:schemeClr val="accent5">
                        <a:lumMod val="20000"/>
                        <a:lumOff val="80000"/>
                      </a:schemeClr>
                    </a:solidFill>
                  </a:tcPr>
                </a:tc>
                <a:extLst>
                  <a:ext uri="{0D108BD9-81ED-4DB2-BD59-A6C34878D82A}">
                    <a16:rowId xmlns:a16="http://schemas.microsoft.com/office/drawing/2014/main" val="1198364394"/>
                  </a:ext>
                </a:extLst>
              </a:tr>
              <a:tr h="370840">
                <a:tc>
                  <a:txBody>
                    <a:bodyPr/>
                    <a:lstStyle/>
                    <a:p>
                      <a:r>
                        <a:rPr lang="en-US" dirty="0"/>
                        <a:t>Regular unit price</a:t>
                      </a:r>
                    </a:p>
                  </a:txBody>
                  <a:tcPr>
                    <a:solidFill>
                      <a:schemeClr val="accent5">
                        <a:lumMod val="20000"/>
                        <a:lumOff val="80000"/>
                      </a:schemeClr>
                    </a:solidFill>
                  </a:tcPr>
                </a:tc>
                <a:extLst>
                  <a:ext uri="{0D108BD9-81ED-4DB2-BD59-A6C34878D82A}">
                    <a16:rowId xmlns:a16="http://schemas.microsoft.com/office/drawing/2014/main" val="1417696751"/>
                  </a:ext>
                </a:extLst>
              </a:tr>
              <a:tr h="370840">
                <a:tc>
                  <a:txBody>
                    <a:bodyPr/>
                    <a:lstStyle/>
                    <a:p>
                      <a:r>
                        <a:rPr lang="en-US" dirty="0"/>
                        <a:t>Discount unit price</a:t>
                      </a:r>
                    </a:p>
                  </a:txBody>
                  <a:tcPr>
                    <a:solidFill>
                      <a:schemeClr val="accent5">
                        <a:lumMod val="20000"/>
                        <a:lumOff val="80000"/>
                      </a:schemeClr>
                    </a:solidFill>
                  </a:tcPr>
                </a:tc>
                <a:extLst>
                  <a:ext uri="{0D108BD9-81ED-4DB2-BD59-A6C34878D82A}">
                    <a16:rowId xmlns:a16="http://schemas.microsoft.com/office/drawing/2014/main" val="1905862945"/>
                  </a:ext>
                </a:extLst>
              </a:tr>
              <a:tr h="370840">
                <a:tc>
                  <a:txBody>
                    <a:bodyPr/>
                    <a:lstStyle/>
                    <a:p>
                      <a:r>
                        <a:rPr lang="en-US" dirty="0"/>
                        <a:t>Extended Discount Amount USD</a:t>
                      </a:r>
                    </a:p>
                  </a:txBody>
                  <a:tcPr>
                    <a:solidFill>
                      <a:schemeClr val="accent6">
                        <a:lumMod val="20000"/>
                        <a:lumOff val="80000"/>
                      </a:schemeClr>
                    </a:solidFill>
                  </a:tcPr>
                </a:tc>
                <a:extLst>
                  <a:ext uri="{0D108BD9-81ED-4DB2-BD59-A6C34878D82A}">
                    <a16:rowId xmlns:a16="http://schemas.microsoft.com/office/drawing/2014/main" val="2067398018"/>
                  </a:ext>
                </a:extLst>
              </a:tr>
              <a:tr h="370840">
                <a:tc>
                  <a:txBody>
                    <a:bodyPr/>
                    <a:lstStyle/>
                    <a:p>
                      <a:r>
                        <a:rPr lang="en-US" dirty="0"/>
                        <a:t>Extended Sales Amount USD</a:t>
                      </a:r>
                    </a:p>
                  </a:txBody>
                  <a:tcPr>
                    <a:solidFill>
                      <a:schemeClr val="accent6">
                        <a:lumMod val="20000"/>
                        <a:lumOff val="80000"/>
                      </a:schemeClr>
                    </a:solidFill>
                  </a:tcPr>
                </a:tc>
                <a:extLst>
                  <a:ext uri="{0D108BD9-81ED-4DB2-BD59-A6C34878D82A}">
                    <a16:rowId xmlns:a16="http://schemas.microsoft.com/office/drawing/2014/main" val="2954890161"/>
                  </a:ext>
                </a:extLst>
              </a:tr>
              <a:tr h="370840">
                <a:tc>
                  <a:txBody>
                    <a:bodyPr/>
                    <a:lstStyle/>
                    <a:p>
                      <a:r>
                        <a:rPr lang="en-US" dirty="0"/>
                        <a:t>Extended Cost Amount USD</a:t>
                      </a:r>
                    </a:p>
                  </a:txBody>
                  <a:tcPr>
                    <a:solidFill>
                      <a:schemeClr val="accent6">
                        <a:lumMod val="20000"/>
                        <a:lumOff val="80000"/>
                      </a:schemeClr>
                    </a:solidFill>
                  </a:tcPr>
                </a:tc>
                <a:extLst>
                  <a:ext uri="{0D108BD9-81ED-4DB2-BD59-A6C34878D82A}">
                    <a16:rowId xmlns:a16="http://schemas.microsoft.com/office/drawing/2014/main" val="2868270368"/>
                  </a:ext>
                </a:extLst>
              </a:tr>
              <a:tr h="370840">
                <a:tc>
                  <a:txBody>
                    <a:bodyPr/>
                    <a:lstStyle/>
                    <a:p>
                      <a:r>
                        <a:rPr lang="en-US" dirty="0"/>
                        <a:t>Extended Gross Profit Amount USD</a:t>
                      </a:r>
                    </a:p>
                  </a:txBody>
                  <a:tcPr>
                    <a:solidFill>
                      <a:schemeClr val="accent6">
                        <a:lumMod val="20000"/>
                        <a:lumOff val="80000"/>
                      </a:schemeClr>
                    </a:solidFill>
                  </a:tcPr>
                </a:tc>
                <a:extLst>
                  <a:ext uri="{0D108BD9-81ED-4DB2-BD59-A6C34878D82A}">
                    <a16:rowId xmlns:a16="http://schemas.microsoft.com/office/drawing/2014/main" val="3829272346"/>
                  </a:ext>
                </a:extLst>
              </a:tr>
            </a:tbl>
          </a:graphicData>
        </a:graphic>
      </p:graphicFrame>
      <p:sp>
        <p:nvSpPr>
          <p:cNvPr id="7" name="Content Placeholder 6">
            <a:extLst>
              <a:ext uri="{FF2B5EF4-FFF2-40B4-BE49-F238E27FC236}">
                <a16:creationId xmlns:a16="http://schemas.microsoft.com/office/drawing/2014/main" id="{0E1D98D7-76EF-455B-9CD4-659250F8EF6C}"/>
              </a:ext>
            </a:extLst>
          </p:cNvPr>
          <p:cNvSpPr>
            <a:spLocks noGrp="1"/>
          </p:cNvSpPr>
          <p:nvPr>
            <p:ph sz="half" idx="2"/>
          </p:nvPr>
        </p:nvSpPr>
        <p:spPr>
          <a:xfrm>
            <a:off x="6217920" y="1260476"/>
            <a:ext cx="5566712" cy="1402391"/>
          </a:xfrm>
        </p:spPr>
        <p:txBody>
          <a:bodyPr/>
          <a:lstStyle/>
          <a:p>
            <a:r>
              <a:rPr lang="en-US" dirty="0"/>
              <a:t>Dimensions</a:t>
            </a:r>
          </a:p>
          <a:p>
            <a:r>
              <a:rPr lang="en-US" dirty="0"/>
              <a:t>Facts / measures</a:t>
            </a:r>
          </a:p>
          <a:p>
            <a:r>
              <a:rPr lang="en-US" dirty="0"/>
              <a:t>Derived facts </a:t>
            </a:r>
          </a:p>
        </p:txBody>
      </p:sp>
      <p:sp>
        <p:nvSpPr>
          <p:cNvPr id="4" name="Slide Number Placeholder 3">
            <a:extLst>
              <a:ext uri="{FF2B5EF4-FFF2-40B4-BE49-F238E27FC236}">
                <a16:creationId xmlns:a16="http://schemas.microsoft.com/office/drawing/2014/main" id="{DC7C310A-EA34-D681-57EC-A81F13382377}"/>
              </a:ext>
            </a:extLst>
          </p:cNvPr>
          <p:cNvSpPr>
            <a:spLocks noGrp="1"/>
          </p:cNvSpPr>
          <p:nvPr>
            <p:ph type="sldNum" sz="quarter" idx="12"/>
          </p:nvPr>
        </p:nvSpPr>
        <p:spPr/>
        <p:txBody>
          <a:bodyPr/>
          <a:lstStyle/>
          <a:p>
            <a:fld id="{6113E31D-E2AB-40D1-8B51-AFA5AFEF393A}" type="slidenum">
              <a:rPr lang="en-US" smtClean="0"/>
              <a:t>7</a:t>
            </a:fld>
            <a:endParaRPr lang="en-US" dirty="0"/>
          </a:p>
        </p:txBody>
      </p:sp>
      <p:sp>
        <p:nvSpPr>
          <p:cNvPr id="8" name="Star: 6 Points 7">
            <a:extLst>
              <a:ext uri="{FF2B5EF4-FFF2-40B4-BE49-F238E27FC236}">
                <a16:creationId xmlns:a16="http://schemas.microsoft.com/office/drawing/2014/main" id="{CF665DD3-37D9-4F84-A734-10D050E2F17F}"/>
              </a:ext>
            </a:extLst>
          </p:cNvPr>
          <p:cNvSpPr/>
          <p:nvPr/>
        </p:nvSpPr>
        <p:spPr>
          <a:xfrm>
            <a:off x="7749981" y="2824202"/>
            <a:ext cx="2520280" cy="2376264"/>
          </a:xfrm>
          <a:prstGeom prst="star6">
            <a:avLst>
              <a:gd name="adj" fmla="val 9924"/>
              <a:gd name="hf" fmla="val 11547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683D044-5ADE-EF3D-A338-B3409DDB2E40}"/>
              </a:ext>
            </a:extLst>
          </p:cNvPr>
          <p:cNvSpPr txBox="1"/>
          <p:nvPr/>
        </p:nvSpPr>
        <p:spPr>
          <a:xfrm>
            <a:off x="8697279" y="2536170"/>
            <a:ext cx="625684" cy="369332"/>
          </a:xfrm>
          <a:prstGeom prst="rect">
            <a:avLst/>
          </a:prstGeom>
          <a:noFill/>
        </p:spPr>
        <p:txBody>
          <a:bodyPr wrap="none" rtlCol="0">
            <a:spAutoFit/>
          </a:bodyPr>
          <a:lstStyle/>
          <a:p>
            <a:r>
              <a:rPr lang="en-US" dirty="0"/>
              <a:t>Date</a:t>
            </a:r>
          </a:p>
        </p:txBody>
      </p:sp>
      <p:sp>
        <p:nvSpPr>
          <p:cNvPr id="10" name="TextBox 9">
            <a:extLst>
              <a:ext uri="{FF2B5EF4-FFF2-40B4-BE49-F238E27FC236}">
                <a16:creationId xmlns:a16="http://schemas.microsoft.com/office/drawing/2014/main" id="{BA478737-938F-B619-64D6-7D7D46093AB4}"/>
              </a:ext>
            </a:extLst>
          </p:cNvPr>
          <p:cNvSpPr txBox="1"/>
          <p:nvPr/>
        </p:nvSpPr>
        <p:spPr>
          <a:xfrm>
            <a:off x="10262178" y="3215601"/>
            <a:ext cx="919932" cy="369332"/>
          </a:xfrm>
          <a:prstGeom prst="rect">
            <a:avLst/>
          </a:prstGeom>
          <a:noFill/>
        </p:spPr>
        <p:txBody>
          <a:bodyPr wrap="none" rtlCol="0">
            <a:spAutoFit/>
          </a:bodyPr>
          <a:lstStyle/>
          <a:p>
            <a:r>
              <a:rPr lang="en-US" dirty="0"/>
              <a:t>Product</a:t>
            </a:r>
          </a:p>
        </p:txBody>
      </p:sp>
      <p:sp>
        <p:nvSpPr>
          <p:cNvPr id="11" name="TextBox 10">
            <a:extLst>
              <a:ext uri="{FF2B5EF4-FFF2-40B4-BE49-F238E27FC236}">
                <a16:creationId xmlns:a16="http://schemas.microsoft.com/office/drawing/2014/main" id="{C4C5344A-AE71-8C8B-89E1-E88397E854AA}"/>
              </a:ext>
            </a:extLst>
          </p:cNvPr>
          <p:cNvSpPr txBox="1"/>
          <p:nvPr/>
        </p:nvSpPr>
        <p:spPr>
          <a:xfrm>
            <a:off x="10272226" y="4519092"/>
            <a:ext cx="679545" cy="369332"/>
          </a:xfrm>
          <a:prstGeom prst="rect">
            <a:avLst/>
          </a:prstGeom>
          <a:noFill/>
        </p:spPr>
        <p:txBody>
          <a:bodyPr wrap="none" rtlCol="0">
            <a:spAutoFit/>
          </a:bodyPr>
          <a:lstStyle/>
          <a:p>
            <a:r>
              <a:rPr lang="en-US" dirty="0"/>
              <a:t>Store</a:t>
            </a:r>
          </a:p>
        </p:txBody>
      </p:sp>
      <p:sp>
        <p:nvSpPr>
          <p:cNvPr id="12" name="TextBox 11">
            <a:extLst>
              <a:ext uri="{FF2B5EF4-FFF2-40B4-BE49-F238E27FC236}">
                <a16:creationId xmlns:a16="http://schemas.microsoft.com/office/drawing/2014/main" id="{60A3D09A-EC9A-FA9C-D775-1AEE8487FA6A}"/>
              </a:ext>
            </a:extLst>
          </p:cNvPr>
          <p:cNvSpPr txBox="1"/>
          <p:nvPr/>
        </p:nvSpPr>
        <p:spPr>
          <a:xfrm>
            <a:off x="8419510" y="5200466"/>
            <a:ext cx="1181221" cy="369332"/>
          </a:xfrm>
          <a:prstGeom prst="rect">
            <a:avLst/>
          </a:prstGeom>
          <a:noFill/>
        </p:spPr>
        <p:txBody>
          <a:bodyPr wrap="none" rtlCol="0">
            <a:spAutoFit/>
          </a:bodyPr>
          <a:lstStyle/>
          <a:p>
            <a:r>
              <a:rPr lang="en-US" dirty="0"/>
              <a:t>Promotion</a:t>
            </a:r>
          </a:p>
        </p:txBody>
      </p:sp>
      <p:sp>
        <p:nvSpPr>
          <p:cNvPr id="13" name="TextBox 12">
            <a:extLst>
              <a:ext uri="{FF2B5EF4-FFF2-40B4-BE49-F238E27FC236}">
                <a16:creationId xmlns:a16="http://schemas.microsoft.com/office/drawing/2014/main" id="{E4BC232F-D50C-F387-E907-8ACC8F8C013E}"/>
              </a:ext>
            </a:extLst>
          </p:cNvPr>
          <p:cNvSpPr txBox="1"/>
          <p:nvPr/>
        </p:nvSpPr>
        <p:spPr>
          <a:xfrm>
            <a:off x="6889988" y="4519092"/>
            <a:ext cx="878767" cy="369332"/>
          </a:xfrm>
          <a:prstGeom prst="rect">
            <a:avLst/>
          </a:prstGeom>
          <a:noFill/>
        </p:spPr>
        <p:txBody>
          <a:bodyPr wrap="none" rtlCol="0">
            <a:spAutoFit/>
          </a:bodyPr>
          <a:lstStyle/>
          <a:p>
            <a:r>
              <a:rPr lang="en-US" dirty="0"/>
              <a:t>Cashier</a:t>
            </a:r>
          </a:p>
        </p:txBody>
      </p:sp>
      <p:sp>
        <p:nvSpPr>
          <p:cNvPr id="14" name="TextBox 13">
            <a:extLst>
              <a:ext uri="{FF2B5EF4-FFF2-40B4-BE49-F238E27FC236}">
                <a16:creationId xmlns:a16="http://schemas.microsoft.com/office/drawing/2014/main" id="{DDA8ABDC-FD8E-DBB3-853D-7E3EA003E80D}"/>
              </a:ext>
            </a:extLst>
          </p:cNvPr>
          <p:cNvSpPr txBox="1"/>
          <p:nvPr/>
        </p:nvSpPr>
        <p:spPr>
          <a:xfrm>
            <a:off x="6702579" y="3054933"/>
            <a:ext cx="1799147" cy="369332"/>
          </a:xfrm>
          <a:prstGeom prst="rect">
            <a:avLst/>
          </a:prstGeom>
          <a:noFill/>
        </p:spPr>
        <p:txBody>
          <a:bodyPr wrap="none" rtlCol="0">
            <a:spAutoFit/>
          </a:bodyPr>
          <a:lstStyle/>
          <a:p>
            <a:r>
              <a:rPr lang="en-US" dirty="0"/>
              <a:t>Payment method</a:t>
            </a:r>
          </a:p>
        </p:txBody>
      </p:sp>
      <p:sp>
        <p:nvSpPr>
          <p:cNvPr id="15" name="TextBox 14">
            <a:extLst>
              <a:ext uri="{FF2B5EF4-FFF2-40B4-BE49-F238E27FC236}">
                <a16:creationId xmlns:a16="http://schemas.microsoft.com/office/drawing/2014/main" id="{26533D8A-4B94-D7BA-1300-878195F36910}"/>
              </a:ext>
            </a:extLst>
          </p:cNvPr>
          <p:cNvSpPr txBox="1"/>
          <p:nvPr/>
        </p:nvSpPr>
        <p:spPr>
          <a:xfrm>
            <a:off x="7464152" y="5961197"/>
            <a:ext cx="2285626" cy="369332"/>
          </a:xfrm>
          <a:prstGeom prst="rect">
            <a:avLst/>
          </a:prstGeom>
          <a:noFill/>
        </p:spPr>
        <p:txBody>
          <a:bodyPr wrap="none" rtlCol="0">
            <a:spAutoFit/>
          </a:bodyPr>
          <a:lstStyle/>
          <a:p>
            <a:r>
              <a:rPr lang="en-US" b="1" dirty="0"/>
              <a:t>Transaction Fact Table</a:t>
            </a:r>
          </a:p>
        </p:txBody>
      </p:sp>
      <p:sp>
        <p:nvSpPr>
          <p:cNvPr id="16" name="Arrow: Right 15">
            <a:extLst>
              <a:ext uri="{FF2B5EF4-FFF2-40B4-BE49-F238E27FC236}">
                <a16:creationId xmlns:a16="http://schemas.microsoft.com/office/drawing/2014/main" id="{55E3F954-1ADB-5BDA-23B0-B4A1E114DB54}"/>
              </a:ext>
            </a:extLst>
          </p:cNvPr>
          <p:cNvSpPr/>
          <p:nvPr/>
        </p:nvSpPr>
        <p:spPr>
          <a:xfrm flipH="1">
            <a:off x="6389656" y="5983251"/>
            <a:ext cx="938004" cy="352754"/>
          </a:xfrm>
          <a:prstGeom prst="rightArrow">
            <a:avLst>
              <a:gd name="adj1" fmla="val 32908"/>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1F19B173-1EFE-734A-D7B7-2461BCE5C9FE}"/>
              </a:ext>
            </a:extLst>
          </p:cNvPr>
          <p:cNvSpPr txBox="1"/>
          <p:nvPr/>
        </p:nvSpPr>
        <p:spPr>
          <a:xfrm rot="20783636">
            <a:off x="3077949" y="4189689"/>
            <a:ext cx="2520280" cy="430887"/>
          </a:xfrm>
          <a:custGeom>
            <a:avLst/>
            <a:gdLst>
              <a:gd name="csX0" fmla="*/ 0 w 2520280"/>
              <a:gd name="csY0" fmla="*/ 0 h 430887"/>
              <a:gd name="csX1" fmla="*/ 554462 w 2520280"/>
              <a:gd name="csY1" fmla="*/ 0 h 430887"/>
              <a:gd name="csX2" fmla="*/ 1008112 w 2520280"/>
              <a:gd name="csY2" fmla="*/ 0 h 430887"/>
              <a:gd name="csX3" fmla="*/ 1436560 w 2520280"/>
              <a:gd name="csY3" fmla="*/ 0 h 430887"/>
              <a:gd name="csX4" fmla="*/ 1890210 w 2520280"/>
              <a:gd name="csY4" fmla="*/ 0 h 430887"/>
              <a:gd name="csX5" fmla="*/ 2520280 w 2520280"/>
              <a:gd name="csY5" fmla="*/ 0 h 430887"/>
              <a:gd name="csX6" fmla="*/ 2520280 w 2520280"/>
              <a:gd name="csY6" fmla="*/ 430887 h 430887"/>
              <a:gd name="csX7" fmla="*/ 2066630 w 2520280"/>
              <a:gd name="csY7" fmla="*/ 430887 h 430887"/>
              <a:gd name="csX8" fmla="*/ 1562574 w 2520280"/>
              <a:gd name="csY8" fmla="*/ 430887 h 430887"/>
              <a:gd name="csX9" fmla="*/ 1134126 w 2520280"/>
              <a:gd name="csY9" fmla="*/ 430887 h 430887"/>
              <a:gd name="csX10" fmla="*/ 579664 w 2520280"/>
              <a:gd name="csY10" fmla="*/ 430887 h 430887"/>
              <a:gd name="csX11" fmla="*/ 0 w 2520280"/>
              <a:gd name="csY11" fmla="*/ 430887 h 430887"/>
              <a:gd name="csX12" fmla="*/ 0 w 2520280"/>
              <a:gd name="csY12" fmla="*/ 0 h 4308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520280" h="430887" fill="none" extrusionOk="0">
                <a:moveTo>
                  <a:pt x="0" y="0"/>
                </a:moveTo>
                <a:cubicBezTo>
                  <a:pt x="267284" y="-21773"/>
                  <a:pt x="394017" y="47074"/>
                  <a:pt x="554462" y="0"/>
                </a:cubicBezTo>
                <a:cubicBezTo>
                  <a:pt x="714907" y="-47074"/>
                  <a:pt x="896518" y="53803"/>
                  <a:pt x="1008112" y="0"/>
                </a:cubicBezTo>
                <a:cubicBezTo>
                  <a:pt x="1119706" y="-53803"/>
                  <a:pt x="1279101" y="24615"/>
                  <a:pt x="1436560" y="0"/>
                </a:cubicBezTo>
                <a:cubicBezTo>
                  <a:pt x="1594019" y="-24615"/>
                  <a:pt x="1783465" y="2242"/>
                  <a:pt x="1890210" y="0"/>
                </a:cubicBezTo>
                <a:cubicBezTo>
                  <a:pt x="1996955" y="-2242"/>
                  <a:pt x="2348202" y="11084"/>
                  <a:pt x="2520280" y="0"/>
                </a:cubicBezTo>
                <a:cubicBezTo>
                  <a:pt x="2543512" y="120006"/>
                  <a:pt x="2485900" y="275750"/>
                  <a:pt x="2520280" y="430887"/>
                </a:cubicBezTo>
                <a:cubicBezTo>
                  <a:pt x="2385657" y="446204"/>
                  <a:pt x="2181624" y="386191"/>
                  <a:pt x="2066630" y="430887"/>
                </a:cubicBezTo>
                <a:cubicBezTo>
                  <a:pt x="1951636" y="475583"/>
                  <a:pt x="1752928" y="429690"/>
                  <a:pt x="1562574" y="430887"/>
                </a:cubicBezTo>
                <a:cubicBezTo>
                  <a:pt x="1372220" y="432084"/>
                  <a:pt x="1304256" y="411415"/>
                  <a:pt x="1134126" y="430887"/>
                </a:cubicBezTo>
                <a:cubicBezTo>
                  <a:pt x="963996" y="450359"/>
                  <a:pt x="788590" y="402321"/>
                  <a:pt x="579664" y="430887"/>
                </a:cubicBezTo>
                <a:cubicBezTo>
                  <a:pt x="370738" y="459453"/>
                  <a:pt x="253429" y="377047"/>
                  <a:pt x="0" y="430887"/>
                </a:cubicBezTo>
                <a:cubicBezTo>
                  <a:pt x="-39466" y="314417"/>
                  <a:pt x="37608" y="176961"/>
                  <a:pt x="0" y="0"/>
                </a:cubicBezTo>
                <a:close/>
              </a:path>
              <a:path w="2520280" h="430887" stroke="0" extrusionOk="0">
                <a:moveTo>
                  <a:pt x="0" y="0"/>
                </a:moveTo>
                <a:cubicBezTo>
                  <a:pt x="172058" y="-5077"/>
                  <a:pt x="340040" y="27905"/>
                  <a:pt x="504056" y="0"/>
                </a:cubicBezTo>
                <a:cubicBezTo>
                  <a:pt x="668072" y="-27905"/>
                  <a:pt x="782106" y="51655"/>
                  <a:pt x="1058518" y="0"/>
                </a:cubicBezTo>
                <a:cubicBezTo>
                  <a:pt x="1334930" y="-51655"/>
                  <a:pt x="1298516" y="34148"/>
                  <a:pt x="1486965" y="0"/>
                </a:cubicBezTo>
                <a:cubicBezTo>
                  <a:pt x="1675414" y="-34148"/>
                  <a:pt x="1800818" y="16858"/>
                  <a:pt x="1940616" y="0"/>
                </a:cubicBezTo>
                <a:cubicBezTo>
                  <a:pt x="2080414" y="-16858"/>
                  <a:pt x="2334081" y="51458"/>
                  <a:pt x="2520280" y="0"/>
                </a:cubicBezTo>
                <a:cubicBezTo>
                  <a:pt x="2569612" y="168061"/>
                  <a:pt x="2470970" y="268158"/>
                  <a:pt x="2520280" y="430887"/>
                </a:cubicBezTo>
                <a:cubicBezTo>
                  <a:pt x="2359831" y="461687"/>
                  <a:pt x="2214869" y="404891"/>
                  <a:pt x="2016224" y="430887"/>
                </a:cubicBezTo>
                <a:cubicBezTo>
                  <a:pt x="1817579" y="456883"/>
                  <a:pt x="1643909" y="386793"/>
                  <a:pt x="1537371" y="430887"/>
                </a:cubicBezTo>
                <a:cubicBezTo>
                  <a:pt x="1430833" y="474981"/>
                  <a:pt x="1225401" y="420903"/>
                  <a:pt x="1033315" y="430887"/>
                </a:cubicBezTo>
                <a:cubicBezTo>
                  <a:pt x="841229" y="440871"/>
                  <a:pt x="695694" y="393601"/>
                  <a:pt x="579664" y="430887"/>
                </a:cubicBezTo>
                <a:cubicBezTo>
                  <a:pt x="463634" y="468173"/>
                  <a:pt x="126243" y="390061"/>
                  <a:pt x="0" y="430887"/>
                </a:cubicBezTo>
                <a:cubicBezTo>
                  <a:pt x="-45789" y="315361"/>
                  <a:pt x="1532" y="181631"/>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78229488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FF0000"/>
                </a:solidFill>
              </a:rPr>
              <a:t>Non-Additive Facts</a:t>
            </a:r>
          </a:p>
        </p:txBody>
      </p:sp>
    </p:spTree>
    <p:extLst>
      <p:ext uri="{BB962C8B-B14F-4D97-AF65-F5344CB8AC3E}">
        <p14:creationId xmlns:p14="http://schemas.microsoft.com/office/powerpoint/2010/main" val="16098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FBAF-3E93-5B64-BFCB-C035530FCA84}"/>
              </a:ext>
            </a:extLst>
          </p:cNvPr>
          <p:cNvSpPr>
            <a:spLocks noGrp="1"/>
          </p:cNvSpPr>
          <p:nvPr>
            <p:ph type="title"/>
          </p:nvPr>
        </p:nvSpPr>
        <p:spPr/>
        <p:txBody>
          <a:bodyPr/>
          <a:lstStyle/>
          <a:p>
            <a:r>
              <a:rPr lang="en-US" dirty="0"/>
              <a:t>Showcase : Date Dimension</a:t>
            </a:r>
          </a:p>
        </p:txBody>
      </p:sp>
      <p:graphicFrame>
        <p:nvGraphicFramePr>
          <p:cNvPr id="8" name="Content Placeholder 7">
            <a:extLst>
              <a:ext uri="{FF2B5EF4-FFF2-40B4-BE49-F238E27FC236}">
                <a16:creationId xmlns:a16="http://schemas.microsoft.com/office/drawing/2014/main" id="{FDAD4BE9-C5DD-3568-64C6-A0CEB87A058D}"/>
              </a:ext>
            </a:extLst>
          </p:cNvPr>
          <p:cNvGraphicFramePr>
            <a:graphicFrameLocks noGrp="1"/>
          </p:cNvGraphicFramePr>
          <p:nvPr>
            <p:ph sz="half" idx="1"/>
            <p:extLst>
              <p:ext uri="{D42A27DB-BD31-4B8C-83A1-F6EECF244321}">
                <p14:modId xmlns:p14="http://schemas.microsoft.com/office/powerpoint/2010/main" val="3998853944"/>
              </p:ext>
            </p:extLst>
          </p:nvPr>
        </p:nvGraphicFramePr>
        <p:xfrm>
          <a:off x="334963" y="1260475"/>
          <a:ext cx="5566712" cy="3708400"/>
        </p:xfrm>
        <a:graphic>
          <a:graphicData uri="http://schemas.openxmlformats.org/drawingml/2006/table">
            <a:tbl>
              <a:tblPr firstRow="1" bandRow="1">
                <a:tableStyleId>{5940675A-B579-460E-94D1-54222C63F5DA}</a:tableStyleId>
              </a:tblPr>
              <a:tblGrid>
                <a:gridCol w="5566712">
                  <a:extLst>
                    <a:ext uri="{9D8B030D-6E8A-4147-A177-3AD203B41FA5}">
                      <a16:colId xmlns:a16="http://schemas.microsoft.com/office/drawing/2014/main" val="3856370582"/>
                    </a:ext>
                  </a:extLst>
                </a:gridCol>
              </a:tblGrid>
              <a:tr h="370840">
                <a:tc>
                  <a:txBody>
                    <a:bodyPr/>
                    <a:lstStyle/>
                    <a:p>
                      <a:r>
                        <a:rPr lang="en-US" dirty="0"/>
                        <a:t>Date Key (PK)</a:t>
                      </a:r>
                    </a:p>
                  </a:txBody>
                  <a:tcPr/>
                </a:tc>
                <a:extLst>
                  <a:ext uri="{0D108BD9-81ED-4DB2-BD59-A6C34878D82A}">
                    <a16:rowId xmlns:a16="http://schemas.microsoft.com/office/drawing/2014/main" val="1877358771"/>
                  </a:ext>
                </a:extLst>
              </a:tr>
              <a:tr h="370840">
                <a:tc>
                  <a:txBody>
                    <a:bodyPr/>
                    <a:lstStyle/>
                    <a:p>
                      <a:r>
                        <a:rPr lang="en-US" dirty="0"/>
                        <a:t>Date</a:t>
                      </a:r>
                    </a:p>
                  </a:txBody>
                  <a:tcPr/>
                </a:tc>
                <a:extLst>
                  <a:ext uri="{0D108BD9-81ED-4DB2-BD59-A6C34878D82A}">
                    <a16:rowId xmlns:a16="http://schemas.microsoft.com/office/drawing/2014/main" val="333012762"/>
                  </a:ext>
                </a:extLst>
              </a:tr>
              <a:tr h="370840">
                <a:tc>
                  <a:txBody>
                    <a:bodyPr/>
                    <a:lstStyle/>
                    <a:p>
                      <a:r>
                        <a:rPr lang="en-US" dirty="0"/>
                        <a:t>Day of Week</a:t>
                      </a:r>
                    </a:p>
                  </a:txBody>
                  <a:tcPr/>
                </a:tc>
                <a:extLst>
                  <a:ext uri="{0D108BD9-81ED-4DB2-BD59-A6C34878D82A}">
                    <a16:rowId xmlns:a16="http://schemas.microsoft.com/office/drawing/2014/main" val="60952770"/>
                  </a:ext>
                </a:extLst>
              </a:tr>
              <a:tr h="370840">
                <a:tc>
                  <a:txBody>
                    <a:bodyPr/>
                    <a:lstStyle/>
                    <a:p>
                      <a:r>
                        <a:rPr lang="en-US" dirty="0"/>
                        <a:t>Day number in Calendar Month</a:t>
                      </a:r>
                    </a:p>
                  </a:txBody>
                  <a:tcPr/>
                </a:tc>
                <a:extLst>
                  <a:ext uri="{0D108BD9-81ED-4DB2-BD59-A6C34878D82A}">
                    <a16:rowId xmlns:a16="http://schemas.microsoft.com/office/drawing/2014/main" val="1139823672"/>
                  </a:ext>
                </a:extLst>
              </a:tr>
              <a:tr h="370840">
                <a:tc>
                  <a:txBody>
                    <a:bodyPr/>
                    <a:lstStyle/>
                    <a:p>
                      <a:r>
                        <a:rPr lang="en-US" dirty="0"/>
                        <a:t>Last Day In Month Indicator</a:t>
                      </a:r>
                    </a:p>
                  </a:txBody>
                  <a:tcPr/>
                </a:tc>
                <a:extLst>
                  <a:ext uri="{0D108BD9-81ED-4DB2-BD59-A6C34878D82A}">
                    <a16:rowId xmlns:a16="http://schemas.microsoft.com/office/drawing/2014/main" val="3191877027"/>
                  </a:ext>
                </a:extLst>
              </a:tr>
              <a:tr h="370840">
                <a:tc>
                  <a:txBody>
                    <a:bodyPr/>
                    <a:lstStyle/>
                    <a:p>
                      <a:r>
                        <a:rPr lang="en-US" dirty="0"/>
                        <a:t>Fiscal Week</a:t>
                      </a:r>
                    </a:p>
                  </a:txBody>
                  <a:tcPr/>
                </a:tc>
                <a:extLst>
                  <a:ext uri="{0D108BD9-81ED-4DB2-BD59-A6C34878D82A}">
                    <a16:rowId xmlns:a16="http://schemas.microsoft.com/office/drawing/2014/main" val="21831311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Holiday Indicator</a:t>
                      </a:r>
                    </a:p>
                  </a:txBody>
                  <a:tcPr/>
                </a:tc>
                <a:extLst>
                  <a:ext uri="{0D108BD9-81ED-4DB2-BD59-A6C34878D82A}">
                    <a16:rowId xmlns:a16="http://schemas.microsoft.com/office/drawing/2014/main" val="493327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Weekday Indicator</a:t>
                      </a:r>
                    </a:p>
                  </a:txBody>
                  <a:tcPr/>
                </a:tc>
                <a:extLst>
                  <a:ext uri="{0D108BD9-81ED-4DB2-BD59-A6C34878D82A}">
                    <a16:rowId xmlns:a16="http://schemas.microsoft.com/office/drawing/2014/main" val="28547111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SQL Date Stamp</a:t>
                      </a:r>
                    </a:p>
                  </a:txBody>
                  <a:tcPr/>
                </a:tc>
                <a:extLst>
                  <a:ext uri="{0D108BD9-81ED-4DB2-BD59-A6C34878D82A}">
                    <a16:rowId xmlns:a16="http://schemas.microsoft.com/office/drawing/2014/main" val="2340446888"/>
                  </a:ext>
                </a:extLst>
              </a:tr>
              <a:tr h="370840">
                <a:tc>
                  <a:txBody>
                    <a:bodyPr/>
                    <a:lstStyle/>
                    <a:p>
                      <a:r>
                        <a:rPr lang="en-US" dirty="0"/>
                        <a:t>...</a:t>
                      </a:r>
                    </a:p>
                  </a:txBody>
                  <a:tcPr/>
                </a:tc>
                <a:extLst>
                  <a:ext uri="{0D108BD9-81ED-4DB2-BD59-A6C34878D82A}">
                    <a16:rowId xmlns:a16="http://schemas.microsoft.com/office/drawing/2014/main" val="974342719"/>
                  </a:ext>
                </a:extLst>
              </a:tr>
            </a:tbl>
          </a:graphicData>
        </a:graphic>
      </p:graphicFrame>
      <p:sp>
        <p:nvSpPr>
          <p:cNvPr id="6" name="Content Placeholder 5">
            <a:extLst>
              <a:ext uri="{FF2B5EF4-FFF2-40B4-BE49-F238E27FC236}">
                <a16:creationId xmlns:a16="http://schemas.microsoft.com/office/drawing/2014/main" id="{F8600BA5-5B9F-AD55-0635-0F485A293A59}"/>
              </a:ext>
            </a:extLst>
          </p:cNvPr>
          <p:cNvSpPr>
            <a:spLocks noGrp="1"/>
          </p:cNvSpPr>
          <p:nvPr>
            <p:ph sz="half" idx="2"/>
          </p:nvPr>
        </p:nvSpPr>
        <p:spPr>
          <a:xfrm>
            <a:off x="6217920" y="1260582"/>
            <a:ext cx="5566712" cy="2664411"/>
          </a:xfrm>
        </p:spPr>
        <p:txBody>
          <a:bodyPr/>
          <a:lstStyle/>
          <a:p>
            <a:r>
              <a:rPr lang="en-US" dirty="0"/>
              <a:t>A common dimension in start schema.</a:t>
            </a:r>
          </a:p>
          <a:p>
            <a:r>
              <a:rPr lang="en-US" dirty="0"/>
              <a:t>Think about the user and how values are shown BI tools.</a:t>
            </a:r>
          </a:p>
          <a:p>
            <a:r>
              <a:rPr lang="en-US" dirty="0"/>
              <a:t>We can pre-create values.</a:t>
            </a:r>
          </a:p>
          <a:p>
            <a:r>
              <a:rPr lang="en-US" dirty="0"/>
              <a:t>Why not use just timestamp?</a:t>
            </a:r>
          </a:p>
          <a:p>
            <a:r>
              <a:rPr lang="en-US" dirty="0"/>
              <a:t>Good dimension for schema partitioning.</a:t>
            </a:r>
          </a:p>
        </p:txBody>
      </p:sp>
      <p:sp>
        <p:nvSpPr>
          <p:cNvPr id="4" name="Slide Number Placeholder 3">
            <a:extLst>
              <a:ext uri="{FF2B5EF4-FFF2-40B4-BE49-F238E27FC236}">
                <a16:creationId xmlns:a16="http://schemas.microsoft.com/office/drawing/2014/main" id="{05E9BB7E-0C86-2435-0772-36E0987D5F79}"/>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7" name="Rectangle 6">
            <a:extLst>
              <a:ext uri="{FF2B5EF4-FFF2-40B4-BE49-F238E27FC236}">
                <a16:creationId xmlns:a16="http://schemas.microsoft.com/office/drawing/2014/main" id="{4698F9B0-1670-8E83-5E22-B487D1F1CF82}"/>
              </a:ext>
            </a:extLst>
          </p:cNvPr>
          <p:cNvSpPr/>
          <p:nvPr/>
        </p:nvSpPr>
        <p:spPr>
          <a:xfrm>
            <a:off x="6221093" y="3924994"/>
            <a:ext cx="5590080" cy="24482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US" dirty="0"/>
              <a:t>ALTER DATABASE Sales ADD FILEGROUP [2024]</a:t>
            </a:r>
          </a:p>
          <a:p>
            <a:r>
              <a:rPr lang="en-US" dirty="0"/>
              <a:t>ALTER DATABASE Sales ADD FILE (</a:t>
            </a:r>
          </a:p>
          <a:p>
            <a:r>
              <a:rPr lang="en-US" dirty="0"/>
              <a:t>  NAME =</a:t>
            </a:r>
          </a:p>
          <a:p>
            <a:r>
              <a:rPr lang="en-US" dirty="0"/>
              <a:t>  SIZE =</a:t>
            </a:r>
          </a:p>
          <a:p>
            <a:r>
              <a:rPr lang="en-US" dirty="0"/>
              <a:t>  FILEGROWTH =</a:t>
            </a:r>
          </a:p>
          <a:p>
            <a:r>
              <a:rPr lang="en-US" dirty="0"/>
              <a:t>) TO FILEGROUP [2024]</a:t>
            </a:r>
          </a:p>
          <a:p>
            <a:r>
              <a:rPr lang="en-US" dirty="0"/>
              <a:t>CREATE PARTITION FUNCTION ...</a:t>
            </a:r>
          </a:p>
          <a:p>
            <a:r>
              <a:rPr lang="en-US" dirty="0"/>
              <a:t>CREATE PARTITION SCHEME ...</a:t>
            </a:r>
          </a:p>
        </p:txBody>
      </p:sp>
    </p:spTree>
    <p:extLst>
      <p:ext uri="{BB962C8B-B14F-4D97-AF65-F5344CB8AC3E}">
        <p14:creationId xmlns:p14="http://schemas.microsoft.com/office/powerpoint/2010/main" val="50017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2344-C015-C2B0-5931-971192AC9273}"/>
              </a:ext>
            </a:extLst>
          </p:cNvPr>
          <p:cNvSpPr>
            <a:spLocks noGrp="1"/>
          </p:cNvSpPr>
          <p:nvPr>
            <p:ph type="title"/>
          </p:nvPr>
        </p:nvSpPr>
        <p:spPr/>
        <p:txBody>
          <a:bodyPr/>
          <a:lstStyle/>
          <a:p>
            <a:r>
              <a:rPr lang="en-US" dirty="0"/>
              <a:t>Showcase : Product Dimension</a:t>
            </a:r>
          </a:p>
        </p:txBody>
      </p:sp>
      <p:graphicFrame>
        <p:nvGraphicFramePr>
          <p:cNvPr id="7" name="Content Placeholder 6">
            <a:extLst>
              <a:ext uri="{FF2B5EF4-FFF2-40B4-BE49-F238E27FC236}">
                <a16:creationId xmlns:a16="http://schemas.microsoft.com/office/drawing/2014/main" id="{441EF848-F4D2-BDF7-35B0-AEDEB97A3EE7}"/>
              </a:ext>
            </a:extLst>
          </p:cNvPr>
          <p:cNvGraphicFramePr>
            <a:graphicFrameLocks noGrp="1"/>
          </p:cNvGraphicFramePr>
          <p:nvPr>
            <p:ph sz="half" idx="1"/>
            <p:extLst>
              <p:ext uri="{D42A27DB-BD31-4B8C-83A1-F6EECF244321}">
                <p14:modId xmlns:p14="http://schemas.microsoft.com/office/powerpoint/2010/main" val="1870909321"/>
              </p:ext>
            </p:extLst>
          </p:nvPr>
        </p:nvGraphicFramePr>
        <p:xfrm>
          <a:off x="334963" y="1260475"/>
          <a:ext cx="5700712" cy="5191760"/>
        </p:xfrm>
        <a:graphic>
          <a:graphicData uri="http://schemas.openxmlformats.org/drawingml/2006/table">
            <a:tbl>
              <a:tblPr firstRow="1" bandRow="1">
                <a:tableStyleId>{5940675A-B579-460E-94D1-54222C63F5DA}</a:tableStyleId>
              </a:tblPr>
              <a:tblGrid>
                <a:gridCol w="5700712">
                  <a:extLst>
                    <a:ext uri="{9D8B030D-6E8A-4147-A177-3AD203B41FA5}">
                      <a16:colId xmlns:a16="http://schemas.microsoft.com/office/drawing/2014/main" val="34099783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Product key (PK)</a:t>
                      </a:r>
                    </a:p>
                  </a:txBody>
                  <a:tcPr/>
                </a:tc>
                <a:extLst>
                  <a:ext uri="{0D108BD9-81ED-4DB2-BD59-A6C34878D82A}">
                    <a16:rowId xmlns:a16="http://schemas.microsoft.com/office/drawing/2014/main" val="959466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SKU Number</a:t>
                      </a:r>
                    </a:p>
                  </a:txBody>
                  <a:tcPr/>
                </a:tc>
                <a:extLst>
                  <a:ext uri="{0D108BD9-81ED-4DB2-BD59-A6C34878D82A}">
                    <a16:rowId xmlns:a16="http://schemas.microsoft.com/office/drawing/2014/main" val="3109190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Product Description</a:t>
                      </a:r>
                    </a:p>
                  </a:txBody>
                  <a:tcPr/>
                </a:tc>
                <a:extLst>
                  <a:ext uri="{0D108BD9-81ED-4DB2-BD59-A6C34878D82A}">
                    <a16:rowId xmlns:a16="http://schemas.microsoft.com/office/drawing/2014/main" val="2986014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Brand Description</a:t>
                      </a:r>
                    </a:p>
                  </a:txBody>
                  <a:tcPr/>
                </a:tc>
                <a:extLst>
                  <a:ext uri="{0D108BD9-81ED-4DB2-BD59-A6C34878D82A}">
                    <a16:rowId xmlns:a16="http://schemas.microsoft.com/office/drawing/2014/main" val="172238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Department</a:t>
                      </a:r>
                    </a:p>
                  </a:txBody>
                  <a:tcPr/>
                </a:tc>
                <a:extLst>
                  <a:ext uri="{0D108BD9-81ED-4DB2-BD59-A6C34878D82A}">
                    <a16:rowId xmlns:a16="http://schemas.microsoft.com/office/drawing/2014/main" val="38437730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Category Description</a:t>
                      </a:r>
                    </a:p>
                  </a:txBody>
                  <a:tcPr/>
                </a:tc>
                <a:extLst>
                  <a:ext uri="{0D108BD9-81ED-4DB2-BD59-A6C34878D82A}">
                    <a16:rowId xmlns:a16="http://schemas.microsoft.com/office/drawing/2014/main" val="2015427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Subcategory Description</a:t>
                      </a:r>
                    </a:p>
                  </a:txBody>
                  <a:tcPr/>
                </a:tc>
                <a:extLst>
                  <a:ext uri="{0D108BD9-81ED-4DB2-BD59-A6C34878D82A}">
                    <a16:rowId xmlns:a16="http://schemas.microsoft.com/office/drawing/2014/main" val="1260598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Package type Description</a:t>
                      </a:r>
                    </a:p>
                  </a:txBody>
                  <a:tcPr/>
                </a:tc>
                <a:extLst>
                  <a:ext uri="{0D108BD9-81ED-4DB2-BD59-A6C34878D82A}">
                    <a16:rowId xmlns:a16="http://schemas.microsoft.com/office/drawing/2014/main" val="7390280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Package size</a:t>
                      </a:r>
                    </a:p>
                  </a:txBody>
                  <a:tcPr/>
                </a:tc>
                <a:extLst>
                  <a:ext uri="{0D108BD9-81ED-4DB2-BD59-A6C34878D82A}">
                    <a16:rowId xmlns:a16="http://schemas.microsoft.com/office/drawing/2014/main" val="4050582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Weight</a:t>
                      </a:r>
                    </a:p>
                  </a:txBody>
                  <a:tcPr/>
                </a:tc>
                <a:extLst>
                  <a:ext uri="{0D108BD9-81ED-4DB2-BD59-A6C34878D82A}">
                    <a16:rowId xmlns:a16="http://schemas.microsoft.com/office/drawing/2014/main" val="4044742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Shelf Width</a:t>
                      </a:r>
                    </a:p>
                  </a:txBody>
                  <a:tcPr/>
                </a:tc>
                <a:extLst>
                  <a:ext uri="{0D108BD9-81ED-4DB2-BD59-A6C34878D82A}">
                    <a16:rowId xmlns:a16="http://schemas.microsoft.com/office/drawing/2014/main" val="40196448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Shelf Height</a:t>
                      </a:r>
                    </a:p>
                  </a:txBody>
                  <a:tcPr/>
                </a:tc>
                <a:extLst>
                  <a:ext uri="{0D108BD9-81ED-4DB2-BD59-A6C34878D82A}">
                    <a16:rowId xmlns:a16="http://schemas.microsoft.com/office/drawing/2014/main" val="3062782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Shelf Depth</a:t>
                      </a:r>
                    </a:p>
                  </a:txBody>
                  <a:tcPr/>
                </a:tc>
                <a:extLst>
                  <a:ext uri="{0D108BD9-81ED-4DB2-BD59-A6C34878D82A}">
                    <a16:rowId xmlns:a16="http://schemas.microsoft.com/office/drawing/2014/main" val="2726834036"/>
                  </a:ext>
                </a:extLst>
              </a:tr>
              <a:tr h="370840">
                <a:tc>
                  <a:txBody>
                    <a:bodyPr/>
                    <a:lstStyle/>
                    <a:p>
                      <a:r>
                        <a:rPr lang="en-US" dirty="0"/>
                        <a:t>...</a:t>
                      </a:r>
                    </a:p>
                  </a:txBody>
                  <a:tcPr/>
                </a:tc>
                <a:extLst>
                  <a:ext uri="{0D108BD9-81ED-4DB2-BD59-A6C34878D82A}">
                    <a16:rowId xmlns:a16="http://schemas.microsoft.com/office/drawing/2014/main" val="2014558724"/>
                  </a:ext>
                </a:extLst>
              </a:tr>
            </a:tbl>
          </a:graphicData>
        </a:graphic>
      </p:graphicFrame>
      <p:sp>
        <p:nvSpPr>
          <p:cNvPr id="4" name="Content Placeholder 3">
            <a:extLst>
              <a:ext uri="{FF2B5EF4-FFF2-40B4-BE49-F238E27FC236}">
                <a16:creationId xmlns:a16="http://schemas.microsoft.com/office/drawing/2014/main" id="{7D3B7801-5CDC-5898-CE0C-066BF6BC0F02}"/>
              </a:ext>
            </a:extLst>
          </p:cNvPr>
          <p:cNvSpPr>
            <a:spLocks noGrp="1"/>
          </p:cNvSpPr>
          <p:nvPr>
            <p:ph sz="half" idx="2"/>
          </p:nvPr>
        </p:nvSpPr>
        <p:spPr/>
        <p:txBody>
          <a:bodyPr/>
          <a:lstStyle/>
          <a:p>
            <a:r>
              <a:rPr lang="en-US" dirty="0"/>
              <a:t>Size of this table?</a:t>
            </a:r>
            <a:br>
              <a:rPr lang="en-US" dirty="0"/>
            </a:br>
            <a:r>
              <a:rPr lang="en-US" dirty="0"/>
              <a:t>Expected number of rows (10k) </a:t>
            </a:r>
            <a:br>
              <a:rPr lang="en-US" dirty="0"/>
            </a:br>
            <a:r>
              <a:rPr lang="en-US" dirty="0"/>
              <a:t>and columns (50+).</a:t>
            </a:r>
            <a:br>
              <a:rPr lang="en-US" dirty="0"/>
            </a:br>
            <a:r>
              <a:rPr lang="en-US" dirty="0"/>
              <a:t>"Drill down" vs "Drill up"</a:t>
            </a:r>
          </a:p>
          <a:p>
            <a:r>
              <a:rPr lang="en-US" dirty="0"/>
              <a:t>Business term "the merchandise hierarchy"</a:t>
            </a:r>
            <a:br>
              <a:rPr lang="en-US" dirty="0"/>
            </a:br>
            <a:r>
              <a:rPr lang="en-US" dirty="0"/>
              <a:t>SKU &lt; brand &lt; category &lt; departments</a:t>
            </a:r>
            <a:br>
              <a:rPr lang="en-US" dirty="0"/>
            </a:br>
            <a:r>
              <a:rPr lang="en-US" dirty="0"/>
              <a:t>"Do not normalize, just be a star"</a:t>
            </a:r>
          </a:p>
          <a:p>
            <a:r>
              <a:rPr lang="en-US" dirty="0"/>
              <a:t>First Normal Form (1NF)</a:t>
            </a:r>
          </a:p>
          <a:p>
            <a:r>
              <a:rPr lang="en-US" dirty="0"/>
              <a:t>"Standard list price" column</a:t>
            </a:r>
          </a:p>
        </p:txBody>
      </p:sp>
      <p:sp>
        <p:nvSpPr>
          <p:cNvPr id="5" name="Slide Number Placeholder 4">
            <a:extLst>
              <a:ext uri="{FF2B5EF4-FFF2-40B4-BE49-F238E27FC236}">
                <a16:creationId xmlns:a16="http://schemas.microsoft.com/office/drawing/2014/main" id="{DDEB7FCB-B8F9-F29C-A089-8FC58B4B8567}"/>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421954518"/>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15287</TotalTime>
  <Words>1667</Words>
  <Application>Microsoft Office PowerPoint</Application>
  <PresentationFormat>Widescreen</PresentationFormat>
  <Paragraphs>291</Paragraphs>
  <Slides>22</Slides>
  <Notes>10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Retrospect</vt:lpstr>
      <vt:lpstr>Data Modelling</vt:lpstr>
      <vt:lpstr>Data Modeling</vt:lpstr>
      <vt:lpstr>Kimball Dimensional Modeling Techniques</vt:lpstr>
      <vt:lpstr>Dimensional Design Process, Star Schema</vt:lpstr>
      <vt:lpstr>Showcase : Retail Sales</vt:lpstr>
      <vt:lpstr>Showcase : Dimensional Design Process</vt:lpstr>
      <vt:lpstr>Showcase : Retail Sales Fact</vt:lpstr>
      <vt:lpstr>Showcase : Date Dimension</vt:lpstr>
      <vt:lpstr>Showcase : Product Dimension</vt:lpstr>
      <vt:lpstr>Showcase : Store Dimension</vt:lpstr>
      <vt:lpstr>Showcase : Promotion Dimension</vt:lpstr>
      <vt:lpstr>Showcase : ...</vt:lpstr>
      <vt:lpstr>Extensions to a Dimensional Model</vt:lpstr>
      <vt:lpstr>Showcase : Inventory</vt:lpstr>
      <vt:lpstr>Showcase : Inventory</vt:lpstr>
      <vt:lpstr>Working with Facts</vt:lpstr>
      <vt:lpstr>Working with Dimensions</vt:lpstr>
      <vt:lpstr>Value chain integration</vt:lpstr>
      <vt:lpstr>Slowly Changing Dimension (SCD)</vt:lpstr>
      <vt:lpstr>Dimensional Modeling</vt:lpstr>
      <vt:lpstr>Semantic Data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470</cp:revision>
  <dcterms:created xsi:type="dcterms:W3CDTF">2011-06-05T13:18:40Z</dcterms:created>
  <dcterms:modified xsi:type="dcterms:W3CDTF">2026-03-24T09:12:30Z</dcterms:modified>
</cp:coreProperties>
</file>