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notesMasterIdLst>
    <p:notesMasterId r:id="rId26"/>
  </p:notesMasterIdLst>
  <p:handoutMasterIdLst>
    <p:handoutMasterId r:id="rId27"/>
  </p:handoutMasterIdLst>
  <p:sldIdLst>
    <p:sldId id="478" r:id="rId2"/>
    <p:sldId id="384" r:id="rId3"/>
    <p:sldId id="390" r:id="rId4"/>
    <p:sldId id="308" r:id="rId5"/>
    <p:sldId id="486" r:id="rId6"/>
    <p:sldId id="389" r:id="rId7"/>
    <p:sldId id="310" r:id="rId8"/>
    <p:sldId id="306" r:id="rId9"/>
    <p:sldId id="311" r:id="rId10"/>
    <p:sldId id="312" r:id="rId11"/>
    <p:sldId id="481" r:id="rId12"/>
    <p:sldId id="309" r:id="rId13"/>
    <p:sldId id="388" r:id="rId14"/>
    <p:sldId id="394" r:id="rId15"/>
    <p:sldId id="395" r:id="rId16"/>
    <p:sldId id="407" r:id="rId17"/>
    <p:sldId id="391" r:id="rId18"/>
    <p:sldId id="479" r:id="rId19"/>
    <p:sldId id="400" r:id="rId20"/>
    <p:sldId id="398" r:id="rId21"/>
    <p:sldId id="401" r:id="rId22"/>
    <p:sldId id="397" r:id="rId23"/>
    <p:sldId id="322" r:id="rId24"/>
    <p:sldId id="327"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8B832"/>
    <a:srgbClr val="83C937"/>
    <a:srgbClr val="E69400"/>
    <a:srgbClr val="934757"/>
    <a:srgbClr val="823E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94" autoAdjust="0"/>
    <p:restoredTop sz="55327" autoAdjust="0"/>
  </p:normalViewPr>
  <p:slideViewPr>
    <p:cSldViewPr>
      <p:cViewPr varScale="1">
        <p:scale>
          <a:sx n="61" d="100"/>
          <a:sy n="61" d="100"/>
        </p:scale>
        <p:origin x="2382" y="66"/>
      </p:cViewPr>
      <p:guideLst>
        <p:guide orient="horz" pos="2160"/>
        <p:guide pos="3840"/>
      </p:guideLst>
    </p:cSldViewPr>
  </p:slideViewPr>
  <p:notesTextViewPr>
    <p:cViewPr>
      <p:scale>
        <a:sx n="150" d="100"/>
        <a:sy n="150" d="100"/>
      </p:scale>
      <p:origin x="0" y="0"/>
    </p:cViewPr>
  </p:notesTextViewPr>
  <p:notesViewPr>
    <p:cSldViewPr>
      <p:cViewPr varScale="1">
        <p:scale>
          <a:sx n="88" d="100"/>
          <a:sy n="88" d="100"/>
        </p:scale>
        <p:origin x="382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90D51BE-CF1C-4F11-AAD2-453C1B638B0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1787A43-62AF-46D8-B926-E9D562EE489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16FAD5-DDCA-4654-93B6-DBD29433097C}" type="datetimeFigureOut">
              <a:rPr lang="en-US" smtClean="0"/>
              <a:t>3/3/2026</a:t>
            </a:fld>
            <a:endParaRPr lang="en-US"/>
          </a:p>
        </p:txBody>
      </p:sp>
      <p:sp>
        <p:nvSpPr>
          <p:cNvPr id="4" name="Footer Placeholder 3">
            <a:extLst>
              <a:ext uri="{FF2B5EF4-FFF2-40B4-BE49-F238E27FC236}">
                <a16:creationId xmlns:a16="http://schemas.microsoft.com/office/drawing/2014/main" id="{353DF6F5-1C99-4B6A-AC45-DDD6F7377CC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76ECF2A-32D0-4276-8956-589BA282433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4295301-4204-4F3F-ACA4-B38DAA633788}" type="slidenum">
              <a:rPr lang="en-US" smtClean="0"/>
              <a:t>‹#›</a:t>
            </a:fld>
            <a:endParaRPr lang="en-US"/>
          </a:p>
        </p:txBody>
      </p:sp>
    </p:spTree>
    <p:extLst>
      <p:ext uri="{BB962C8B-B14F-4D97-AF65-F5344CB8AC3E}">
        <p14:creationId xmlns:p14="http://schemas.microsoft.com/office/powerpoint/2010/main" val="88506500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A62FB9-24EC-482A-A27C-5C03C0816037}" type="datetimeFigureOut">
              <a:rPr lang="cs-CZ" smtClean="0"/>
              <a:t>03.03.2026</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C869DF-6110-41A2-A008-13AD35443CEC}" type="slidenum">
              <a:rPr lang="cs-CZ" smtClean="0"/>
              <a:t>‹#›</a:t>
            </a:fld>
            <a:endParaRPr lang="cs-CZ"/>
          </a:p>
        </p:txBody>
      </p:sp>
    </p:spTree>
    <p:extLst>
      <p:ext uri="{BB962C8B-B14F-4D97-AF65-F5344CB8AC3E}">
        <p14:creationId xmlns:p14="http://schemas.microsoft.com/office/powerpoint/2010/main" val="270346570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a:t>
            </a:fld>
            <a:endParaRPr lang="cs-CZ"/>
          </a:p>
        </p:txBody>
      </p:sp>
    </p:spTree>
    <p:extLst>
      <p:ext uri="{BB962C8B-B14F-4D97-AF65-F5344CB8AC3E}">
        <p14:creationId xmlns:p14="http://schemas.microsoft.com/office/powerpoint/2010/main" val="35692460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10</a:t>
            </a:fld>
            <a:endParaRPr lang="cs-CZ"/>
          </a:p>
        </p:txBody>
      </p:sp>
    </p:spTree>
    <p:extLst>
      <p:ext uri="{BB962C8B-B14F-4D97-AF65-F5344CB8AC3E}">
        <p14:creationId xmlns:p14="http://schemas.microsoft.com/office/powerpoint/2010/main" val="837484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Resource:</a:t>
            </a:r>
          </a:p>
          <a:p>
            <a:pPr marL="171450" indent="-171450">
              <a:buFont typeface="Arial" panose="020B0604020202020204" pitchFamily="34" charset="0"/>
              <a:buChar char="•"/>
            </a:pPr>
            <a:r>
              <a:rPr lang="en-US" dirty="0"/>
              <a:t>The Data Warehouse Toolkit Second Edition, Chapter 1, Goals of a Data Warehouse</a:t>
            </a:r>
          </a:p>
        </p:txBody>
      </p:sp>
      <p:sp>
        <p:nvSpPr>
          <p:cNvPr id="4" name="Slide Number Placeholder 3"/>
          <p:cNvSpPr>
            <a:spLocks noGrp="1"/>
          </p:cNvSpPr>
          <p:nvPr>
            <p:ph type="sldNum" sz="quarter" idx="5"/>
          </p:nvPr>
        </p:nvSpPr>
        <p:spPr/>
        <p:txBody>
          <a:bodyPr/>
          <a:lstStyle/>
          <a:p>
            <a:fld id="{FEC869DF-6110-41A2-A008-13AD35443CEC}" type="slidenum">
              <a:rPr lang="cs-CZ" smtClean="0"/>
              <a:t>11</a:t>
            </a:fld>
            <a:endParaRPr lang="cs-CZ"/>
          </a:p>
        </p:txBody>
      </p:sp>
    </p:spTree>
    <p:extLst>
      <p:ext uri="{BB962C8B-B14F-4D97-AF65-F5344CB8AC3E}">
        <p14:creationId xmlns:p14="http://schemas.microsoft.com/office/powerpoint/2010/main" val="4515988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12</a:t>
            </a:fld>
            <a:endParaRPr lang="cs-CZ"/>
          </a:p>
        </p:txBody>
      </p:sp>
    </p:spTree>
    <p:extLst>
      <p:ext uri="{BB962C8B-B14F-4D97-AF65-F5344CB8AC3E}">
        <p14:creationId xmlns:p14="http://schemas.microsoft.com/office/powerpoint/2010/main" val="12926689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13</a:t>
            </a:fld>
            <a:endParaRPr lang="cs-CZ"/>
          </a:p>
        </p:txBody>
      </p:sp>
    </p:spTree>
    <p:extLst>
      <p:ext uri="{BB962C8B-B14F-4D97-AF65-F5344CB8AC3E}">
        <p14:creationId xmlns:p14="http://schemas.microsoft.com/office/powerpoint/2010/main" val="9257144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14</a:t>
            </a:fld>
            <a:endParaRPr lang="cs-CZ"/>
          </a:p>
        </p:txBody>
      </p:sp>
    </p:spTree>
    <p:extLst>
      <p:ext uri="{BB962C8B-B14F-4D97-AF65-F5344CB8AC3E}">
        <p14:creationId xmlns:p14="http://schemas.microsoft.com/office/powerpoint/2010/main" val="4982374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15</a:t>
            </a:fld>
            <a:endParaRPr lang="cs-CZ"/>
          </a:p>
        </p:txBody>
      </p:sp>
    </p:spTree>
    <p:extLst>
      <p:ext uri="{BB962C8B-B14F-4D97-AF65-F5344CB8AC3E}">
        <p14:creationId xmlns:p14="http://schemas.microsoft.com/office/powerpoint/2010/main" val="220927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Resources:</a:t>
            </a:r>
          </a:p>
          <a:p>
            <a:pPr marL="171450" indent="-171450">
              <a:buFont typeface="Arial" panose="020B0604020202020204" pitchFamily="34" charset="0"/>
              <a:buChar char="•"/>
            </a:pPr>
            <a:r>
              <a:rPr lang="en-US" dirty="0"/>
              <a:t>Data Talk, 2023-09-16</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16</a:t>
            </a:fld>
            <a:endParaRPr lang="cs-CZ"/>
          </a:p>
        </p:txBody>
      </p:sp>
    </p:spTree>
    <p:extLst>
      <p:ext uri="{BB962C8B-B14F-4D97-AF65-F5344CB8AC3E}">
        <p14:creationId xmlns:p14="http://schemas.microsoft.com/office/powerpoint/2010/main" val="10330337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17</a:t>
            </a:fld>
            <a:endParaRPr lang="cs-CZ"/>
          </a:p>
        </p:txBody>
      </p:sp>
    </p:spTree>
    <p:extLst>
      <p:ext uri="{BB962C8B-B14F-4D97-AF65-F5344CB8AC3E}">
        <p14:creationId xmlns:p14="http://schemas.microsoft.com/office/powerpoint/2010/main" val="38435831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91367-2E22-DAC6-8809-3FE72DAC83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320F5F-9EF2-2A68-2D0B-17BB1F75A2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DF1323-9DB0-0826-5E53-94DD01DFEA7D}"/>
              </a:ext>
            </a:extLst>
          </p:cNvPr>
          <p:cNvSpPr>
            <a:spLocks noGrp="1"/>
          </p:cNvSpPr>
          <p:nvPr>
            <p:ph type="body" idx="1"/>
          </p:nvPr>
        </p:nvSpPr>
        <p:spPr/>
        <p:txBody>
          <a:bodyPr/>
          <a:lstStyle/>
          <a:p>
            <a:pPr marL="0" indent="0">
              <a:buFont typeface="Arial" panose="020B0604020202020204" pitchFamily="34" charset="0"/>
              <a:buNone/>
            </a:pPr>
            <a:endParaRPr lang="en-US" dirty="0"/>
          </a:p>
          <a:p>
            <a:pPr marL="0" indent="0">
              <a:buFont typeface="Arial" panose="020B0604020202020204" pitchFamily="34" charset="0"/>
              <a:buNone/>
            </a:pPr>
            <a:r>
              <a:rPr lang="en-US" dirty="0"/>
              <a:t>Resources:</a:t>
            </a:r>
          </a:p>
          <a:p>
            <a:pPr marL="171450" indent="-171450">
              <a:buFont typeface="Arial" panose="020B0604020202020204" pitchFamily="34" charset="0"/>
              <a:buChar char="•"/>
            </a:pPr>
            <a:r>
              <a:rPr lang="en-US" dirty="0"/>
              <a:t>Image DALL·E 2024-03-04</a:t>
            </a:r>
          </a:p>
          <a:p>
            <a:pPr marL="171450" indent="-171450">
              <a:buFont typeface="Arial" panose="020B0604020202020204" pitchFamily="34" charset="0"/>
              <a:buChar char="•"/>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r>
              <a:rPr lang="en-US" dirty="0"/>
              <a:t> </a:t>
            </a:r>
          </a:p>
          <a:p>
            <a:pPr mar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8F5A01BC-7BA9-447C-BDB8-E54E55548B0D}"/>
              </a:ext>
            </a:extLst>
          </p:cNvPr>
          <p:cNvSpPr>
            <a:spLocks noGrp="1"/>
          </p:cNvSpPr>
          <p:nvPr>
            <p:ph type="sldNum" sz="quarter" idx="5"/>
          </p:nvPr>
        </p:nvSpPr>
        <p:spPr/>
        <p:txBody>
          <a:bodyPr/>
          <a:lstStyle/>
          <a:p>
            <a:fld id="{FEC869DF-6110-41A2-A008-13AD35443CEC}" type="slidenum">
              <a:rPr lang="cs-CZ" smtClean="0"/>
              <a:t>18</a:t>
            </a:fld>
            <a:endParaRPr lang="cs-CZ"/>
          </a:p>
        </p:txBody>
      </p:sp>
    </p:spTree>
    <p:extLst>
      <p:ext uri="{BB962C8B-B14F-4D97-AF65-F5344CB8AC3E}">
        <p14:creationId xmlns:p14="http://schemas.microsoft.com/office/powerpoint/2010/main" val="14936284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19</a:t>
            </a:fld>
            <a:endParaRPr lang="cs-CZ"/>
          </a:p>
        </p:txBody>
      </p:sp>
    </p:spTree>
    <p:extLst>
      <p:ext uri="{BB962C8B-B14F-4D97-AF65-F5344CB8AC3E}">
        <p14:creationId xmlns:p14="http://schemas.microsoft.com/office/powerpoint/2010/main" val="1679841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2</a:t>
            </a:fld>
            <a:endParaRPr lang="cs-CZ"/>
          </a:p>
        </p:txBody>
      </p:sp>
    </p:spTree>
    <p:extLst>
      <p:ext uri="{BB962C8B-B14F-4D97-AF65-F5344CB8AC3E}">
        <p14:creationId xmlns:p14="http://schemas.microsoft.com/office/powerpoint/2010/main" val="23349717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5"/>
          </p:nvPr>
        </p:nvSpPr>
        <p:spPr/>
        <p:txBody>
          <a:bodyPr/>
          <a:lstStyle/>
          <a:p>
            <a:fld id="{FEC869DF-6110-41A2-A008-13AD35443CEC}" type="slidenum">
              <a:rPr lang="cs-CZ" smtClean="0"/>
              <a:t>20</a:t>
            </a:fld>
            <a:endParaRPr lang="cs-CZ"/>
          </a:p>
        </p:txBody>
      </p:sp>
    </p:spTree>
    <p:extLst>
      <p:ext uri="{BB962C8B-B14F-4D97-AF65-F5344CB8AC3E}">
        <p14:creationId xmlns:p14="http://schemas.microsoft.com/office/powerpoint/2010/main" val="2089698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21</a:t>
            </a:fld>
            <a:endParaRPr lang="cs-CZ"/>
          </a:p>
        </p:txBody>
      </p:sp>
    </p:spTree>
    <p:extLst>
      <p:ext uri="{BB962C8B-B14F-4D97-AF65-F5344CB8AC3E}">
        <p14:creationId xmlns:p14="http://schemas.microsoft.com/office/powerpoint/2010/main" val="12900950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22</a:t>
            </a:fld>
            <a:endParaRPr lang="cs-CZ"/>
          </a:p>
        </p:txBody>
      </p:sp>
    </p:spTree>
    <p:extLst>
      <p:ext uri="{BB962C8B-B14F-4D97-AF65-F5344CB8AC3E}">
        <p14:creationId xmlns:p14="http://schemas.microsoft.com/office/powerpoint/2010/main" val="5760494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23</a:t>
            </a:fld>
            <a:endParaRPr lang="cs-CZ"/>
          </a:p>
        </p:txBody>
      </p:sp>
    </p:spTree>
    <p:extLst>
      <p:ext uri="{BB962C8B-B14F-4D97-AF65-F5344CB8AC3E}">
        <p14:creationId xmlns:p14="http://schemas.microsoft.com/office/powerpoint/2010/main" val="14437251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Virtual or federated data access can be another service. Around 1995 vendors start marketing their services virtual data warehousing tools. But just because you can get to data at its source (in almost any database or file structure) doesn’t mean that data provides the necessary business intelligence when it’s in your hands. To solve these data quality issues, many data architects have begun to perform bottom-up data mart construction to develop a component-based data warehouse. Instead of having a single database a multiple databases are employed. Additional components can handle particular functionality. Together, these data marts (or components) comprise a data warehousing environment.</a:t>
            </a:r>
          </a:p>
          <a:p>
            <a:endParaRPr lang="en-US" dirty="0"/>
          </a:p>
          <a:p>
            <a:r>
              <a:rPr lang="en-US" dirty="0"/>
              <a:t>This component-based, dynamic access data architecture is the basis for virtual data warehousing and, more specifically, what Enterprise Information Integration (EII) servers are offering to the market.</a:t>
            </a:r>
          </a:p>
          <a:p>
            <a:endParaRPr lang="en-US" dirty="0"/>
          </a:p>
          <a:p>
            <a:r>
              <a:rPr lang="en-US" dirty="0"/>
              <a:t>Enterprise Information Integration (EII) creates a data warehousing environment in which users can access each component’s contents from a business intelligence tool like they were all stored together, even though they’re not. I highly recommended that you don’t build a virtual data warehousing environment to access source data directly, in its native format. The objective is not to integrate various databases. Each application should therefore be warehouse-enabled and contain a data publisher that’s responsible for all the middleware services (such as extraction and quality assurance), as specified in the environment’s business rules.</a:t>
            </a:r>
          </a:p>
          <a:p>
            <a:endParaRPr lang="en-US" dirty="0"/>
          </a:p>
          <a:p>
            <a:r>
              <a:rPr lang="en-US" dirty="0"/>
              <a:t>When you think of virtual data warehousing, replace the question “Can I get to the data?” with the question “Can I get to usable data?”. We also need to keep data architecture in mind.</a:t>
            </a:r>
          </a:p>
          <a:p>
            <a:endParaRPr lang="en-US" dirty="0"/>
          </a:p>
          <a:p>
            <a:r>
              <a:rPr lang="en-US" dirty="0"/>
              <a:t>Additional EII services</a:t>
            </a:r>
          </a:p>
          <a:p>
            <a:r>
              <a:rPr lang="en-US" dirty="0"/>
              <a:t>* A unified metadata service: Users see a single logical view of the environment’s contents without having to know the location and particulars of each component.</a:t>
            </a:r>
          </a:p>
          <a:p>
            <a:r>
              <a:rPr lang="en-US" dirty="0"/>
              <a:t>* A directory service: Individual components within the environment, even if they’re relocated or otherwise modified.</a:t>
            </a:r>
          </a:p>
          <a:p>
            <a:r>
              <a:rPr lang="en-US" dirty="0"/>
              <a:t>* Security services: These services handle permissions, authentication, and other security needs in a distributed environment.</a:t>
            </a:r>
          </a:p>
          <a:p>
            <a:r>
              <a:rPr lang="en-US" dirty="0"/>
              <a:t>* Synthesis services: A virtual data warehouse might have to combine facts from one component with facts from another.</a:t>
            </a:r>
          </a:p>
          <a:p>
            <a:r>
              <a:rPr lang="en-US" dirty="0"/>
              <a:t>* Transaction-management services: In addition to the synthesis service, which is a type of transaction-management function, these services provide routing, load balancing, conflict resolution, and other functions necessary to ensure data integrity. We need those even in read-only situation.</a:t>
            </a:r>
          </a:p>
          <a:p>
            <a:endParaRPr lang="en-US" dirty="0"/>
          </a:p>
          <a:p>
            <a:r>
              <a:rPr lang="en-US" dirty="0"/>
              <a:t>Until an organization’s communications infrastructure can pump the data through, EII services and concepts (such as virtual data warehousing) probably will remain on the fringes, just out of reach.</a:t>
            </a:r>
          </a:p>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24</a:t>
            </a:fld>
            <a:endParaRPr lang="cs-CZ"/>
          </a:p>
        </p:txBody>
      </p:sp>
    </p:spTree>
    <p:extLst>
      <p:ext uri="{BB962C8B-B14F-4D97-AF65-F5344CB8AC3E}">
        <p14:creationId xmlns:p14="http://schemas.microsoft.com/office/powerpoint/2010/main" val="342020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3</a:t>
            </a:fld>
            <a:endParaRPr lang="cs-CZ"/>
          </a:p>
        </p:txBody>
      </p:sp>
    </p:spTree>
    <p:extLst>
      <p:ext uri="{BB962C8B-B14F-4D97-AF65-F5344CB8AC3E}">
        <p14:creationId xmlns:p14="http://schemas.microsoft.com/office/powerpoint/2010/main" val="47062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Mostly bachelor degree.</a:t>
            </a:r>
          </a:p>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4</a:t>
            </a:fld>
            <a:endParaRPr lang="cs-CZ"/>
          </a:p>
        </p:txBody>
      </p:sp>
    </p:spTree>
    <p:extLst>
      <p:ext uri="{BB962C8B-B14F-4D97-AF65-F5344CB8AC3E}">
        <p14:creationId xmlns:p14="http://schemas.microsoft.com/office/powerpoint/2010/main" val="187681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5</a:t>
            </a:fld>
            <a:endParaRPr lang="cs-CZ"/>
          </a:p>
        </p:txBody>
      </p:sp>
    </p:spTree>
    <p:extLst>
      <p:ext uri="{BB962C8B-B14F-4D97-AF65-F5344CB8AC3E}">
        <p14:creationId xmlns:p14="http://schemas.microsoft.com/office/powerpoint/2010/main" val="2687935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6</a:t>
            </a:fld>
            <a:endParaRPr lang="cs-CZ"/>
          </a:p>
        </p:txBody>
      </p:sp>
    </p:spTree>
    <p:extLst>
      <p:ext uri="{BB962C8B-B14F-4D97-AF65-F5344CB8AC3E}">
        <p14:creationId xmlns:p14="http://schemas.microsoft.com/office/powerpoint/2010/main" val="11805687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7</a:t>
            </a:fld>
            <a:endParaRPr lang="cs-CZ"/>
          </a:p>
        </p:txBody>
      </p:sp>
    </p:spTree>
    <p:extLst>
      <p:ext uri="{BB962C8B-B14F-4D97-AF65-F5344CB8AC3E}">
        <p14:creationId xmlns:p14="http://schemas.microsoft.com/office/powerpoint/2010/main" val="37405542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8</a:t>
            </a:fld>
            <a:endParaRPr lang="cs-CZ"/>
          </a:p>
        </p:txBody>
      </p:sp>
    </p:spTree>
    <p:extLst>
      <p:ext uri="{BB962C8B-B14F-4D97-AF65-F5344CB8AC3E}">
        <p14:creationId xmlns:p14="http://schemas.microsoft.com/office/powerpoint/2010/main" val="34534370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FEC869DF-6110-41A2-A008-13AD35443CEC}" type="slidenum">
              <a:rPr lang="cs-CZ" smtClean="0"/>
              <a:t>9</a:t>
            </a:fld>
            <a:endParaRPr lang="cs-CZ"/>
          </a:p>
        </p:txBody>
      </p:sp>
    </p:spTree>
    <p:extLst>
      <p:ext uri="{BB962C8B-B14F-4D97-AF65-F5344CB8AC3E}">
        <p14:creationId xmlns:p14="http://schemas.microsoft.com/office/powerpoint/2010/main" val="2332099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142CB01-0606-AD8B-8CDE-0F8FFB8E3C47}"/>
              </a:ext>
            </a:extLst>
          </p:cNvPr>
          <p:cNvSpPr/>
          <p:nvPr/>
        </p:nvSpPr>
        <p:spPr>
          <a:xfrm>
            <a:off x="0" y="6492784"/>
            <a:ext cx="12192001" cy="36512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15635"/>
          </a:xfrm>
        </p:spPr>
        <p:txBody>
          <a:bodyPr anchor="b">
            <a:no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1100051" y="4455620"/>
            <a:ext cx="7948277" cy="439653"/>
          </a:xfrm>
        </p:spPr>
        <p:txBody>
          <a:bodyPr wrap="none" lIns="91440" rIns="91440" anchor="ctr" anchorCtr="0">
            <a:noAutofit/>
          </a:bodyPr>
          <a:lstStyle>
            <a:lvl1pPr marL="0" indent="0" algn="l">
              <a:buNone/>
              <a:defRPr sz="2400" b="1" cap="none"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Presentation group</a:t>
            </a:r>
          </a:p>
        </p:txBody>
      </p:sp>
      <p:sp>
        <p:nvSpPr>
          <p:cNvPr id="5" name="Footer Placeholder 4"/>
          <p:cNvSpPr>
            <a:spLocks noGrp="1"/>
          </p:cNvSpPr>
          <p:nvPr>
            <p:ph type="ftr" sz="quarter" idx="11"/>
          </p:nvPr>
        </p:nvSpPr>
        <p:spPr/>
        <p:txBody>
          <a:bodyPr/>
          <a:lstStyle/>
          <a:p>
            <a:endParaRPr lang="en-US" dirty="0"/>
          </a:p>
        </p:txBody>
      </p:sp>
      <p:cxnSp>
        <p:nvCxnSpPr>
          <p:cNvPr id="9" name="Straight Connector 8"/>
          <p:cNvCxnSpPr/>
          <p:nvPr/>
        </p:nvCxnSpPr>
        <p:spPr>
          <a:xfrm>
            <a:off x="1207658" y="4365104"/>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65665A35-B15A-1F1B-E7BB-06D54184D5F9}"/>
              </a:ext>
            </a:extLst>
          </p:cNvPr>
          <p:cNvSpPr>
            <a:spLocks noGrp="1"/>
          </p:cNvSpPr>
          <p:nvPr>
            <p:ph type="body" sz="quarter" idx="12" hasCustomPrompt="1"/>
          </p:nvPr>
        </p:nvSpPr>
        <p:spPr>
          <a:xfrm>
            <a:off x="9264650" y="4456113"/>
            <a:ext cx="1891030" cy="503237"/>
          </a:xfrm>
        </p:spPr>
        <p:txBody>
          <a:bodyPr rIns="90000" anchor="ctr" anchorCtr="0"/>
          <a:lstStyle>
            <a:lvl1pPr marL="0" indent="0" algn="r">
              <a:buNone/>
              <a:defRPr lang="en-US" sz="2400" b="1" kern="1200" cap="none" spc="200" baseline="0" dirty="0">
                <a:solidFill>
                  <a:schemeClr val="tx2"/>
                </a:solidFill>
                <a:latin typeface="+mj-lt"/>
                <a:ea typeface="+mn-ea"/>
                <a:cs typeface="+mn-cs"/>
              </a:defRPr>
            </a:lvl1pPr>
          </a:lstStyle>
          <a:p>
            <a:pPr lvl="0"/>
            <a:r>
              <a:rPr lang="en-US" dirty="0"/>
              <a:t>Year</a:t>
            </a:r>
          </a:p>
        </p:txBody>
      </p:sp>
      <p:sp>
        <p:nvSpPr>
          <p:cNvPr id="12" name="Text Placeholder 11">
            <a:extLst>
              <a:ext uri="{FF2B5EF4-FFF2-40B4-BE49-F238E27FC236}">
                <a16:creationId xmlns:a16="http://schemas.microsoft.com/office/drawing/2014/main" id="{FE211867-31A4-8500-D606-C5CD767A2639}"/>
              </a:ext>
            </a:extLst>
          </p:cNvPr>
          <p:cNvSpPr>
            <a:spLocks noGrp="1"/>
          </p:cNvSpPr>
          <p:nvPr>
            <p:ph type="body" sz="quarter" idx="13" hasCustomPrompt="1"/>
          </p:nvPr>
        </p:nvSpPr>
        <p:spPr>
          <a:xfrm>
            <a:off x="1097814" y="4942294"/>
            <a:ext cx="7948277" cy="437358"/>
          </a:xfrm>
        </p:spPr>
        <p:txBody>
          <a:bodyPr wrap="none" lIns="90000" rIns="90000" anchor="ctr" anchorCtr="0"/>
          <a:lstStyle>
            <a:lvl1pPr marL="0" indent="0" algn="l">
              <a:buNone/>
              <a:defRPr lang="en-US" sz="2400" b="1" kern="1200" cap="none" spc="200" baseline="0" dirty="0">
                <a:solidFill>
                  <a:schemeClr val="tx2"/>
                </a:solidFill>
                <a:latin typeface="+mj-lt"/>
                <a:ea typeface="+mn-ea"/>
                <a:cs typeface="+mn-cs"/>
              </a:defRPr>
            </a:lvl1pPr>
          </a:lstStyle>
          <a:p>
            <a:pPr lvl="0"/>
            <a:r>
              <a:rPr lang="en-US" dirty="0"/>
              <a:t>Presenting person</a:t>
            </a:r>
          </a:p>
        </p:txBody>
      </p:sp>
      <p:sp>
        <p:nvSpPr>
          <p:cNvPr id="13" name="Text Placeholder 11">
            <a:extLst>
              <a:ext uri="{FF2B5EF4-FFF2-40B4-BE49-F238E27FC236}">
                <a16:creationId xmlns:a16="http://schemas.microsoft.com/office/drawing/2014/main" id="{3EE7B3D2-877F-B924-8BD1-76C44B2778D5}"/>
              </a:ext>
            </a:extLst>
          </p:cNvPr>
          <p:cNvSpPr>
            <a:spLocks noGrp="1"/>
          </p:cNvSpPr>
          <p:nvPr>
            <p:ph type="body" sz="quarter" idx="14" hasCustomPrompt="1"/>
          </p:nvPr>
        </p:nvSpPr>
        <p:spPr>
          <a:xfrm>
            <a:off x="1097279" y="5592755"/>
            <a:ext cx="7948277" cy="809511"/>
          </a:xfrm>
        </p:spPr>
        <p:txBody>
          <a:bodyPr wrap="none" lIns="90000" rIns="90000"/>
          <a:lstStyle>
            <a:lvl1pPr marL="0" indent="0" algn="l">
              <a:buNone/>
              <a:defRPr lang="en-US" sz="1800" b="1" kern="1200" cap="none" spc="200" baseline="0" dirty="0">
                <a:solidFill>
                  <a:schemeClr val="tx2"/>
                </a:solidFill>
                <a:latin typeface="+mj-lt"/>
                <a:ea typeface="+mn-ea"/>
                <a:cs typeface="+mn-cs"/>
              </a:defRPr>
            </a:lvl1pPr>
          </a:lstStyle>
          <a:p>
            <a:pPr lvl="0"/>
            <a:r>
              <a:rPr lang="en-US" dirty="0"/>
              <a:t>Links</a:t>
            </a:r>
          </a:p>
        </p:txBody>
      </p:sp>
      <p:sp>
        <p:nvSpPr>
          <p:cNvPr id="4" name="Rectangle 3">
            <a:extLst>
              <a:ext uri="{FF2B5EF4-FFF2-40B4-BE49-F238E27FC236}">
                <a16:creationId xmlns:a16="http://schemas.microsoft.com/office/drawing/2014/main" id="{F38A7AD8-BA07-166C-7DA1-AAB99571E7D4}"/>
              </a:ext>
            </a:extLst>
          </p:cNvPr>
          <p:cNvSpPr/>
          <p:nvPr/>
        </p:nvSpPr>
        <p:spPr>
          <a:xfrm>
            <a:off x="0" y="6492784"/>
            <a:ext cx="12192001" cy="36512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7" name="Rectangle 6">
            <a:extLst>
              <a:ext uri="{FF2B5EF4-FFF2-40B4-BE49-F238E27FC236}">
                <a16:creationId xmlns:a16="http://schemas.microsoft.com/office/drawing/2014/main" id="{710B611D-9637-150A-9744-D0B5317E2C15}"/>
              </a:ext>
            </a:extLst>
          </p:cNvPr>
          <p:cNvSpPr/>
          <p:nvPr userDrawn="1"/>
        </p:nvSpPr>
        <p:spPr>
          <a:xfrm>
            <a:off x="0" y="6492784"/>
            <a:ext cx="12192001" cy="36512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377344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ub-heading">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99535DF1-3CEE-4FC7-9E2D-6DF64CF0951A}"/>
              </a:ext>
            </a:extLst>
          </p:cNvPr>
          <p:cNvSpPr>
            <a:spLocks noGrp="1"/>
          </p:cNvSpPr>
          <p:nvPr>
            <p:ph type="body" sz="quarter" idx="13" hasCustomPrompt="1"/>
          </p:nvPr>
        </p:nvSpPr>
        <p:spPr>
          <a:xfrm>
            <a:off x="2279650" y="332656"/>
            <a:ext cx="7561263" cy="863352"/>
          </a:xfrm>
          <a:prstGeom prst="rect">
            <a:avLst/>
          </a:prstGeom>
        </p:spPr>
        <p:txBody>
          <a:bodyPr anchor="ctr"/>
          <a:lstStyle>
            <a:lvl1pPr marL="0" indent="0" algn="ctr">
              <a:buNone/>
              <a:defRPr sz="3600" cap="none" baseline="0">
                <a:latin typeface="+mj-lt"/>
              </a:defRPr>
            </a:lvl1pPr>
          </a:lstStyle>
          <a:p>
            <a:pPr lvl="0"/>
            <a:r>
              <a:rPr lang="en-US" dirty="0"/>
              <a:t>Click to edit heading</a:t>
            </a:r>
          </a:p>
        </p:txBody>
      </p:sp>
      <p:sp>
        <p:nvSpPr>
          <p:cNvPr id="11" name="Text Placeholder 9">
            <a:extLst>
              <a:ext uri="{FF2B5EF4-FFF2-40B4-BE49-F238E27FC236}">
                <a16:creationId xmlns:a16="http://schemas.microsoft.com/office/drawing/2014/main" id="{5999B4DE-4528-497E-83DE-B439F1DB28BA}"/>
              </a:ext>
            </a:extLst>
          </p:cNvPr>
          <p:cNvSpPr>
            <a:spLocks noGrp="1"/>
          </p:cNvSpPr>
          <p:nvPr>
            <p:ph type="body" sz="quarter" idx="14" hasCustomPrompt="1"/>
          </p:nvPr>
        </p:nvSpPr>
        <p:spPr>
          <a:xfrm>
            <a:off x="1415480" y="1493531"/>
            <a:ext cx="9217023" cy="1872208"/>
          </a:xfrm>
          <a:prstGeom prst="rect">
            <a:avLst/>
          </a:prstGeom>
        </p:spPr>
        <p:txBody>
          <a:bodyPr anchor="t"/>
          <a:lstStyle>
            <a:lvl1pPr marL="0" indent="0" algn="ctr">
              <a:buNone/>
              <a:defRPr sz="3600">
                <a:latin typeface="+mj-lt"/>
              </a:defRPr>
            </a:lvl1pPr>
          </a:lstStyle>
          <a:p>
            <a:pPr lvl="0"/>
            <a:r>
              <a:rPr lang="en-US" dirty="0"/>
              <a:t>Click to edit sub heading</a:t>
            </a:r>
          </a:p>
        </p:txBody>
      </p:sp>
      <p:cxnSp>
        <p:nvCxnSpPr>
          <p:cNvPr id="2" name="Straight Connector 1">
            <a:extLst>
              <a:ext uri="{FF2B5EF4-FFF2-40B4-BE49-F238E27FC236}">
                <a16:creationId xmlns:a16="http://schemas.microsoft.com/office/drawing/2014/main" id="{9B46B549-2DF5-2605-A7E2-507EC6741B81}"/>
              </a:ext>
            </a:extLst>
          </p:cNvPr>
          <p:cNvCxnSpPr>
            <a:cxnSpLocks/>
          </p:cNvCxnSpPr>
          <p:nvPr/>
        </p:nvCxnSpPr>
        <p:spPr>
          <a:xfrm>
            <a:off x="335360" y="1349515"/>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228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sp>
        <p:nvSpPr>
          <p:cNvPr id="2" name="Title 1"/>
          <p:cNvSpPr>
            <a:spLocks noGrp="1"/>
          </p:cNvSpPr>
          <p:nvPr>
            <p:ph type="title"/>
          </p:nvPr>
        </p:nvSpPr>
        <p:spPr>
          <a:xfrm>
            <a:off x="360000" y="180000"/>
            <a:ext cx="11449272" cy="766132"/>
          </a:xfrm>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a:xfrm>
            <a:off x="335360" y="1268760"/>
            <a:ext cx="11449272" cy="5040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cxnSp>
        <p:nvCxnSpPr>
          <p:cNvPr id="7" name="Straight Connector 6">
            <a:extLst>
              <a:ext uri="{FF2B5EF4-FFF2-40B4-BE49-F238E27FC236}">
                <a16:creationId xmlns:a16="http://schemas.microsoft.com/office/drawing/2014/main" id="{6D7F9E1D-3FFE-E5D5-8168-CE30DC4521EC}"/>
              </a:ext>
            </a:extLst>
          </p:cNvPr>
          <p:cNvCxnSpPr>
            <a:cxnSpLocks/>
          </p:cNvCxnSpPr>
          <p:nvPr/>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A842D302-1812-2F9C-9722-6380C6F83A36}"/>
              </a:ext>
            </a:extLst>
          </p:cNvPr>
          <p:cNvCxnSpPr>
            <a:cxnSpLocks/>
          </p:cNvCxnSpPr>
          <p:nvPr/>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86E29158-0B4E-63E0-B69D-34625B2D12A1}"/>
              </a:ext>
            </a:extLst>
          </p:cNvPr>
          <p:cNvCxnSpPr>
            <a:cxnSpLocks/>
          </p:cNvCxnSpPr>
          <p:nvPr userDrawn="1"/>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5292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360000" y="180000"/>
            <a:ext cx="11448000" cy="766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35360" y="1260583"/>
            <a:ext cx="5699679" cy="5048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260583"/>
            <a:ext cx="5566712" cy="5048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cxnSp>
        <p:nvCxnSpPr>
          <p:cNvPr id="2" name="Straight Connector 1">
            <a:extLst>
              <a:ext uri="{FF2B5EF4-FFF2-40B4-BE49-F238E27FC236}">
                <a16:creationId xmlns:a16="http://schemas.microsoft.com/office/drawing/2014/main" id="{2EC59EFB-1B84-A66B-9566-F2885C8BF9CA}"/>
              </a:ext>
            </a:extLst>
          </p:cNvPr>
          <p:cNvCxnSpPr>
            <a:cxnSpLocks/>
          </p:cNvCxnSpPr>
          <p:nvPr/>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29BA8A37-4354-39E1-9AB5-D0AD7A0D37CC}"/>
              </a:ext>
            </a:extLst>
          </p:cNvPr>
          <p:cNvCxnSpPr>
            <a:cxnSpLocks/>
          </p:cNvCxnSpPr>
          <p:nvPr/>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787F71C-C8C5-77E1-6E25-F508521A8DB1}"/>
              </a:ext>
            </a:extLst>
          </p:cNvPr>
          <p:cNvCxnSpPr>
            <a:cxnSpLocks/>
          </p:cNvCxnSpPr>
          <p:nvPr userDrawn="1"/>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4619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0000" y="180000"/>
            <a:ext cx="11448000" cy="766132"/>
          </a:xfrm>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cxnSp>
        <p:nvCxnSpPr>
          <p:cNvPr id="6" name="Straight Connector 5">
            <a:extLst>
              <a:ext uri="{FF2B5EF4-FFF2-40B4-BE49-F238E27FC236}">
                <a16:creationId xmlns:a16="http://schemas.microsoft.com/office/drawing/2014/main" id="{AF6BAB6C-A9D1-4572-ED9D-D7E9722E3C65}"/>
              </a:ext>
            </a:extLst>
          </p:cNvPr>
          <p:cNvCxnSpPr>
            <a:cxnSpLocks/>
          </p:cNvCxnSpPr>
          <p:nvPr/>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D1A6B856-16CF-058C-148B-0A34AB41C8C7}"/>
              </a:ext>
            </a:extLst>
          </p:cNvPr>
          <p:cNvCxnSpPr>
            <a:cxnSpLocks/>
          </p:cNvCxnSpPr>
          <p:nvPr/>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F551E35D-B4D5-5F57-5EB8-D6D83368A4AF}"/>
              </a:ext>
            </a:extLst>
          </p:cNvPr>
          <p:cNvCxnSpPr>
            <a:cxnSpLocks/>
          </p:cNvCxnSpPr>
          <p:nvPr userDrawn="1"/>
        </p:nvCxnSpPr>
        <p:spPr>
          <a:xfrm>
            <a:off x="335360" y="1124744"/>
            <a:ext cx="1144927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2781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D372268-EBF9-1072-0F76-51E4D5460321}"/>
              </a:ext>
            </a:extLst>
          </p:cNvPr>
          <p:cNvSpPr/>
          <p:nvPr/>
        </p:nvSpPr>
        <p:spPr>
          <a:xfrm>
            <a:off x="0" y="6492784"/>
            <a:ext cx="12192001" cy="36512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
        <p:nvSpPr>
          <p:cNvPr id="3" name="Rectangle 2">
            <a:extLst>
              <a:ext uri="{FF2B5EF4-FFF2-40B4-BE49-F238E27FC236}">
                <a16:creationId xmlns:a16="http://schemas.microsoft.com/office/drawing/2014/main" id="{F08C563C-C816-C3C8-61D3-E2D0FF1CC0D6}"/>
              </a:ext>
            </a:extLst>
          </p:cNvPr>
          <p:cNvSpPr/>
          <p:nvPr/>
        </p:nvSpPr>
        <p:spPr>
          <a:xfrm>
            <a:off x="0" y="6492784"/>
            <a:ext cx="12192001" cy="36512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 name="Rectangle 3">
            <a:extLst>
              <a:ext uri="{FF2B5EF4-FFF2-40B4-BE49-F238E27FC236}">
                <a16:creationId xmlns:a16="http://schemas.microsoft.com/office/drawing/2014/main" id="{D30474AC-41A6-9F36-8B8D-71E66FE4CE6B}"/>
              </a:ext>
            </a:extLst>
          </p:cNvPr>
          <p:cNvSpPr/>
          <p:nvPr userDrawn="1"/>
        </p:nvSpPr>
        <p:spPr>
          <a:xfrm>
            <a:off x="0" y="6492784"/>
            <a:ext cx="12192001" cy="36512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92840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6492784"/>
            <a:ext cx="12192001" cy="365125"/>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66800" y="199277"/>
            <a:ext cx="10058400" cy="76613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335360" y="1268759"/>
            <a:ext cx="11449272" cy="5152007"/>
          </a:xfrm>
          <a:prstGeom prst="rect">
            <a:avLst/>
          </a:prstGeom>
        </p:spPr>
        <p:txBody>
          <a:bodyPr vert="horz" lIns="0" tIns="36000" rIns="0" bIns="360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686185" y="6571397"/>
            <a:ext cx="4822804" cy="253513"/>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571397"/>
            <a:ext cx="1312025" cy="253513"/>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68973466"/>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3C452-C885-7317-E131-0BDB4C1BDA72}"/>
              </a:ext>
            </a:extLst>
          </p:cNvPr>
          <p:cNvSpPr>
            <a:spLocks noGrp="1"/>
          </p:cNvSpPr>
          <p:nvPr>
            <p:ph type="ctrTitle"/>
          </p:nvPr>
        </p:nvSpPr>
        <p:spPr/>
        <p:txBody>
          <a:bodyPr/>
          <a:lstStyle/>
          <a:p>
            <a:r>
              <a:rPr lang="en-US" noProof="0" dirty="0"/>
              <a:t>Data Warehouse</a:t>
            </a:r>
          </a:p>
        </p:txBody>
      </p:sp>
      <p:sp>
        <p:nvSpPr>
          <p:cNvPr id="3" name="Subtitle 2">
            <a:extLst>
              <a:ext uri="{FF2B5EF4-FFF2-40B4-BE49-F238E27FC236}">
                <a16:creationId xmlns:a16="http://schemas.microsoft.com/office/drawing/2014/main" id="{9E35C64A-9086-C8A2-A885-C195BB063508}"/>
              </a:ext>
            </a:extLst>
          </p:cNvPr>
          <p:cNvSpPr>
            <a:spLocks noGrp="1"/>
          </p:cNvSpPr>
          <p:nvPr>
            <p:ph type="subTitle" idx="1"/>
          </p:nvPr>
        </p:nvSpPr>
        <p:spPr/>
        <p:txBody>
          <a:bodyPr/>
          <a:lstStyle/>
          <a:p>
            <a:r>
              <a:rPr lang="en-US" noProof="0" dirty="0"/>
              <a:t>NDBI046 - Introduction to Data Engineering</a:t>
            </a:r>
          </a:p>
        </p:txBody>
      </p:sp>
      <p:sp>
        <p:nvSpPr>
          <p:cNvPr id="4" name="Text Placeholder 3">
            <a:extLst>
              <a:ext uri="{FF2B5EF4-FFF2-40B4-BE49-F238E27FC236}">
                <a16:creationId xmlns:a16="http://schemas.microsoft.com/office/drawing/2014/main" id="{83D77CA2-8171-135B-E44F-1C7F469B2EE4}"/>
              </a:ext>
            </a:extLst>
          </p:cNvPr>
          <p:cNvSpPr>
            <a:spLocks noGrp="1"/>
          </p:cNvSpPr>
          <p:nvPr>
            <p:ph type="body" sz="quarter" idx="12"/>
          </p:nvPr>
        </p:nvSpPr>
        <p:spPr/>
        <p:txBody>
          <a:bodyPr/>
          <a:lstStyle/>
          <a:p>
            <a:r>
              <a:rPr lang="en-US" noProof="0" dirty="0"/>
              <a:t>2025/202</a:t>
            </a:r>
            <a:r>
              <a:rPr lang="en-US" dirty="0"/>
              <a:t>6</a:t>
            </a:r>
            <a:endParaRPr lang="en-US" noProof="0" dirty="0"/>
          </a:p>
        </p:txBody>
      </p:sp>
      <p:sp>
        <p:nvSpPr>
          <p:cNvPr id="5" name="Text Placeholder 4">
            <a:extLst>
              <a:ext uri="{FF2B5EF4-FFF2-40B4-BE49-F238E27FC236}">
                <a16:creationId xmlns:a16="http://schemas.microsoft.com/office/drawing/2014/main" id="{B38A3DCA-7A4A-597B-3B42-628A19DFF7AD}"/>
              </a:ext>
            </a:extLst>
          </p:cNvPr>
          <p:cNvSpPr>
            <a:spLocks noGrp="1"/>
          </p:cNvSpPr>
          <p:nvPr>
            <p:ph type="body" sz="quarter" idx="13"/>
          </p:nvPr>
        </p:nvSpPr>
        <p:spPr/>
        <p:txBody>
          <a:bodyPr/>
          <a:lstStyle/>
          <a:p>
            <a:r>
              <a:rPr lang="en-US" noProof="0" dirty="0"/>
              <a:t>Petr Škoda</a:t>
            </a:r>
          </a:p>
        </p:txBody>
      </p:sp>
      <p:sp>
        <p:nvSpPr>
          <p:cNvPr id="6" name="Text Placeholder 5">
            <a:extLst>
              <a:ext uri="{FF2B5EF4-FFF2-40B4-BE49-F238E27FC236}">
                <a16:creationId xmlns:a16="http://schemas.microsoft.com/office/drawing/2014/main" id="{7FCF41A0-7ACE-A6B3-D30D-C368EAC69EDB}"/>
              </a:ext>
            </a:extLst>
          </p:cNvPr>
          <p:cNvSpPr>
            <a:spLocks noGrp="1"/>
          </p:cNvSpPr>
          <p:nvPr>
            <p:ph type="body" sz="quarter" idx="14"/>
          </p:nvPr>
        </p:nvSpPr>
        <p:spPr/>
        <p:txBody>
          <a:bodyPr/>
          <a:lstStyle/>
          <a:p>
            <a:pPr lvl="0"/>
            <a:r>
              <a:rPr lang="en-US" noProof="0" dirty="0"/>
              <a:t>https://github.com/skodapetr</a:t>
            </a:r>
          </a:p>
          <a:p>
            <a:r>
              <a:rPr lang="en-US" noProof="0" dirty="0"/>
              <a:t>https://www.ksi.mff.cuni.cz</a:t>
            </a:r>
          </a:p>
        </p:txBody>
      </p:sp>
    </p:spTree>
    <p:extLst>
      <p:ext uri="{BB962C8B-B14F-4D97-AF65-F5344CB8AC3E}">
        <p14:creationId xmlns:p14="http://schemas.microsoft.com/office/powerpoint/2010/main" val="637086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86A24-3268-2CC6-1BF1-404FEFE741A9}"/>
              </a:ext>
            </a:extLst>
          </p:cNvPr>
          <p:cNvSpPr>
            <a:spLocks noGrp="1"/>
          </p:cNvSpPr>
          <p:nvPr>
            <p:ph type="title"/>
          </p:nvPr>
        </p:nvSpPr>
        <p:spPr/>
        <p:txBody>
          <a:bodyPr/>
          <a:lstStyle/>
          <a:p>
            <a:r>
              <a:rPr lang="en-US" noProof="0" dirty="0"/>
              <a:t>History</a:t>
            </a:r>
          </a:p>
        </p:txBody>
      </p:sp>
      <p:sp>
        <p:nvSpPr>
          <p:cNvPr id="4" name="Content Placeholder 3">
            <a:extLst>
              <a:ext uri="{FF2B5EF4-FFF2-40B4-BE49-F238E27FC236}">
                <a16:creationId xmlns:a16="http://schemas.microsoft.com/office/drawing/2014/main" id="{6C15A297-6415-9F0F-A426-90FC0E7DF97C}"/>
              </a:ext>
            </a:extLst>
          </p:cNvPr>
          <p:cNvSpPr>
            <a:spLocks noGrp="1"/>
          </p:cNvSpPr>
          <p:nvPr>
            <p:ph idx="1"/>
          </p:nvPr>
        </p:nvSpPr>
        <p:spPr/>
        <p:txBody>
          <a:bodyPr/>
          <a:lstStyle/>
          <a:p>
            <a:r>
              <a:rPr lang="en-US" noProof="0" dirty="0"/>
              <a:t>1988 Barry Devlin and Paul Murphy of IBM coined term Business Data Warehouse</a:t>
            </a:r>
            <a:br>
              <a:rPr lang="en-US" noProof="0" dirty="0"/>
            </a:br>
            <a:r>
              <a:rPr lang="en-US" noProof="0" dirty="0"/>
              <a:t>"ease access to the data and to achieve a coherent framework for such access, it is vital that all the data reside in a single logical repository"</a:t>
            </a:r>
          </a:p>
          <a:p>
            <a:r>
              <a:rPr lang="en-US" noProof="0" dirty="0"/>
              <a:t>1990s Back to 1970s copy data to one place</a:t>
            </a:r>
          </a:p>
          <a:p>
            <a:r>
              <a:rPr lang="en-US" noProof="0" dirty="0"/>
              <a:t>1993, 1996 Bill Inmon : Building the Data Warehouse (Wiley) </a:t>
            </a:r>
            <a:br>
              <a:rPr lang="en-US" noProof="0" dirty="0"/>
            </a:br>
            <a:r>
              <a:rPr lang="en-US" noProof="0" dirty="0"/>
              <a:t>"A data warehouse is a </a:t>
            </a:r>
            <a:r>
              <a:rPr lang="en-US" b="1" noProof="0" dirty="0"/>
              <a:t>subject-oriented</a:t>
            </a:r>
            <a:r>
              <a:rPr lang="en-US" noProof="0" dirty="0"/>
              <a:t>, </a:t>
            </a:r>
            <a:r>
              <a:rPr lang="en-US" b="1" noProof="0" dirty="0"/>
              <a:t>integrated</a:t>
            </a:r>
            <a:r>
              <a:rPr lang="en-US" noProof="0" dirty="0"/>
              <a:t>, </a:t>
            </a:r>
            <a:r>
              <a:rPr lang="en-US" b="1" noProof="0" dirty="0"/>
              <a:t>time-variant</a:t>
            </a:r>
            <a:r>
              <a:rPr lang="en-US" noProof="0" dirty="0"/>
              <a:t>, and </a:t>
            </a:r>
            <a:r>
              <a:rPr lang="en-US" b="1" noProof="0" dirty="0"/>
              <a:t>nonvolatile</a:t>
            </a:r>
            <a:r>
              <a:rPr lang="en-US" noProof="0" dirty="0"/>
              <a:t> collection of data in support of management’s decision-making process"</a:t>
            </a:r>
          </a:p>
          <a:p>
            <a:r>
              <a:rPr lang="en-US" noProof="0" dirty="0"/>
              <a:t>Kimball defines a warehouse as "a copy of transaction data specifically structured for query and analysis."</a:t>
            </a:r>
          </a:p>
          <a:p>
            <a:r>
              <a:rPr lang="en-US" noProof="0" dirty="0"/>
              <a:t>2000s Consolidation of vendor community</a:t>
            </a:r>
          </a:p>
          <a:p>
            <a:r>
              <a:rPr lang="en-US" noProof="0" dirty="0"/>
              <a:t>…</a:t>
            </a:r>
          </a:p>
        </p:txBody>
      </p:sp>
      <p:sp>
        <p:nvSpPr>
          <p:cNvPr id="3" name="Slide Number Placeholder 2">
            <a:extLst>
              <a:ext uri="{FF2B5EF4-FFF2-40B4-BE49-F238E27FC236}">
                <a16:creationId xmlns:a16="http://schemas.microsoft.com/office/drawing/2014/main" id="{79D8874B-366D-1892-DBB9-54B35915A282}"/>
              </a:ext>
            </a:extLst>
          </p:cNvPr>
          <p:cNvSpPr>
            <a:spLocks noGrp="1"/>
          </p:cNvSpPr>
          <p:nvPr>
            <p:ph type="sldNum" sz="quarter" idx="12"/>
          </p:nvPr>
        </p:nvSpPr>
        <p:spPr/>
        <p:txBody>
          <a:bodyPr/>
          <a:lstStyle/>
          <a:p>
            <a:fld id="{4FAB73BC-B049-4115-A692-8D63A059BFB8}" type="slidenum">
              <a:rPr lang="en-US" noProof="0" smtClean="0"/>
              <a:t>10</a:t>
            </a:fld>
            <a:endParaRPr lang="en-US" noProof="0" dirty="0"/>
          </a:p>
        </p:txBody>
      </p:sp>
    </p:spTree>
    <p:extLst>
      <p:ext uri="{BB962C8B-B14F-4D97-AF65-F5344CB8AC3E}">
        <p14:creationId xmlns:p14="http://schemas.microsoft.com/office/powerpoint/2010/main" val="1684704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C2A7A-FAA0-A8C5-D03B-51E6C9988201}"/>
              </a:ext>
            </a:extLst>
          </p:cNvPr>
          <p:cNvSpPr>
            <a:spLocks noGrp="1"/>
          </p:cNvSpPr>
          <p:nvPr>
            <p:ph type="title"/>
          </p:nvPr>
        </p:nvSpPr>
        <p:spPr/>
        <p:txBody>
          <a:bodyPr/>
          <a:lstStyle/>
          <a:p>
            <a:r>
              <a:rPr lang="en-US" noProof="0" dirty="0"/>
              <a:t>Requirements</a:t>
            </a:r>
          </a:p>
        </p:txBody>
      </p:sp>
      <p:sp>
        <p:nvSpPr>
          <p:cNvPr id="3" name="Content Placeholder 2">
            <a:extLst>
              <a:ext uri="{FF2B5EF4-FFF2-40B4-BE49-F238E27FC236}">
                <a16:creationId xmlns:a16="http://schemas.microsoft.com/office/drawing/2014/main" id="{BE439F09-EE69-44A9-B555-825A90C296C1}"/>
              </a:ext>
            </a:extLst>
          </p:cNvPr>
          <p:cNvSpPr>
            <a:spLocks noGrp="1"/>
          </p:cNvSpPr>
          <p:nvPr>
            <p:ph idx="1"/>
          </p:nvPr>
        </p:nvSpPr>
        <p:spPr/>
        <p:txBody>
          <a:bodyPr/>
          <a:lstStyle/>
          <a:p>
            <a:pPr marL="0" indent="0">
              <a:buNone/>
            </a:pPr>
            <a:r>
              <a:rPr lang="en-US" noProof="0" dirty="0"/>
              <a:t>What is and what we need to implement data warehouse:</a:t>
            </a:r>
          </a:p>
          <a:p>
            <a:r>
              <a:rPr lang="en-US" noProof="0" dirty="0"/>
              <a:t>Easily accessible organization’s information.</a:t>
            </a:r>
          </a:p>
          <a:p>
            <a:r>
              <a:rPr lang="en-US" noProof="0" dirty="0"/>
              <a:t>Consistent and credible presentation of information.</a:t>
            </a:r>
          </a:p>
          <a:p>
            <a:r>
              <a:rPr lang="en-US" noProof="0" dirty="0"/>
              <a:t>Data warehouse must be adaptive and resilient to change.</a:t>
            </a:r>
          </a:p>
          <a:p>
            <a:r>
              <a:rPr lang="en-US" noProof="0" dirty="0"/>
              <a:t>Security and controlled access.</a:t>
            </a:r>
          </a:p>
          <a:p>
            <a:r>
              <a:rPr lang="en-US" noProof="0" dirty="0"/>
              <a:t>Foundation for improved decision making.</a:t>
            </a:r>
          </a:p>
          <a:p>
            <a:r>
              <a:rPr lang="en-US" noProof="0" dirty="0"/>
              <a:t>Collaboration with business community.</a:t>
            </a:r>
          </a:p>
        </p:txBody>
      </p:sp>
      <p:sp>
        <p:nvSpPr>
          <p:cNvPr id="4" name="Slide Number Placeholder 3">
            <a:extLst>
              <a:ext uri="{FF2B5EF4-FFF2-40B4-BE49-F238E27FC236}">
                <a16:creationId xmlns:a16="http://schemas.microsoft.com/office/drawing/2014/main" id="{0D1E756A-70CD-AACE-CE12-294B43A6FB2D}"/>
              </a:ext>
            </a:extLst>
          </p:cNvPr>
          <p:cNvSpPr>
            <a:spLocks noGrp="1"/>
          </p:cNvSpPr>
          <p:nvPr>
            <p:ph type="sldNum" sz="quarter" idx="12"/>
          </p:nvPr>
        </p:nvSpPr>
        <p:spPr/>
        <p:txBody>
          <a:bodyPr/>
          <a:lstStyle/>
          <a:p>
            <a:fld id="{6113E31D-E2AB-40D1-8B51-AFA5AFEF393A}" type="slidenum">
              <a:rPr lang="en-US" noProof="0" smtClean="0"/>
              <a:t>11</a:t>
            </a:fld>
            <a:endParaRPr lang="en-US" noProof="0" dirty="0"/>
          </a:p>
        </p:txBody>
      </p:sp>
    </p:spTree>
    <p:extLst>
      <p:ext uri="{BB962C8B-B14F-4D97-AF65-F5344CB8AC3E}">
        <p14:creationId xmlns:p14="http://schemas.microsoft.com/office/powerpoint/2010/main" val="769905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16E44-2ACD-6D95-BC5F-BD8C4A4C6003}"/>
              </a:ext>
            </a:extLst>
          </p:cNvPr>
          <p:cNvSpPr>
            <a:spLocks noGrp="1"/>
          </p:cNvSpPr>
          <p:nvPr>
            <p:ph type="title"/>
          </p:nvPr>
        </p:nvSpPr>
        <p:spPr/>
        <p:txBody>
          <a:bodyPr/>
          <a:lstStyle/>
          <a:p>
            <a:r>
              <a:rPr lang="en-US" noProof="0" dirty="0"/>
              <a:t>Data Warehouse</a:t>
            </a:r>
          </a:p>
        </p:txBody>
      </p:sp>
      <p:sp>
        <p:nvSpPr>
          <p:cNvPr id="3" name="Slide Number Placeholder 2">
            <a:extLst>
              <a:ext uri="{FF2B5EF4-FFF2-40B4-BE49-F238E27FC236}">
                <a16:creationId xmlns:a16="http://schemas.microsoft.com/office/drawing/2014/main" id="{8CBED0BE-CD6F-40F2-399A-2BA29E401477}"/>
              </a:ext>
            </a:extLst>
          </p:cNvPr>
          <p:cNvSpPr>
            <a:spLocks noGrp="1"/>
          </p:cNvSpPr>
          <p:nvPr>
            <p:ph type="sldNum" sz="quarter" idx="12"/>
          </p:nvPr>
        </p:nvSpPr>
        <p:spPr/>
        <p:txBody>
          <a:bodyPr/>
          <a:lstStyle/>
          <a:p>
            <a:fld id="{4FAB73BC-B049-4115-A692-8D63A059BFB8}" type="slidenum">
              <a:rPr lang="en-US" noProof="0" smtClean="0"/>
              <a:t>12</a:t>
            </a:fld>
            <a:endParaRPr lang="en-US" noProof="0" dirty="0"/>
          </a:p>
        </p:txBody>
      </p:sp>
      <p:sp>
        <p:nvSpPr>
          <p:cNvPr id="4" name="Rectangle 3">
            <a:extLst>
              <a:ext uri="{FF2B5EF4-FFF2-40B4-BE49-F238E27FC236}">
                <a16:creationId xmlns:a16="http://schemas.microsoft.com/office/drawing/2014/main" id="{21BA5365-A0A3-9055-B4F0-F493FEE4A843}"/>
              </a:ext>
            </a:extLst>
          </p:cNvPr>
          <p:cNvSpPr/>
          <p:nvPr/>
        </p:nvSpPr>
        <p:spPr>
          <a:xfrm>
            <a:off x="551384" y="2978957"/>
            <a:ext cx="1584176" cy="7661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noProof="0" dirty="0">
                <a:solidFill>
                  <a:schemeClr val="tx1"/>
                </a:solidFill>
              </a:rPr>
              <a:t>Data Source</a:t>
            </a:r>
          </a:p>
        </p:txBody>
      </p:sp>
      <p:sp>
        <p:nvSpPr>
          <p:cNvPr id="5" name="Rectangle 4">
            <a:extLst>
              <a:ext uri="{FF2B5EF4-FFF2-40B4-BE49-F238E27FC236}">
                <a16:creationId xmlns:a16="http://schemas.microsoft.com/office/drawing/2014/main" id="{1C6F3FFC-37A3-1728-8086-AA2D92B5ECDE}"/>
              </a:ext>
            </a:extLst>
          </p:cNvPr>
          <p:cNvSpPr/>
          <p:nvPr/>
        </p:nvSpPr>
        <p:spPr>
          <a:xfrm>
            <a:off x="551384" y="3936622"/>
            <a:ext cx="1584176" cy="7661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noProof="0" dirty="0">
                <a:solidFill>
                  <a:schemeClr val="tx1"/>
                </a:solidFill>
              </a:rPr>
              <a:t>Data Source</a:t>
            </a:r>
          </a:p>
        </p:txBody>
      </p:sp>
      <p:sp>
        <p:nvSpPr>
          <p:cNvPr id="6" name="Rectangle 5">
            <a:extLst>
              <a:ext uri="{FF2B5EF4-FFF2-40B4-BE49-F238E27FC236}">
                <a16:creationId xmlns:a16="http://schemas.microsoft.com/office/drawing/2014/main" id="{39E5D3DC-D851-962E-9721-E3953E31AC2E}"/>
              </a:ext>
            </a:extLst>
          </p:cNvPr>
          <p:cNvSpPr/>
          <p:nvPr/>
        </p:nvSpPr>
        <p:spPr>
          <a:xfrm>
            <a:off x="3143672" y="3553556"/>
            <a:ext cx="2844316" cy="7661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noProof="0" dirty="0">
                <a:solidFill>
                  <a:schemeClr val="tx1"/>
                </a:solidFill>
              </a:rPr>
              <a:t>Staging Area</a:t>
            </a:r>
          </a:p>
        </p:txBody>
      </p:sp>
      <p:sp>
        <p:nvSpPr>
          <p:cNvPr id="7" name="Rectangle 6">
            <a:extLst>
              <a:ext uri="{FF2B5EF4-FFF2-40B4-BE49-F238E27FC236}">
                <a16:creationId xmlns:a16="http://schemas.microsoft.com/office/drawing/2014/main" id="{5FF114CE-F700-F333-C396-CAC5E41A88DB}"/>
              </a:ext>
            </a:extLst>
          </p:cNvPr>
          <p:cNvSpPr/>
          <p:nvPr/>
        </p:nvSpPr>
        <p:spPr>
          <a:xfrm>
            <a:off x="6779164" y="3553556"/>
            <a:ext cx="1584176" cy="7661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noProof="0" dirty="0">
                <a:solidFill>
                  <a:schemeClr val="tx1"/>
                </a:solidFill>
              </a:rPr>
              <a:t>Data Warehouse</a:t>
            </a:r>
          </a:p>
        </p:txBody>
      </p:sp>
      <p:cxnSp>
        <p:nvCxnSpPr>
          <p:cNvPr id="9" name="Straight Connector 8">
            <a:extLst>
              <a:ext uri="{FF2B5EF4-FFF2-40B4-BE49-F238E27FC236}">
                <a16:creationId xmlns:a16="http://schemas.microsoft.com/office/drawing/2014/main" id="{43D8238E-1760-EDB8-8BB4-58C87BBF5DA1}"/>
              </a:ext>
            </a:extLst>
          </p:cNvPr>
          <p:cNvCxnSpPr>
            <a:cxnSpLocks/>
            <a:stCxn id="5" idx="3"/>
            <a:endCxn id="6" idx="1"/>
          </p:cNvCxnSpPr>
          <p:nvPr/>
        </p:nvCxnSpPr>
        <p:spPr>
          <a:xfrm flipV="1">
            <a:off x="2135560" y="3936622"/>
            <a:ext cx="1008112" cy="383066"/>
          </a:xfrm>
          <a:prstGeom prst="line">
            <a:avLst/>
          </a:prstGeom>
          <a:ln w="19050"/>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B70DA6B1-D34F-0FE2-48B9-C52369B94AC4}"/>
              </a:ext>
            </a:extLst>
          </p:cNvPr>
          <p:cNvCxnSpPr>
            <a:cxnSpLocks/>
            <a:stCxn id="4" idx="3"/>
            <a:endCxn id="6" idx="1"/>
          </p:cNvCxnSpPr>
          <p:nvPr/>
        </p:nvCxnSpPr>
        <p:spPr>
          <a:xfrm>
            <a:off x="2135560" y="3362023"/>
            <a:ext cx="1008112" cy="574599"/>
          </a:xfrm>
          <a:prstGeom prst="line">
            <a:avLst/>
          </a:prstGeom>
          <a:ln w="19050"/>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AF15C4AA-DC74-A17F-1BEF-C1731DC36BB2}"/>
              </a:ext>
            </a:extLst>
          </p:cNvPr>
          <p:cNvCxnSpPr>
            <a:cxnSpLocks/>
            <a:stCxn id="6" idx="3"/>
            <a:endCxn id="7" idx="1"/>
          </p:cNvCxnSpPr>
          <p:nvPr/>
        </p:nvCxnSpPr>
        <p:spPr>
          <a:xfrm>
            <a:off x="5987988" y="3936622"/>
            <a:ext cx="791176" cy="0"/>
          </a:xfrm>
          <a:prstGeom prst="line">
            <a:avLst/>
          </a:prstGeom>
          <a:ln w="19050"/>
        </p:spPr>
        <p:style>
          <a:lnRef idx="1">
            <a:schemeClr val="dk1"/>
          </a:lnRef>
          <a:fillRef idx="0">
            <a:schemeClr val="dk1"/>
          </a:fillRef>
          <a:effectRef idx="0">
            <a:schemeClr val="dk1"/>
          </a:effectRef>
          <a:fontRef idx="minor">
            <a:schemeClr val="tx1"/>
          </a:fontRef>
        </p:style>
      </p:cxnSp>
      <p:sp>
        <p:nvSpPr>
          <p:cNvPr id="28" name="Left Brace 27">
            <a:extLst>
              <a:ext uri="{FF2B5EF4-FFF2-40B4-BE49-F238E27FC236}">
                <a16:creationId xmlns:a16="http://schemas.microsoft.com/office/drawing/2014/main" id="{F69E5A83-B7EB-D8F2-4028-13E69A187F18}"/>
              </a:ext>
            </a:extLst>
          </p:cNvPr>
          <p:cNvSpPr/>
          <p:nvPr/>
        </p:nvSpPr>
        <p:spPr>
          <a:xfrm rot="16200000">
            <a:off x="6691025" y="3802792"/>
            <a:ext cx="612068" cy="2732561"/>
          </a:xfrm>
          <a:prstGeom prst="leftBrace">
            <a:avLst>
              <a:gd name="adj1" fmla="val 8333"/>
              <a:gd name="adj2" fmla="val 53407"/>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noProof="0" dirty="0"/>
          </a:p>
        </p:txBody>
      </p:sp>
      <p:sp>
        <p:nvSpPr>
          <p:cNvPr id="29" name="Left Brace 28">
            <a:extLst>
              <a:ext uri="{FF2B5EF4-FFF2-40B4-BE49-F238E27FC236}">
                <a16:creationId xmlns:a16="http://schemas.microsoft.com/office/drawing/2014/main" id="{01C013A2-4A83-114C-6564-7EF0EA7049E1}"/>
              </a:ext>
            </a:extLst>
          </p:cNvPr>
          <p:cNvSpPr/>
          <p:nvPr/>
        </p:nvSpPr>
        <p:spPr>
          <a:xfrm rot="16200000">
            <a:off x="4207207" y="4265631"/>
            <a:ext cx="612068" cy="1869380"/>
          </a:xfrm>
          <a:prstGeom prst="leftBrace">
            <a:avLst>
              <a:gd name="adj1" fmla="val 8333"/>
              <a:gd name="adj2" fmla="val 53407"/>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noProof="0" dirty="0"/>
          </a:p>
        </p:txBody>
      </p:sp>
      <p:sp>
        <p:nvSpPr>
          <p:cNvPr id="30" name="Left Brace 29">
            <a:extLst>
              <a:ext uri="{FF2B5EF4-FFF2-40B4-BE49-F238E27FC236}">
                <a16:creationId xmlns:a16="http://schemas.microsoft.com/office/drawing/2014/main" id="{EB58FEE6-F395-589E-054B-D2897150343A}"/>
              </a:ext>
            </a:extLst>
          </p:cNvPr>
          <p:cNvSpPr/>
          <p:nvPr/>
        </p:nvSpPr>
        <p:spPr>
          <a:xfrm rot="16200000">
            <a:off x="1667511" y="3778163"/>
            <a:ext cx="612068" cy="2844315"/>
          </a:xfrm>
          <a:prstGeom prst="leftBrace">
            <a:avLst>
              <a:gd name="adj1" fmla="val 8333"/>
              <a:gd name="adj2" fmla="val 53407"/>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noProof="0" dirty="0"/>
          </a:p>
        </p:txBody>
      </p:sp>
      <p:sp>
        <p:nvSpPr>
          <p:cNvPr id="31" name="TextBox 30">
            <a:extLst>
              <a:ext uri="{FF2B5EF4-FFF2-40B4-BE49-F238E27FC236}">
                <a16:creationId xmlns:a16="http://schemas.microsoft.com/office/drawing/2014/main" id="{888599FC-195A-E628-386C-48F68C06427F}"/>
              </a:ext>
            </a:extLst>
          </p:cNvPr>
          <p:cNvSpPr txBox="1"/>
          <p:nvPr/>
        </p:nvSpPr>
        <p:spPr>
          <a:xfrm>
            <a:off x="1343472" y="5593248"/>
            <a:ext cx="1512168" cy="369332"/>
          </a:xfrm>
          <a:prstGeom prst="rect">
            <a:avLst/>
          </a:prstGeom>
          <a:noFill/>
        </p:spPr>
        <p:txBody>
          <a:bodyPr wrap="square" rtlCol="0">
            <a:spAutoFit/>
          </a:bodyPr>
          <a:lstStyle/>
          <a:p>
            <a:pPr algn="ctr"/>
            <a:r>
              <a:rPr lang="en-US" noProof="0" dirty="0"/>
              <a:t>Extract</a:t>
            </a:r>
          </a:p>
        </p:txBody>
      </p:sp>
      <p:sp>
        <p:nvSpPr>
          <p:cNvPr id="33" name="TextBox 32">
            <a:extLst>
              <a:ext uri="{FF2B5EF4-FFF2-40B4-BE49-F238E27FC236}">
                <a16:creationId xmlns:a16="http://schemas.microsoft.com/office/drawing/2014/main" id="{2FDFCB9A-B109-AD4C-BCBE-80C6C866BFCE}"/>
              </a:ext>
            </a:extLst>
          </p:cNvPr>
          <p:cNvSpPr txBox="1"/>
          <p:nvPr/>
        </p:nvSpPr>
        <p:spPr>
          <a:xfrm>
            <a:off x="6383576" y="5579948"/>
            <a:ext cx="1512168" cy="369332"/>
          </a:xfrm>
          <a:prstGeom prst="rect">
            <a:avLst/>
          </a:prstGeom>
          <a:noFill/>
        </p:spPr>
        <p:txBody>
          <a:bodyPr wrap="square" rtlCol="0">
            <a:spAutoFit/>
          </a:bodyPr>
          <a:lstStyle/>
          <a:p>
            <a:pPr algn="ctr"/>
            <a:r>
              <a:rPr lang="en-US" noProof="0" dirty="0"/>
              <a:t>Load</a:t>
            </a:r>
          </a:p>
        </p:txBody>
      </p:sp>
      <p:sp>
        <p:nvSpPr>
          <p:cNvPr id="17" name="TextBox 16">
            <a:extLst>
              <a:ext uri="{FF2B5EF4-FFF2-40B4-BE49-F238E27FC236}">
                <a16:creationId xmlns:a16="http://schemas.microsoft.com/office/drawing/2014/main" id="{7D3041D8-AE6F-8EF4-53B3-CBBC5E14ED57}"/>
              </a:ext>
            </a:extLst>
          </p:cNvPr>
          <p:cNvSpPr txBox="1"/>
          <p:nvPr/>
        </p:nvSpPr>
        <p:spPr>
          <a:xfrm>
            <a:off x="3962146" y="5732348"/>
            <a:ext cx="1512168" cy="369332"/>
          </a:xfrm>
          <a:prstGeom prst="rect">
            <a:avLst/>
          </a:prstGeom>
          <a:noFill/>
        </p:spPr>
        <p:txBody>
          <a:bodyPr wrap="square" rtlCol="0">
            <a:spAutoFit/>
          </a:bodyPr>
          <a:lstStyle/>
          <a:p>
            <a:pPr algn="ctr"/>
            <a:r>
              <a:rPr lang="en-US" noProof="0" dirty="0"/>
              <a:t>Transform</a:t>
            </a:r>
          </a:p>
        </p:txBody>
      </p:sp>
      <p:sp>
        <p:nvSpPr>
          <p:cNvPr id="19" name="Smiley Face 18">
            <a:extLst>
              <a:ext uri="{FF2B5EF4-FFF2-40B4-BE49-F238E27FC236}">
                <a16:creationId xmlns:a16="http://schemas.microsoft.com/office/drawing/2014/main" id="{1BBC7440-2E36-5C65-9C0C-7356AF59DDDD}"/>
              </a:ext>
            </a:extLst>
          </p:cNvPr>
          <p:cNvSpPr/>
          <p:nvPr/>
        </p:nvSpPr>
        <p:spPr>
          <a:xfrm>
            <a:off x="9623480" y="3553556"/>
            <a:ext cx="864096" cy="766132"/>
          </a:xfrm>
          <a:prstGeom prst="smileyFace">
            <a:avLst>
              <a:gd name="adj" fmla="val -3304"/>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99393A9-48EF-2315-C419-D0ED71A70DA9}"/>
              </a:ext>
            </a:extLst>
          </p:cNvPr>
          <p:cNvCxnSpPr>
            <a:cxnSpLocks/>
            <a:stCxn id="7" idx="3"/>
            <a:endCxn id="19" idx="2"/>
          </p:cNvCxnSpPr>
          <p:nvPr/>
        </p:nvCxnSpPr>
        <p:spPr>
          <a:xfrm>
            <a:off x="8363340" y="3936622"/>
            <a:ext cx="1260140" cy="0"/>
          </a:xfrm>
          <a:prstGeom prst="line">
            <a:avLst/>
          </a:prstGeom>
          <a:ln w="19050"/>
        </p:spPr>
        <p:style>
          <a:lnRef idx="1">
            <a:schemeClr val="dk1"/>
          </a:lnRef>
          <a:fillRef idx="0">
            <a:schemeClr val="dk1"/>
          </a:fillRef>
          <a:effectRef idx="0">
            <a:schemeClr val="dk1"/>
          </a:effectRef>
          <a:fontRef idx="minor">
            <a:schemeClr val="tx1"/>
          </a:fontRef>
        </p:style>
      </p:cxnSp>
      <p:sp>
        <p:nvSpPr>
          <p:cNvPr id="24" name="Smiley Face 23">
            <a:extLst>
              <a:ext uri="{FF2B5EF4-FFF2-40B4-BE49-F238E27FC236}">
                <a16:creationId xmlns:a16="http://schemas.microsoft.com/office/drawing/2014/main" id="{3256763A-2518-D7EF-2793-882919FC2A98}"/>
              </a:ext>
            </a:extLst>
          </p:cNvPr>
          <p:cNvSpPr/>
          <p:nvPr/>
        </p:nvSpPr>
        <p:spPr>
          <a:xfrm>
            <a:off x="9135754" y="2244075"/>
            <a:ext cx="864096" cy="766132"/>
          </a:xfrm>
          <a:prstGeom prst="smileyFac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25" name="Smiley Face 24">
            <a:extLst>
              <a:ext uri="{FF2B5EF4-FFF2-40B4-BE49-F238E27FC236}">
                <a16:creationId xmlns:a16="http://schemas.microsoft.com/office/drawing/2014/main" id="{ED7A9B97-FA97-5987-C497-5630A46774FF}"/>
              </a:ext>
            </a:extLst>
          </p:cNvPr>
          <p:cNvSpPr/>
          <p:nvPr/>
        </p:nvSpPr>
        <p:spPr>
          <a:xfrm>
            <a:off x="9191432" y="4708975"/>
            <a:ext cx="864096" cy="766132"/>
          </a:xfrm>
          <a:prstGeom prst="smileyFac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26" name="Smiley Face 25">
            <a:extLst>
              <a:ext uri="{FF2B5EF4-FFF2-40B4-BE49-F238E27FC236}">
                <a16:creationId xmlns:a16="http://schemas.microsoft.com/office/drawing/2014/main" id="{2062FC81-114E-74C4-3A9B-FF7F5B3D7733}"/>
              </a:ext>
            </a:extLst>
          </p:cNvPr>
          <p:cNvSpPr/>
          <p:nvPr/>
        </p:nvSpPr>
        <p:spPr>
          <a:xfrm>
            <a:off x="10590569" y="4296344"/>
            <a:ext cx="864096" cy="766132"/>
          </a:xfrm>
          <a:prstGeom prst="smileyFac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27" name="Smiley Face 26">
            <a:extLst>
              <a:ext uri="{FF2B5EF4-FFF2-40B4-BE49-F238E27FC236}">
                <a16:creationId xmlns:a16="http://schemas.microsoft.com/office/drawing/2014/main" id="{2E3E1246-E461-ABEA-C0E2-573AD666A27A}"/>
              </a:ext>
            </a:extLst>
          </p:cNvPr>
          <p:cNvSpPr/>
          <p:nvPr/>
        </p:nvSpPr>
        <p:spPr>
          <a:xfrm>
            <a:off x="10349646" y="2595891"/>
            <a:ext cx="864096" cy="766132"/>
          </a:xfrm>
          <a:prstGeom prst="smileyFace">
            <a:avLst>
              <a:gd name="adj" fmla="val -4653"/>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cxnSp>
        <p:nvCxnSpPr>
          <p:cNvPr id="34" name="Straight Connector 33">
            <a:extLst>
              <a:ext uri="{FF2B5EF4-FFF2-40B4-BE49-F238E27FC236}">
                <a16:creationId xmlns:a16="http://schemas.microsoft.com/office/drawing/2014/main" id="{8F12D8B8-719D-C51E-41AA-258AAD570C9B}"/>
              </a:ext>
            </a:extLst>
          </p:cNvPr>
          <p:cNvCxnSpPr>
            <a:cxnSpLocks/>
            <a:stCxn id="7" idx="3"/>
            <a:endCxn id="27" idx="2"/>
          </p:cNvCxnSpPr>
          <p:nvPr/>
        </p:nvCxnSpPr>
        <p:spPr>
          <a:xfrm flipV="1">
            <a:off x="8363340" y="2978957"/>
            <a:ext cx="1986306" cy="957665"/>
          </a:xfrm>
          <a:prstGeom prst="line">
            <a:avLst/>
          </a:prstGeom>
          <a:ln w="19050"/>
        </p:spPr>
        <p:style>
          <a:lnRef idx="1">
            <a:schemeClr val="dk1"/>
          </a:lnRef>
          <a:fillRef idx="0">
            <a:schemeClr val="dk1"/>
          </a:fillRef>
          <a:effectRef idx="0">
            <a:schemeClr val="dk1"/>
          </a:effectRef>
          <a:fontRef idx="minor">
            <a:schemeClr val="tx1"/>
          </a:fontRef>
        </p:style>
      </p:cxnSp>
      <p:cxnSp>
        <p:nvCxnSpPr>
          <p:cNvPr id="37" name="Straight Connector 36">
            <a:extLst>
              <a:ext uri="{FF2B5EF4-FFF2-40B4-BE49-F238E27FC236}">
                <a16:creationId xmlns:a16="http://schemas.microsoft.com/office/drawing/2014/main" id="{0443FAD6-BE83-C32D-0A62-2856F67F1F35}"/>
              </a:ext>
            </a:extLst>
          </p:cNvPr>
          <p:cNvCxnSpPr>
            <a:cxnSpLocks/>
            <a:stCxn id="7" idx="3"/>
            <a:endCxn id="24" idx="3"/>
          </p:cNvCxnSpPr>
          <p:nvPr/>
        </p:nvCxnSpPr>
        <p:spPr>
          <a:xfrm flipV="1">
            <a:off x="8363340" y="2898010"/>
            <a:ext cx="898958" cy="1038612"/>
          </a:xfrm>
          <a:prstGeom prst="line">
            <a:avLst/>
          </a:prstGeom>
          <a:ln w="19050"/>
        </p:spPr>
        <p:style>
          <a:lnRef idx="1">
            <a:schemeClr val="dk1"/>
          </a:lnRef>
          <a:fillRef idx="0">
            <a:schemeClr val="dk1"/>
          </a:fillRef>
          <a:effectRef idx="0">
            <a:schemeClr val="dk1"/>
          </a:effectRef>
          <a:fontRef idx="minor">
            <a:schemeClr val="tx1"/>
          </a:fontRef>
        </p:style>
      </p:cxnSp>
      <p:cxnSp>
        <p:nvCxnSpPr>
          <p:cNvPr id="40" name="Straight Connector 39">
            <a:extLst>
              <a:ext uri="{FF2B5EF4-FFF2-40B4-BE49-F238E27FC236}">
                <a16:creationId xmlns:a16="http://schemas.microsoft.com/office/drawing/2014/main" id="{D061E1FF-46B9-CC4C-1E96-65E9EAE7AB68}"/>
              </a:ext>
            </a:extLst>
          </p:cNvPr>
          <p:cNvCxnSpPr>
            <a:cxnSpLocks/>
            <a:stCxn id="7" idx="3"/>
            <a:endCxn id="26" idx="2"/>
          </p:cNvCxnSpPr>
          <p:nvPr/>
        </p:nvCxnSpPr>
        <p:spPr>
          <a:xfrm>
            <a:off x="8363340" y="3936622"/>
            <a:ext cx="2227229" cy="742788"/>
          </a:xfrm>
          <a:prstGeom prst="line">
            <a:avLst/>
          </a:prstGeom>
          <a:ln w="19050"/>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A1A89BBF-8A80-7D14-A818-49313FD21C46}"/>
              </a:ext>
            </a:extLst>
          </p:cNvPr>
          <p:cNvCxnSpPr>
            <a:cxnSpLocks/>
            <a:stCxn id="7" idx="3"/>
            <a:endCxn id="25" idx="1"/>
          </p:cNvCxnSpPr>
          <p:nvPr/>
        </p:nvCxnSpPr>
        <p:spPr>
          <a:xfrm>
            <a:off x="8363340" y="3936622"/>
            <a:ext cx="954636" cy="884550"/>
          </a:xfrm>
          <a:prstGeom prst="line">
            <a:avLst/>
          </a:prstGeom>
          <a:ln w="19050"/>
        </p:spPr>
        <p:style>
          <a:lnRef idx="1">
            <a:schemeClr val="dk1"/>
          </a:lnRef>
          <a:fillRef idx="0">
            <a:schemeClr val="dk1"/>
          </a:fillRef>
          <a:effectRef idx="0">
            <a:schemeClr val="dk1"/>
          </a:effectRef>
          <a:fontRef idx="minor">
            <a:schemeClr val="tx1"/>
          </a:fontRef>
        </p:style>
      </p:cxnSp>
      <p:sp>
        <p:nvSpPr>
          <p:cNvPr id="50" name="Content Placeholder 3">
            <a:extLst>
              <a:ext uri="{FF2B5EF4-FFF2-40B4-BE49-F238E27FC236}">
                <a16:creationId xmlns:a16="http://schemas.microsoft.com/office/drawing/2014/main" id="{B3A33FB0-8B1B-9C52-3D0F-D2DC1A0CB995}"/>
              </a:ext>
            </a:extLst>
          </p:cNvPr>
          <p:cNvSpPr txBox="1">
            <a:spLocks/>
          </p:cNvSpPr>
          <p:nvPr/>
        </p:nvSpPr>
        <p:spPr>
          <a:xfrm>
            <a:off x="335360" y="1268760"/>
            <a:ext cx="11449272" cy="1135598"/>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noProof="0" dirty="0"/>
              <a:t>Data Warehouse not Data Dump</a:t>
            </a:r>
          </a:p>
          <a:p>
            <a:r>
              <a:rPr lang="en-US" noProof="0" dirty="0"/>
              <a:t>Data Warehouse is not another database (OLTP, OLAP, …)</a:t>
            </a:r>
          </a:p>
        </p:txBody>
      </p:sp>
    </p:spTree>
    <p:extLst>
      <p:ext uri="{BB962C8B-B14F-4D97-AF65-F5344CB8AC3E}">
        <p14:creationId xmlns:p14="http://schemas.microsoft.com/office/powerpoint/2010/main" val="171796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fade">
                                      <p:cBhvr>
                                        <p:cTn id="26" dur="500"/>
                                        <p:tgtEl>
                                          <p:spTgt spid="28"/>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3"/>
                                        </p:tgtEl>
                                        <p:attrNameLst>
                                          <p:attrName>style.visibility</p:attrName>
                                        </p:attrNameLst>
                                      </p:cBhvr>
                                      <p:to>
                                        <p:strVal val="visible"/>
                                      </p:to>
                                    </p:set>
                                    <p:animEffect transition="in" filter="fade">
                                      <p:cBhvr>
                                        <p:cTn id="29" dur="500"/>
                                        <p:tgtEl>
                                          <p:spTgt spid="33"/>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fade">
                                      <p:cBhvr>
                                        <p:cTn id="32" dur="500"/>
                                        <p:tgtEl>
                                          <p:spTgt spid="17"/>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fade">
                                      <p:cBhvr>
                                        <p:cTn id="35" dur="500"/>
                                        <p:tgtEl>
                                          <p:spTgt spid="29"/>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0"/>
                                        </p:tgtEl>
                                        <p:attrNameLst>
                                          <p:attrName>style.visibility</p:attrName>
                                        </p:attrNameLst>
                                      </p:cBhvr>
                                      <p:to>
                                        <p:strVal val="visible"/>
                                      </p:to>
                                    </p:set>
                                    <p:animEffect transition="in" filter="fade">
                                      <p:cBhvr>
                                        <p:cTn id="38" dur="500"/>
                                        <p:tgtEl>
                                          <p:spTgt spid="30"/>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1"/>
                                        </p:tgtEl>
                                        <p:attrNameLst>
                                          <p:attrName>style.visibility</p:attrName>
                                        </p:attrNameLst>
                                      </p:cBhvr>
                                      <p:to>
                                        <p:strVal val="visible"/>
                                      </p:to>
                                    </p:set>
                                    <p:animEffect transition="in" filter="fade">
                                      <p:cBhvr>
                                        <p:cTn id="41" dur="500"/>
                                        <p:tgtEl>
                                          <p:spTgt spid="31"/>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9"/>
                                        </p:tgtEl>
                                        <p:attrNameLst>
                                          <p:attrName>style.visibility</p:attrName>
                                        </p:attrNameLst>
                                      </p:cBhvr>
                                      <p:to>
                                        <p:strVal val="visible"/>
                                      </p:to>
                                    </p:set>
                                    <p:animEffect transition="in" filter="fade">
                                      <p:cBhvr>
                                        <p:cTn id="46" dur="500"/>
                                        <p:tgtEl>
                                          <p:spTgt spid="19"/>
                                        </p:tgtEl>
                                      </p:cBhvr>
                                    </p:animEffect>
                                  </p:childTnLst>
                                </p:cTn>
                              </p:par>
                              <p:par>
                                <p:cTn id="47" presetID="10" presetClass="entr" presetSubtype="0" fill="hold" nodeType="withEffect">
                                  <p:stCondLst>
                                    <p:cond delay="0"/>
                                  </p:stCondLst>
                                  <p:childTnLst>
                                    <p:set>
                                      <p:cBhvr>
                                        <p:cTn id="48" dur="1" fill="hold">
                                          <p:stCondLst>
                                            <p:cond delay="0"/>
                                          </p:stCondLst>
                                        </p:cTn>
                                        <p:tgtEl>
                                          <p:spTgt spid="20"/>
                                        </p:tgtEl>
                                        <p:attrNameLst>
                                          <p:attrName>style.visibility</p:attrName>
                                        </p:attrNameLst>
                                      </p:cBhvr>
                                      <p:to>
                                        <p:strVal val="visible"/>
                                      </p:to>
                                    </p:set>
                                    <p:animEffect transition="in" filter="fade">
                                      <p:cBhvr>
                                        <p:cTn id="49" dur="500"/>
                                        <p:tgtEl>
                                          <p:spTgt spid="20"/>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fade">
                                      <p:cBhvr>
                                        <p:cTn id="52" dur="500"/>
                                        <p:tgtEl>
                                          <p:spTgt spid="24"/>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fade">
                                      <p:cBhvr>
                                        <p:cTn id="55" dur="500"/>
                                        <p:tgtEl>
                                          <p:spTgt spid="25"/>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26"/>
                                        </p:tgtEl>
                                        <p:attrNameLst>
                                          <p:attrName>style.visibility</p:attrName>
                                        </p:attrNameLst>
                                      </p:cBhvr>
                                      <p:to>
                                        <p:strVal val="visible"/>
                                      </p:to>
                                    </p:set>
                                    <p:animEffect transition="in" filter="fade">
                                      <p:cBhvr>
                                        <p:cTn id="58" dur="500"/>
                                        <p:tgtEl>
                                          <p:spTgt spid="26"/>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27"/>
                                        </p:tgtEl>
                                        <p:attrNameLst>
                                          <p:attrName>style.visibility</p:attrName>
                                        </p:attrNameLst>
                                      </p:cBhvr>
                                      <p:to>
                                        <p:strVal val="visible"/>
                                      </p:to>
                                    </p:set>
                                    <p:animEffect transition="in" filter="fade">
                                      <p:cBhvr>
                                        <p:cTn id="61" dur="500"/>
                                        <p:tgtEl>
                                          <p:spTgt spid="27"/>
                                        </p:tgtEl>
                                      </p:cBhvr>
                                    </p:animEffect>
                                  </p:childTnLst>
                                </p:cTn>
                              </p:par>
                              <p:par>
                                <p:cTn id="62" presetID="10" presetClass="entr" presetSubtype="0" fill="hold" nodeType="withEffect">
                                  <p:stCondLst>
                                    <p:cond delay="0"/>
                                  </p:stCondLst>
                                  <p:childTnLst>
                                    <p:set>
                                      <p:cBhvr>
                                        <p:cTn id="63" dur="1" fill="hold">
                                          <p:stCondLst>
                                            <p:cond delay="0"/>
                                          </p:stCondLst>
                                        </p:cTn>
                                        <p:tgtEl>
                                          <p:spTgt spid="34"/>
                                        </p:tgtEl>
                                        <p:attrNameLst>
                                          <p:attrName>style.visibility</p:attrName>
                                        </p:attrNameLst>
                                      </p:cBhvr>
                                      <p:to>
                                        <p:strVal val="visible"/>
                                      </p:to>
                                    </p:set>
                                    <p:animEffect transition="in" filter="fade">
                                      <p:cBhvr>
                                        <p:cTn id="64" dur="500"/>
                                        <p:tgtEl>
                                          <p:spTgt spid="34"/>
                                        </p:tgtEl>
                                      </p:cBhvr>
                                    </p:animEffect>
                                  </p:childTnLst>
                                </p:cTn>
                              </p:par>
                              <p:par>
                                <p:cTn id="65" presetID="10" presetClass="entr" presetSubtype="0" fill="hold" nodeType="withEffect">
                                  <p:stCondLst>
                                    <p:cond delay="0"/>
                                  </p:stCondLst>
                                  <p:childTnLst>
                                    <p:set>
                                      <p:cBhvr>
                                        <p:cTn id="66" dur="1" fill="hold">
                                          <p:stCondLst>
                                            <p:cond delay="0"/>
                                          </p:stCondLst>
                                        </p:cTn>
                                        <p:tgtEl>
                                          <p:spTgt spid="37"/>
                                        </p:tgtEl>
                                        <p:attrNameLst>
                                          <p:attrName>style.visibility</p:attrName>
                                        </p:attrNameLst>
                                      </p:cBhvr>
                                      <p:to>
                                        <p:strVal val="visible"/>
                                      </p:to>
                                    </p:set>
                                    <p:animEffect transition="in" filter="fade">
                                      <p:cBhvr>
                                        <p:cTn id="67" dur="500"/>
                                        <p:tgtEl>
                                          <p:spTgt spid="37"/>
                                        </p:tgtEl>
                                      </p:cBhvr>
                                    </p:animEffect>
                                  </p:childTnLst>
                                </p:cTn>
                              </p:par>
                              <p:par>
                                <p:cTn id="68" presetID="10" presetClass="entr" presetSubtype="0" fill="hold" nodeType="withEffect">
                                  <p:stCondLst>
                                    <p:cond delay="0"/>
                                  </p:stCondLst>
                                  <p:childTnLst>
                                    <p:set>
                                      <p:cBhvr>
                                        <p:cTn id="69" dur="1" fill="hold">
                                          <p:stCondLst>
                                            <p:cond delay="0"/>
                                          </p:stCondLst>
                                        </p:cTn>
                                        <p:tgtEl>
                                          <p:spTgt spid="40"/>
                                        </p:tgtEl>
                                        <p:attrNameLst>
                                          <p:attrName>style.visibility</p:attrName>
                                        </p:attrNameLst>
                                      </p:cBhvr>
                                      <p:to>
                                        <p:strVal val="visible"/>
                                      </p:to>
                                    </p:set>
                                    <p:animEffect transition="in" filter="fade">
                                      <p:cBhvr>
                                        <p:cTn id="70" dur="500"/>
                                        <p:tgtEl>
                                          <p:spTgt spid="40"/>
                                        </p:tgtEl>
                                      </p:cBhvr>
                                    </p:animEffect>
                                  </p:childTnLst>
                                </p:cTn>
                              </p:par>
                              <p:par>
                                <p:cTn id="71" presetID="10" presetClass="entr" presetSubtype="0" fill="hold" nodeType="withEffect">
                                  <p:stCondLst>
                                    <p:cond delay="0"/>
                                  </p:stCondLst>
                                  <p:childTnLst>
                                    <p:set>
                                      <p:cBhvr>
                                        <p:cTn id="72" dur="1" fill="hold">
                                          <p:stCondLst>
                                            <p:cond delay="0"/>
                                          </p:stCondLst>
                                        </p:cTn>
                                        <p:tgtEl>
                                          <p:spTgt spid="43"/>
                                        </p:tgtEl>
                                        <p:attrNameLst>
                                          <p:attrName>style.visibility</p:attrName>
                                        </p:attrNameLst>
                                      </p:cBhvr>
                                      <p:to>
                                        <p:strVal val="visible"/>
                                      </p:to>
                                    </p:set>
                                    <p:animEffect transition="in" filter="fade">
                                      <p:cBhvr>
                                        <p:cTn id="73"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28" grpId="0" animBg="1"/>
      <p:bldP spid="29" grpId="0" animBg="1"/>
      <p:bldP spid="30" grpId="0" animBg="1"/>
      <p:bldP spid="31" grpId="0"/>
      <p:bldP spid="33" grpId="0"/>
      <p:bldP spid="17" grpId="0"/>
      <p:bldP spid="19" grpId="0" animBg="1"/>
      <p:bldP spid="24" grpId="0" animBg="1"/>
      <p:bldP spid="25" grpId="0" animBg="1"/>
      <p:bldP spid="26" grpId="0" animBg="1"/>
      <p:bldP spid="2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931E2-A8C1-AB2D-E4CC-83304460AC5E}"/>
              </a:ext>
            </a:extLst>
          </p:cNvPr>
          <p:cNvSpPr>
            <a:spLocks noGrp="1"/>
          </p:cNvSpPr>
          <p:nvPr>
            <p:ph type="title"/>
          </p:nvPr>
        </p:nvSpPr>
        <p:spPr/>
        <p:txBody>
          <a:bodyPr/>
          <a:lstStyle/>
          <a:p>
            <a:r>
              <a:rPr lang="en-US" noProof="0" dirty="0"/>
              <a:t>Architecture</a:t>
            </a:r>
          </a:p>
        </p:txBody>
      </p:sp>
      <p:pic>
        <p:nvPicPr>
          <p:cNvPr id="6" name="Content Placeholder 5">
            <a:extLst>
              <a:ext uri="{FF2B5EF4-FFF2-40B4-BE49-F238E27FC236}">
                <a16:creationId xmlns:a16="http://schemas.microsoft.com/office/drawing/2014/main" id="{B1D48CC4-AB57-FE6D-3E92-B87A9A035D0F}"/>
              </a:ext>
            </a:extLst>
          </p:cNvPr>
          <p:cNvPicPr>
            <a:picLocks noGrp="1" noChangeAspect="1"/>
          </p:cNvPicPr>
          <p:nvPr>
            <p:ph idx="1"/>
          </p:nvPr>
        </p:nvPicPr>
        <p:blipFill>
          <a:blip r:embed="rId3"/>
          <a:stretch>
            <a:fillRect/>
          </a:stretch>
        </p:blipFill>
        <p:spPr>
          <a:xfrm>
            <a:off x="2596667" y="1878540"/>
            <a:ext cx="6925642" cy="3820058"/>
          </a:xfrm>
        </p:spPr>
      </p:pic>
      <p:sp>
        <p:nvSpPr>
          <p:cNvPr id="4" name="Slide Number Placeholder 3">
            <a:extLst>
              <a:ext uri="{FF2B5EF4-FFF2-40B4-BE49-F238E27FC236}">
                <a16:creationId xmlns:a16="http://schemas.microsoft.com/office/drawing/2014/main" id="{39643E79-2F07-EB8F-ED1F-C1C5F6901CE1}"/>
              </a:ext>
            </a:extLst>
          </p:cNvPr>
          <p:cNvSpPr>
            <a:spLocks noGrp="1"/>
          </p:cNvSpPr>
          <p:nvPr>
            <p:ph type="sldNum" sz="quarter" idx="12"/>
          </p:nvPr>
        </p:nvSpPr>
        <p:spPr/>
        <p:txBody>
          <a:bodyPr/>
          <a:lstStyle/>
          <a:p>
            <a:fld id="{6113E31D-E2AB-40D1-8B51-AFA5AFEF393A}" type="slidenum">
              <a:rPr lang="en-US" noProof="0" smtClean="0"/>
              <a:t>13</a:t>
            </a:fld>
            <a:endParaRPr lang="en-US" noProof="0" dirty="0"/>
          </a:p>
        </p:txBody>
      </p:sp>
      <p:sp>
        <p:nvSpPr>
          <p:cNvPr id="7" name="Content Placeholder 3">
            <a:extLst>
              <a:ext uri="{FF2B5EF4-FFF2-40B4-BE49-F238E27FC236}">
                <a16:creationId xmlns:a16="http://schemas.microsoft.com/office/drawing/2014/main" id="{D35CD239-33EA-E233-E94A-9EEB99B6DB10}"/>
              </a:ext>
            </a:extLst>
          </p:cNvPr>
          <p:cNvSpPr txBox="1">
            <a:spLocks/>
          </p:cNvSpPr>
          <p:nvPr/>
        </p:nvSpPr>
        <p:spPr>
          <a:xfrm>
            <a:off x="335360" y="1268760"/>
            <a:ext cx="4320480" cy="5040560"/>
          </a:xfrm>
          <a:prstGeom prst="rect">
            <a:avLst/>
          </a:prstGeom>
        </p:spPr>
        <p:txBody>
          <a:bodyPr vert="horz" lIns="0" tIns="36000" rIns="0" bIns="36000" rtlCol="0">
            <a:noAutofit/>
          </a:bodyPr>
          <a:lstStyle>
            <a:lvl1pPr marL="91440" indent="-91440" algn="l" defTabSz="914400" rtl="0" eaLnBrk="1" latinLnBrk="0" hangingPunct="1">
              <a:lnSpc>
                <a:spcPct val="90000"/>
              </a:lnSpc>
              <a:spcBef>
                <a:spcPts val="1200"/>
              </a:spcBef>
              <a:spcAft>
                <a:spcPts val="2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noProof="0" dirty="0"/>
              <a:t>Enterprise Data Warehouse </a:t>
            </a:r>
          </a:p>
          <a:p>
            <a:endParaRPr lang="en-US" noProof="0" dirty="0"/>
          </a:p>
        </p:txBody>
      </p:sp>
    </p:spTree>
    <p:extLst>
      <p:ext uri="{BB962C8B-B14F-4D97-AF65-F5344CB8AC3E}">
        <p14:creationId xmlns:p14="http://schemas.microsoft.com/office/powerpoint/2010/main" val="12466815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092CD-8C39-075A-ED04-EAD2BB1F6D1F}"/>
              </a:ext>
            </a:extLst>
          </p:cNvPr>
          <p:cNvSpPr>
            <a:spLocks noGrp="1"/>
          </p:cNvSpPr>
          <p:nvPr>
            <p:ph type="title"/>
          </p:nvPr>
        </p:nvSpPr>
        <p:spPr/>
        <p:txBody>
          <a:bodyPr>
            <a:normAutofit/>
          </a:bodyPr>
          <a:lstStyle/>
          <a:p>
            <a:r>
              <a:rPr lang="en-US" noProof="0" dirty="0"/>
              <a:t>Data Warehousing Classification</a:t>
            </a:r>
          </a:p>
        </p:txBody>
      </p:sp>
      <p:sp>
        <p:nvSpPr>
          <p:cNvPr id="3" name="Content Placeholder 2">
            <a:extLst>
              <a:ext uri="{FF2B5EF4-FFF2-40B4-BE49-F238E27FC236}">
                <a16:creationId xmlns:a16="http://schemas.microsoft.com/office/drawing/2014/main" id="{D4B97A94-28CA-AD8C-B331-D8C405C18EB5}"/>
              </a:ext>
            </a:extLst>
          </p:cNvPr>
          <p:cNvSpPr>
            <a:spLocks noGrp="1"/>
          </p:cNvSpPr>
          <p:nvPr>
            <p:ph idx="1"/>
          </p:nvPr>
        </p:nvSpPr>
        <p:spPr>
          <a:xfrm>
            <a:off x="360000" y="1484784"/>
            <a:ext cx="5760640" cy="1008112"/>
          </a:xfrm>
        </p:spPr>
        <p:txBody>
          <a:bodyPr/>
          <a:lstStyle/>
          <a:p>
            <a:pPr marL="0" indent="0">
              <a:buNone/>
            </a:pPr>
            <a:r>
              <a:rPr lang="en-US" noProof="0" dirty="0"/>
              <a:t>Lite</a:t>
            </a:r>
          </a:p>
          <a:p>
            <a:r>
              <a:rPr lang="en-US" noProof="0" dirty="0"/>
              <a:t>Get the job done with minimum resources.</a:t>
            </a:r>
          </a:p>
          <a:p>
            <a:pPr marL="0" indent="0">
              <a:buNone/>
            </a:pPr>
            <a:endParaRPr lang="en-US" noProof="0" dirty="0"/>
          </a:p>
        </p:txBody>
      </p:sp>
      <p:sp>
        <p:nvSpPr>
          <p:cNvPr id="4" name="Slide Number Placeholder 3">
            <a:extLst>
              <a:ext uri="{FF2B5EF4-FFF2-40B4-BE49-F238E27FC236}">
                <a16:creationId xmlns:a16="http://schemas.microsoft.com/office/drawing/2014/main" id="{DC334995-87A1-F39C-D0D8-B7CA261C4768}"/>
              </a:ext>
            </a:extLst>
          </p:cNvPr>
          <p:cNvSpPr>
            <a:spLocks noGrp="1"/>
          </p:cNvSpPr>
          <p:nvPr>
            <p:ph type="sldNum" sz="quarter" idx="12"/>
          </p:nvPr>
        </p:nvSpPr>
        <p:spPr/>
        <p:txBody>
          <a:bodyPr/>
          <a:lstStyle/>
          <a:p>
            <a:fld id="{6113E31D-E2AB-40D1-8B51-AFA5AFEF393A}" type="slidenum">
              <a:rPr lang="en-US" noProof="0" smtClean="0"/>
              <a:t>14</a:t>
            </a:fld>
            <a:endParaRPr lang="en-US" noProof="0" dirty="0"/>
          </a:p>
        </p:txBody>
      </p:sp>
      <p:pic>
        <p:nvPicPr>
          <p:cNvPr id="6" name="Picture 5">
            <a:extLst>
              <a:ext uri="{FF2B5EF4-FFF2-40B4-BE49-F238E27FC236}">
                <a16:creationId xmlns:a16="http://schemas.microsoft.com/office/drawing/2014/main" id="{6159BE61-B9A6-DD96-3DE9-07F3C032C68D}"/>
              </a:ext>
            </a:extLst>
          </p:cNvPr>
          <p:cNvPicPr>
            <a:picLocks noChangeAspect="1"/>
          </p:cNvPicPr>
          <p:nvPr/>
        </p:nvPicPr>
        <p:blipFill>
          <a:blip r:embed="rId3"/>
          <a:stretch>
            <a:fillRect/>
          </a:stretch>
        </p:blipFill>
        <p:spPr>
          <a:xfrm>
            <a:off x="6384033" y="1187674"/>
            <a:ext cx="5472608" cy="5265661"/>
          </a:xfrm>
          <a:prstGeom prst="rect">
            <a:avLst/>
          </a:prstGeom>
        </p:spPr>
      </p:pic>
      <p:sp>
        <p:nvSpPr>
          <p:cNvPr id="7" name="Content Placeholder 2">
            <a:extLst>
              <a:ext uri="{FF2B5EF4-FFF2-40B4-BE49-F238E27FC236}">
                <a16:creationId xmlns:a16="http://schemas.microsoft.com/office/drawing/2014/main" id="{8FC56A4B-AFE3-16AF-CD2B-C0110DA84017}"/>
              </a:ext>
            </a:extLst>
          </p:cNvPr>
          <p:cNvSpPr txBox="1">
            <a:spLocks/>
          </p:cNvSpPr>
          <p:nvPr/>
        </p:nvSpPr>
        <p:spPr>
          <a:xfrm>
            <a:off x="360000" y="2969840"/>
            <a:ext cx="5760640" cy="1517562"/>
          </a:xfrm>
          <a:prstGeom prst="rect">
            <a:avLst/>
          </a:prstGeom>
        </p:spPr>
        <p:txBody>
          <a:bodyPr vert="horz" lIns="0" tIns="36000" rIns="0" bIns="36000" rtlCol="0">
            <a:noAutofit/>
          </a:bodyPr>
          <a:lstStyle>
            <a:lvl1pPr marL="91440" indent="-91440" algn="l" defTabSz="914400" rtl="0" eaLnBrk="1" latinLnBrk="0" hangingPunct="1">
              <a:lnSpc>
                <a:spcPct val="90000"/>
              </a:lnSpc>
              <a:spcBef>
                <a:spcPts val="1200"/>
              </a:spcBef>
              <a:spcAft>
                <a:spcPts val="2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Font typeface="Arial" panose="020B0604020202020204" pitchFamily="34" charset="0"/>
              <a:buNone/>
            </a:pPr>
            <a:r>
              <a:rPr lang="en-US" noProof="0" dirty="0"/>
              <a:t>Deluxe, The Data Warehouse</a:t>
            </a:r>
          </a:p>
          <a:p>
            <a:r>
              <a:rPr lang="en-US" noProof="0" dirty="0"/>
              <a:t>Accommodate for broader scope.</a:t>
            </a:r>
          </a:p>
          <a:p>
            <a:r>
              <a:rPr lang="en-US" noProof="0" dirty="0"/>
              <a:t>Prepare for the challenge!</a:t>
            </a:r>
          </a:p>
        </p:txBody>
      </p:sp>
      <p:sp>
        <p:nvSpPr>
          <p:cNvPr id="8" name="Content Placeholder 2">
            <a:extLst>
              <a:ext uri="{FF2B5EF4-FFF2-40B4-BE49-F238E27FC236}">
                <a16:creationId xmlns:a16="http://schemas.microsoft.com/office/drawing/2014/main" id="{A5AD15A1-1899-6053-CDCB-A66DA006881E}"/>
              </a:ext>
            </a:extLst>
          </p:cNvPr>
          <p:cNvSpPr txBox="1">
            <a:spLocks/>
          </p:cNvSpPr>
          <p:nvPr/>
        </p:nvSpPr>
        <p:spPr>
          <a:xfrm>
            <a:off x="360000" y="4869160"/>
            <a:ext cx="5760640" cy="977131"/>
          </a:xfrm>
          <a:prstGeom prst="rect">
            <a:avLst/>
          </a:prstGeom>
        </p:spPr>
        <p:txBody>
          <a:bodyPr vert="horz" lIns="0" tIns="36000" rIns="0" bIns="36000" rtlCol="0">
            <a:noAutofit/>
          </a:bodyPr>
          <a:lstStyle>
            <a:lvl1pPr marL="91440" indent="-91440" algn="l" defTabSz="914400" rtl="0" eaLnBrk="1" latinLnBrk="0" hangingPunct="1">
              <a:lnSpc>
                <a:spcPct val="90000"/>
              </a:lnSpc>
              <a:spcBef>
                <a:spcPts val="1200"/>
              </a:spcBef>
              <a:spcAft>
                <a:spcPts val="2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Font typeface="Arial" panose="020B0604020202020204" pitchFamily="34" charset="0"/>
              <a:buNone/>
            </a:pPr>
            <a:r>
              <a:rPr lang="en-US" noProof="0" dirty="0"/>
              <a:t>Supreme, Distributed</a:t>
            </a:r>
          </a:p>
          <a:p>
            <a:r>
              <a:rPr lang="en-US" noProof="0" dirty="0"/>
              <a:t>Basically, a distributed environment.</a:t>
            </a:r>
          </a:p>
          <a:p>
            <a:endParaRPr lang="en-US" noProof="0" dirty="0"/>
          </a:p>
        </p:txBody>
      </p:sp>
    </p:spTree>
    <p:extLst>
      <p:ext uri="{BB962C8B-B14F-4D97-AF65-F5344CB8AC3E}">
        <p14:creationId xmlns:p14="http://schemas.microsoft.com/office/powerpoint/2010/main" val="277396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7"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901F4-1CB0-2A09-64BF-066B7DCD84AF}"/>
              </a:ext>
            </a:extLst>
          </p:cNvPr>
          <p:cNvSpPr>
            <a:spLocks noGrp="1"/>
          </p:cNvSpPr>
          <p:nvPr>
            <p:ph type="title"/>
          </p:nvPr>
        </p:nvSpPr>
        <p:spPr/>
        <p:txBody>
          <a:bodyPr/>
          <a:lstStyle/>
          <a:p>
            <a:r>
              <a:rPr lang="en-US" noProof="0" dirty="0"/>
              <a:t>Data Mart</a:t>
            </a:r>
          </a:p>
        </p:txBody>
      </p:sp>
      <p:sp>
        <p:nvSpPr>
          <p:cNvPr id="3" name="Content Placeholder 2">
            <a:extLst>
              <a:ext uri="{FF2B5EF4-FFF2-40B4-BE49-F238E27FC236}">
                <a16:creationId xmlns:a16="http://schemas.microsoft.com/office/drawing/2014/main" id="{36E103A4-5487-3133-91AC-F9ECE3E60A5E}"/>
              </a:ext>
            </a:extLst>
          </p:cNvPr>
          <p:cNvSpPr>
            <a:spLocks noGrp="1"/>
          </p:cNvSpPr>
          <p:nvPr>
            <p:ph idx="1"/>
          </p:nvPr>
        </p:nvSpPr>
        <p:spPr/>
        <p:txBody>
          <a:bodyPr/>
          <a:lstStyle/>
          <a:p>
            <a:r>
              <a:rPr lang="en-US" noProof="0" dirty="0"/>
              <a:t>Data Warehouse lite</a:t>
            </a:r>
          </a:p>
          <a:p>
            <a:r>
              <a:rPr lang="en-US" noProof="0" dirty="0"/>
              <a:t>Limited scope (subject specific</a:t>
            </a:r>
            <a:r>
              <a:rPr lang="cs-CZ" noProof="0" dirty="0"/>
              <a:t>, …)</a:t>
            </a:r>
            <a:endParaRPr lang="en-US" noProof="0" dirty="0"/>
          </a:p>
          <a:p>
            <a:r>
              <a:rPr lang="en-US" noProof="0" dirty="0"/>
              <a:t>Can be sourced by Data Warehouse</a:t>
            </a:r>
          </a:p>
          <a:p>
            <a:endParaRPr lang="en-US" noProof="0" dirty="0"/>
          </a:p>
          <a:p>
            <a:pPr marL="0" indent="0">
              <a:buNone/>
            </a:pPr>
            <a:r>
              <a:rPr lang="en-US" noProof="0" dirty="0"/>
              <a:t>Top-down implementation</a:t>
            </a:r>
          </a:p>
          <a:p>
            <a:r>
              <a:rPr lang="en-US" noProof="0" dirty="0"/>
              <a:t>Fast implementation (90 - 120 days)</a:t>
            </a:r>
          </a:p>
          <a:p>
            <a:r>
              <a:rPr lang="en-US" noProof="0" dirty="0"/>
              <a:t>Lower cost, lower risk</a:t>
            </a:r>
          </a:p>
          <a:p>
            <a:endParaRPr lang="en-US" noProof="0" dirty="0"/>
          </a:p>
          <a:p>
            <a:pPr marL="0" indent="0">
              <a:buNone/>
            </a:pPr>
            <a:r>
              <a:rPr lang="en-US" noProof="0" dirty="0"/>
              <a:t>Bottom-up implementation</a:t>
            </a:r>
          </a:p>
          <a:p>
            <a:r>
              <a:rPr lang="en-US" noProof="0" dirty="0"/>
              <a:t>Vision of distributed Data Warehouse</a:t>
            </a:r>
          </a:p>
          <a:p>
            <a:endParaRPr lang="en-US" noProof="0" dirty="0"/>
          </a:p>
        </p:txBody>
      </p:sp>
      <p:sp>
        <p:nvSpPr>
          <p:cNvPr id="4" name="Slide Number Placeholder 3">
            <a:extLst>
              <a:ext uri="{FF2B5EF4-FFF2-40B4-BE49-F238E27FC236}">
                <a16:creationId xmlns:a16="http://schemas.microsoft.com/office/drawing/2014/main" id="{80B65C5D-9D7E-4156-B20F-A23F16C78872}"/>
              </a:ext>
            </a:extLst>
          </p:cNvPr>
          <p:cNvSpPr>
            <a:spLocks noGrp="1"/>
          </p:cNvSpPr>
          <p:nvPr>
            <p:ph type="sldNum" sz="quarter" idx="12"/>
          </p:nvPr>
        </p:nvSpPr>
        <p:spPr/>
        <p:txBody>
          <a:bodyPr/>
          <a:lstStyle/>
          <a:p>
            <a:fld id="{6113E31D-E2AB-40D1-8B51-AFA5AFEF393A}" type="slidenum">
              <a:rPr lang="en-US" noProof="0" smtClean="0"/>
              <a:t>15</a:t>
            </a:fld>
            <a:endParaRPr lang="en-US" noProof="0" dirty="0"/>
          </a:p>
        </p:txBody>
      </p:sp>
    </p:spTree>
    <p:extLst>
      <p:ext uri="{BB962C8B-B14F-4D97-AF65-F5344CB8AC3E}">
        <p14:creationId xmlns:p14="http://schemas.microsoft.com/office/powerpoint/2010/main" val="1872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F4630DE-6099-D142-88EA-C970FE9600B9}"/>
              </a:ext>
            </a:extLst>
          </p:cNvPr>
          <p:cNvSpPr>
            <a:spLocks noGrp="1"/>
          </p:cNvSpPr>
          <p:nvPr>
            <p:ph type="body" sz="quarter" idx="13"/>
          </p:nvPr>
        </p:nvSpPr>
        <p:spPr/>
        <p:txBody>
          <a:bodyPr/>
          <a:lstStyle/>
          <a:p>
            <a:r>
              <a:rPr lang="en-US" noProof="0" dirty="0"/>
              <a:t>DEMO</a:t>
            </a:r>
          </a:p>
        </p:txBody>
      </p:sp>
      <p:sp>
        <p:nvSpPr>
          <p:cNvPr id="3" name="Text Placeholder 2">
            <a:extLst>
              <a:ext uri="{FF2B5EF4-FFF2-40B4-BE49-F238E27FC236}">
                <a16:creationId xmlns:a16="http://schemas.microsoft.com/office/drawing/2014/main" id="{7C6EBC87-546B-DC5E-A832-B79FEC34A49C}"/>
              </a:ext>
            </a:extLst>
          </p:cNvPr>
          <p:cNvSpPr>
            <a:spLocks noGrp="1"/>
          </p:cNvSpPr>
          <p:nvPr>
            <p:ph type="body" sz="quarter" idx="14"/>
          </p:nvPr>
        </p:nvSpPr>
        <p:spPr/>
        <p:txBody>
          <a:bodyPr/>
          <a:lstStyle/>
          <a:p>
            <a:r>
              <a:rPr lang="en-US" noProof="0" dirty="0"/>
              <a:t>SIS</a:t>
            </a:r>
          </a:p>
        </p:txBody>
      </p:sp>
      <p:pic>
        <p:nvPicPr>
          <p:cNvPr id="5" name="Picture 4" descr="A person pointing at a diagram&#10;&#10;Description automatically generated">
            <a:extLst>
              <a:ext uri="{FF2B5EF4-FFF2-40B4-BE49-F238E27FC236}">
                <a16:creationId xmlns:a16="http://schemas.microsoft.com/office/drawing/2014/main" id="{10156CBB-C5CE-8848-9392-0DBDAE3D09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20136" y="701478"/>
            <a:ext cx="4729708" cy="5675650"/>
          </a:xfrm>
          <a:prstGeom prst="rect">
            <a:avLst/>
          </a:prstGeom>
        </p:spPr>
      </p:pic>
    </p:spTree>
    <p:extLst>
      <p:ext uri="{BB962C8B-B14F-4D97-AF65-F5344CB8AC3E}">
        <p14:creationId xmlns:p14="http://schemas.microsoft.com/office/powerpoint/2010/main" val="1398009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0A43197-0BF6-DCF7-B0E6-B091B09D67D0}"/>
              </a:ext>
            </a:extLst>
          </p:cNvPr>
          <p:cNvSpPr>
            <a:spLocks noGrp="1"/>
          </p:cNvSpPr>
          <p:nvPr>
            <p:ph type="body" sz="quarter" idx="13"/>
          </p:nvPr>
        </p:nvSpPr>
        <p:spPr/>
        <p:txBody>
          <a:bodyPr/>
          <a:lstStyle/>
          <a:p>
            <a:r>
              <a:rPr lang="en-US" noProof="0" dirty="0"/>
              <a:t>Data Warehousing</a:t>
            </a:r>
          </a:p>
        </p:txBody>
      </p:sp>
      <p:sp>
        <p:nvSpPr>
          <p:cNvPr id="3" name="Text Placeholder 2">
            <a:extLst>
              <a:ext uri="{FF2B5EF4-FFF2-40B4-BE49-F238E27FC236}">
                <a16:creationId xmlns:a16="http://schemas.microsoft.com/office/drawing/2014/main" id="{73A664F6-5681-7797-2E2D-CCFA24B3162B}"/>
              </a:ext>
            </a:extLst>
          </p:cNvPr>
          <p:cNvSpPr>
            <a:spLocks noGrp="1"/>
          </p:cNvSpPr>
          <p:nvPr>
            <p:ph type="body" sz="quarter" idx="14"/>
          </p:nvPr>
        </p:nvSpPr>
        <p:spPr/>
        <p:txBody>
          <a:bodyPr/>
          <a:lstStyle/>
          <a:p>
            <a:r>
              <a:rPr lang="en-US" noProof="0" dirty="0"/>
              <a:t>How to Data Warehouse?</a:t>
            </a:r>
          </a:p>
        </p:txBody>
      </p:sp>
    </p:spTree>
    <p:extLst>
      <p:ext uri="{BB962C8B-B14F-4D97-AF65-F5344CB8AC3E}">
        <p14:creationId xmlns:p14="http://schemas.microsoft.com/office/powerpoint/2010/main" val="2257230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D253C-5F52-D47B-CB54-595E5C87BF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F91112-8ED9-B472-CA5E-7507D18D7F80}"/>
              </a:ext>
            </a:extLst>
          </p:cNvPr>
          <p:cNvSpPr>
            <a:spLocks noGrp="1"/>
          </p:cNvSpPr>
          <p:nvPr>
            <p:ph type="title"/>
          </p:nvPr>
        </p:nvSpPr>
        <p:spPr/>
        <p:txBody>
          <a:bodyPr/>
          <a:lstStyle/>
          <a:p>
            <a:r>
              <a:rPr lang="en-US" noProof="0" dirty="0"/>
              <a:t>How to build a ....</a:t>
            </a:r>
          </a:p>
        </p:txBody>
      </p:sp>
      <p:sp>
        <p:nvSpPr>
          <p:cNvPr id="3" name="Slide Number Placeholder 2">
            <a:extLst>
              <a:ext uri="{FF2B5EF4-FFF2-40B4-BE49-F238E27FC236}">
                <a16:creationId xmlns:a16="http://schemas.microsoft.com/office/drawing/2014/main" id="{B908A31B-659D-AB71-A9BC-4AF0B5225BB0}"/>
              </a:ext>
            </a:extLst>
          </p:cNvPr>
          <p:cNvSpPr>
            <a:spLocks noGrp="1"/>
          </p:cNvSpPr>
          <p:nvPr>
            <p:ph type="sldNum" sz="quarter" idx="12"/>
          </p:nvPr>
        </p:nvSpPr>
        <p:spPr/>
        <p:txBody>
          <a:bodyPr/>
          <a:lstStyle/>
          <a:p>
            <a:fld id="{4FAB73BC-B049-4115-A692-8D63A059BFB8}" type="slidenum">
              <a:rPr lang="en-US" noProof="0" smtClean="0"/>
              <a:t>18</a:t>
            </a:fld>
            <a:endParaRPr lang="en-US" noProof="0" dirty="0"/>
          </a:p>
        </p:txBody>
      </p:sp>
      <p:sp>
        <p:nvSpPr>
          <p:cNvPr id="4" name="Rectangle: Rounded Corners 3">
            <a:extLst>
              <a:ext uri="{FF2B5EF4-FFF2-40B4-BE49-F238E27FC236}">
                <a16:creationId xmlns:a16="http://schemas.microsoft.com/office/drawing/2014/main" id="{E9B6D1EE-42D3-21FE-5B5C-4EBC4438B6D4}"/>
              </a:ext>
            </a:extLst>
          </p:cNvPr>
          <p:cNvSpPr/>
          <p:nvPr/>
        </p:nvSpPr>
        <p:spPr>
          <a:xfrm>
            <a:off x="360000" y="1586316"/>
            <a:ext cx="2016224" cy="766132"/>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noProof="0" dirty="0">
                <a:solidFill>
                  <a:schemeClr val="tx1"/>
                </a:solidFill>
              </a:rPr>
              <a:t>Requirements</a:t>
            </a:r>
          </a:p>
        </p:txBody>
      </p:sp>
      <p:sp>
        <p:nvSpPr>
          <p:cNvPr id="5" name="Rectangle: Rounded Corners 4">
            <a:extLst>
              <a:ext uri="{FF2B5EF4-FFF2-40B4-BE49-F238E27FC236}">
                <a16:creationId xmlns:a16="http://schemas.microsoft.com/office/drawing/2014/main" id="{9CDEA79E-C3BF-7B96-9235-8D1986B2BA24}"/>
              </a:ext>
            </a:extLst>
          </p:cNvPr>
          <p:cNvSpPr/>
          <p:nvPr/>
        </p:nvSpPr>
        <p:spPr>
          <a:xfrm>
            <a:off x="2495600" y="2469870"/>
            <a:ext cx="2016224" cy="766132"/>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noProof="0" dirty="0">
                <a:solidFill>
                  <a:schemeClr val="tx1"/>
                </a:solidFill>
              </a:rPr>
              <a:t>Design</a:t>
            </a:r>
          </a:p>
        </p:txBody>
      </p:sp>
      <p:sp>
        <p:nvSpPr>
          <p:cNvPr id="6" name="Rectangle: Rounded Corners 5">
            <a:extLst>
              <a:ext uri="{FF2B5EF4-FFF2-40B4-BE49-F238E27FC236}">
                <a16:creationId xmlns:a16="http://schemas.microsoft.com/office/drawing/2014/main" id="{A92A0E89-EB2F-651C-9D26-D6B68252AA1E}"/>
              </a:ext>
            </a:extLst>
          </p:cNvPr>
          <p:cNvSpPr/>
          <p:nvPr/>
        </p:nvSpPr>
        <p:spPr>
          <a:xfrm>
            <a:off x="4511824" y="3336409"/>
            <a:ext cx="2016224" cy="766132"/>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noProof="0" dirty="0">
                <a:solidFill>
                  <a:schemeClr val="tx1"/>
                </a:solidFill>
              </a:rPr>
              <a:t>Development and testing</a:t>
            </a:r>
          </a:p>
        </p:txBody>
      </p:sp>
      <p:sp>
        <p:nvSpPr>
          <p:cNvPr id="7" name="Rectangle: Rounded Corners 6">
            <a:extLst>
              <a:ext uri="{FF2B5EF4-FFF2-40B4-BE49-F238E27FC236}">
                <a16:creationId xmlns:a16="http://schemas.microsoft.com/office/drawing/2014/main" id="{3611FCF7-55A4-6CCF-2087-1F245FD21B7B}"/>
              </a:ext>
            </a:extLst>
          </p:cNvPr>
          <p:cNvSpPr/>
          <p:nvPr/>
        </p:nvSpPr>
        <p:spPr>
          <a:xfrm>
            <a:off x="6672064" y="4106035"/>
            <a:ext cx="2016224" cy="766132"/>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noProof="0" dirty="0">
                <a:solidFill>
                  <a:schemeClr val="tx1"/>
                </a:solidFill>
              </a:rPr>
              <a:t>Deployment</a:t>
            </a:r>
          </a:p>
        </p:txBody>
      </p:sp>
      <p:cxnSp>
        <p:nvCxnSpPr>
          <p:cNvPr id="9" name="Connector: Elbow 8">
            <a:extLst>
              <a:ext uri="{FF2B5EF4-FFF2-40B4-BE49-F238E27FC236}">
                <a16:creationId xmlns:a16="http://schemas.microsoft.com/office/drawing/2014/main" id="{4AC3B8FB-0DE2-1693-ABFC-B9F9C1802373}"/>
              </a:ext>
            </a:extLst>
          </p:cNvPr>
          <p:cNvCxnSpPr>
            <a:stCxn id="4" idx="3"/>
            <a:endCxn id="5" idx="0"/>
          </p:cNvCxnSpPr>
          <p:nvPr/>
        </p:nvCxnSpPr>
        <p:spPr>
          <a:xfrm>
            <a:off x="2376224" y="1969382"/>
            <a:ext cx="1127488" cy="50048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0" name="Connector: Elbow 9">
            <a:extLst>
              <a:ext uri="{FF2B5EF4-FFF2-40B4-BE49-F238E27FC236}">
                <a16:creationId xmlns:a16="http://schemas.microsoft.com/office/drawing/2014/main" id="{B4AD2C19-4883-CA87-2A18-3A2D8A2092BB}"/>
              </a:ext>
            </a:extLst>
          </p:cNvPr>
          <p:cNvCxnSpPr>
            <a:cxnSpLocks/>
            <a:stCxn id="5" idx="3"/>
            <a:endCxn id="6" idx="0"/>
          </p:cNvCxnSpPr>
          <p:nvPr/>
        </p:nvCxnSpPr>
        <p:spPr>
          <a:xfrm>
            <a:off x="4511824" y="2852936"/>
            <a:ext cx="1008112" cy="483473"/>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3" name="Connector: Elbow 12">
            <a:extLst>
              <a:ext uri="{FF2B5EF4-FFF2-40B4-BE49-F238E27FC236}">
                <a16:creationId xmlns:a16="http://schemas.microsoft.com/office/drawing/2014/main" id="{D803CC7E-1E2E-FCE3-C36B-FB3664BC7B1D}"/>
              </a:ext>
            </a:extLst>
          </p:cNvPr>
          <p:cNvCxnSpPr>
            <a:cxnSpLocks/>
            <a:stCxn id="6" idx="3"/>
            <a:endCxn id="7" idx="0"/>
          </p:cNvCxnSpPr>
          <p:nvPr/>
        </p:nvCxnSpPr>
        <p:spPr>
          <a:xfrm>
            <a:off x="6528048" y="3719475"/>
            <a:ext cx="1152128" cy="386560"/>
          </a:xfrm>
          <a:prstGeom prst="bentConnector2">
            <a:avLst/>
          </a:prstGeom>
          <a:ln>
            <a:tailEnd type="triangle"/>
          </a:ln>
        </p:spPr>
        <p:style>
          <a:lnRef idx="1">
            <a:schemeClr val="dk1"/>
          </a:lnRef>
          <a:fillRef idx="0">
            <a:schemeClr val="dk1"/>
          </a:fillRef>
          <a:effectRef idx="0">
            <a:schemeClr val="dk1"/>
          </a:effectRef>
          <a:fontRef idx="minor">
            <a:schemeClr val="tx1"/>
          </a:fontRef>
        </p:style>
      </p:cxnSp>
      <p:pic>
        <p:nvPicPr>
          <p:cNvPr id="19" name="Picture 18" descr="A waterfall and tree on a cliff&#10;&#10;Description automatically generated">
            <a:extLst>
              <a:ext uri="{FF2B5EF4-FFF2-40B4-BE49-F238E27FC236}">
                <a16:creationId xmlns:a16="http://schemas.microsoft.com/office/drawing/2014/main" id="{5F4FE3A0-BAE2-7915-BBBE-0A14385147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40760" y="1124744"/>
            <a:ext cx="5351240" cy="5351240"/>
          </a:xfrm>
          <a:prstGeom prst="rect">
            <a:avLst/>
          </a:prstGeom>
        </p:spPr>
      </p:pic>
    </p:spTree>
    <p:extLst>
      <p:ext uri="{BB962C8B-B14F-4D97-AF65-F5344CB8AC3E}">
        <p14:creationId xmlns:p14="http://schemas.microsoft.com/office/powerpoint/2010/main" val="4996901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F47A9-718A-F0AC-ACCB-270492BF1573}"/>
              </a:ext>
            </a:extLst>
          </p:cNvPr>
          <p:cNvSpPr>
            <a:spLocks noGrp="1"/>
          </p:cNvSpPr>
          <p:nvPr>
            <p:ph type="title"/>
          </p:nvPr>
        </p:nvSpPr>
        <p:spPr/>
        <p:txBody>
          <a:bodyPr/>
          <a:lstStyle/>
          <a:p>
            <a:r>
              <a:rPr lang="en-US" noProof="0" dirty="0"/>
              <a:t>Building</a:t>
            </a:r>
          </a:p>
        </p:txBody>
      </p:sp>
      <p:sp>
        <p:nvSpPr>
          <p:cNvPr id="3" name="Content Placeholder 2">
            <a:extLst>
              <a:ext uri="{FF2B5EF4-FFF2-40B4-BE49-F238E27FC236}">
                <a16:creationId xmlns:a16="http://schemas.microsoft.com/office/drawing/2014/main" id="{3E971365-F6A9-D8CA-0A1C-6B58ABE34801}"/>
              </a:ext>
            </a:extLst>
          </p:cNvPr>
          <p:cNvSpPr>
            <a:spLocks noGrp="1"/>
          </p:cNvSpPr>
          <p:nvPr>
            <p:ph sz="half" idx="1"/>
          </p:nvPr>
        </p:nvSpPr>
        <p:spPr/>
        <p:txBody>
          <a:bodyPr/>
          <a:lstStyle/>
          <a:p>
            <a:pPr marL="0" indent="0">
              <a:buNone/>
            </a:pPr>
            <a:r>
              <a:rPr lang="en-US" noProof="0" dirty="0"/>
              <a:t>Top-down</a:t>
            </a:r>
          </a:p>
          <a:p>
            <a:r>
              <a:rPr lang="en-US" noProof="0" dirty="0"/>
              <a:t>Enterprise Data Warehouse Model</a:t>
            </a:r>
            <a:br>
              <a:rPr lang="en-US" noProof="0" dirty="0"/>
            </a:br>
            <a:br>
              <a:rPr lang="en-US" noProof="0" dirty="0"/>
            </a:br>
            <a:endParaRPr lang="en-US" noProof="0" dirty="0"/>
          </a:p>
          <a:p>
            <a:pPr marL="0" indent="0">
              <a:buNone/>
            </a:pPr>
            <a:r>
              <a:rPr lang="en-US" noProof="0" dirty="0"/>
              <a:t>Bottom-up</a:t>
            </a:r>
          </a:p>
          <a:p>
            <a:r>
              <a:rPr lang="en-US" noProof="0" dirty="0"/>
              <a:t>Integration of smaller projects.</a:t>
            </a:r>
          </a:p>
          <a:p>
            <a:r>
              <a:rPr lang="en-US" noProof="0" dirty="0"/>
              <a:t>Components may not fit together.</a:t>
            </a:r>
            <a:br>
              <a:rPr lang="en-US" noProof="0" dirty="0"/>
            </a:br>
            <a:br>
              <a:rPr lang="en-US" noProof="0" dirty="0"/>
            </a:br>
            <a:endParaRPr lang="en-US" noProof="0" dirty="0"/>
          </a:p>
          <a:p>
            <a:pPr marL="0" indent="0">
              <a:buNone/>
            </a:pPr>
            <a:r>
              <a:rPr lang="en-US" noProof="0" dirty="0"/>
              <a:t>Mixed-mode</a:t>
            </a:r>
          </a:p>
          <a:p>
            <a:endParaRPr lang="en-US" noProof="0" dirty="0"/>
          </a:p>
        </p:txBody>
      </p:sp>
      <p:sp>
        <p:nvSpPr>
          <p:cNvPr id="5" name="Content Placeholder 4">
            <a:extLst>
              <a:ext uri="{FF2B5EF4-FFF2-40B4-BE49-F238E27FC236}">
                <a16:creationId xmlns:a16="http://schemas.microsoft.com/office/drawing/2014/main" id="{7DBD4A4E-B187-5ED5-65F8-A049153DF215}"/>
              </a:ext>
            </a:extLst>
          </p:cNvPr>
          <p:cNvSpPr>
            <a:spLocks noGrp="1"/>
          </p:cNvSpPr>
          <p:nvPr>
            <p:ph sz="half" idx="2"/>
          </p:nvPr>
        </p:nvSpPr>
        <p:spPr/>
        <p:txBody>
          <a:bodyPr/>
          <a:lstStyle/>
          <a:p>
            <a:pPr marL="0" indent="0">
              <a:buNone/>
            </a:pPr>
            <a:r>
              <a:rPr lang="en-US" noProof="0" dirty="0"/>
              <a:t>Guiding principles</a:t>
            </a:r>
          </a:p>
          <a:p>
            <a:r>
              <a:rPr lang="en-US" noProof="0" dirty="0"/>
              <a:t>Focus on business goals</a:t>
            </a:r>
          </a:p>
          <a:p>
            <a:r>
              <a:rPr lang="en-US" noProof="0" dirty="0"/>
              <a:t>Define scope and process</a:t>
            </a:r>
          </a:p>
          <a:p>
            <a:r>
              <a:rPr lang="en-US" noProof="0" dirty="0"/>
              <a:t>Data integration</a:t>
            </a:r>
          </a:p>
          <a:p>
            <a:r>
              <a:rPr lang="en-US" noProof="0" dirty="0"/>
              <a:t>Build metadata</a:t>
            </a:r>
          </a:p>
          <a:p>
            <a:r>
              <a:rPr lang="en-US" noProof="0" dirty="0"/>
              <a:t>Collaborate with other data initiatives</a:t>
            </a:r>
            <a:br>
              <a:rPr lang="en-US" noProof="0" dirty="0"/>
            </a:br>
            <a:r>
              <a:rPr lang="en-US" noProof="0" dirty="0"/>
              <a:t>Data Governance, Data Quality, …</a:t>
            </a:r>
          </a:p>
          <a:p>
            <a:r>
              <a:rPr lang="en-US" noProof="0" dirty="0"/>
              <a:t>Security</a:t>
            </a:r>
          </a:p>
          <a:p>
            <a:r>
              <a:rPr lang="en-US" noProof="0" dirty="0"/>
              <a:t>Maintenance</a:t>
            </a:r>
          </a:p>
          <a:p>
            <a:endParaRPr lang="en-US" noProof="0" dirty="0"/>
          </a:p>
        </p:txBody>
      </p:sp>
      <p:sp>
        <p:nvSpPr>
          <p:cNvPr id="4" name="Slide Number Placeholder 3">
            <a:extLst>
              <a:ext uri="{FF2B5EF4-FFF2-40B4-BE49-F238E27FC236}">
                <a16:creationId xmlns:a16="http://schemas.microsoft.com/office/drawing/2014/main" id="{20D365FC-909C-5659-254E-05A2AD406707}"/>
              </a:ext>
            </a:extLst>
          </p:cNvPr>
          <p:cNvSpPr>
            <a:spLocks noGrp="1"/>
          </p:cNvSpPr>
          <p:nvPr>
            <p:ph type="sldNum" sz="quarter" idx="12"/>
          </p:nvPr>
        </p:nvSpPr>
        <p:spPr/>
        <p:txBody>
          <a:bodyPr/>
          <a:lstStyle/>
          <a:p>
            <a:fld id="{6113E31D-E2AB-40D1-8B51-AFA5AFEF393A}" type="slidenum">
              <a:rPr lang="en-US" noProof="0" smtClean="0"/>
              <a:t>19</a:t>
            </a:fld>
            <a:endParaRPr lang="en-US" noProof="0" dirty="0"/>
          </a:p>
        </p:txBody>
      </p:sp>
    </p:spTree>
    <p:extLst>
      <p:ext uri="{BB962C8B-B14F-4D97-AF65-F5344CB8AC3E}">
        <p14:creationId xmlns:p14="http://schemas.microsoft.com/office/powerpoint/2010/main" val="1692382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500"/>
                                        <p:tgtEl>
                                          <p:spTgt spid="5">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500"/>
                                        <p:tgtEl>
                                          <p:spTgt spid="5">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Effect transition="in" filter="fade">
                                      <p:cBhvr>
                                        <p:cTn id="25" dur="500"/>
                                        <p:tgtEl>
                                          <p:spTgt spid="5">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
                                            <p:txEl>
                                              <p:pRg st="7" end="7"/>
                                            </p:txEl>
                                          </p:spTgt>
                                        </p:tgtEl>
                                        <p:attrNameLst>
                                          <p:attrName>style.visibility</p:attrName>
                                        </p:attrNameLst>
                                      </p:cBhvr>
                                      <p:to>
                                        <p:strVal val="visible"/>
                                      </p:to>
                                    </p:set>
                                    <p:animEffect transition="in" filter="fade">
                                      <p:cBhvr>
                                        <p:cTn id="28"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DCF5B-CEE6-E551-543B-E7EC11E350DC}"/>
              </a:ext>
            </a:extLst>
          </p:cNvPr>
          <p:cNvSpPr>
            <a:spLocks noGrp="1"/>
          </p:cNvSpPr>
          <p:nvPr>
            <p:ph type="title"/>
          </p:nvPr>
        </p:nvSpPr>
        <p:spPr/>
        <p:txBody>
          <a:bodyPr>
            <a:normAutofit/>
          </a:bodyPr>
          <a:lstStyle/>
          <a:p>
            <a:r>
              <a:rPr lang="en-US" noProof="0" dirty="0"/>
              <a:t>Why Data Warehouse ?</a:t>
            </a:r>
          </a:p>
        </p:txBody>
      </p:sp>
      <p:sp>
        <p:nvSpPr>
          <p:cNvPr id="3" name="Content Placeholder 2">
            <a:extLst>
              <a:ext uri="{FF2B5EF4-FFF2-40B4-BE49-F238E27FC236}">
                <a16:creationId xmlns:a16="http://schemas.microsoft.com/office/drawing/2014/main" id="{ED16AAED-388E-FA0A-9739-3E0D1E4C9B66}"/>
              </a:ext>
            </a:extLst>
          </p:cNvPr>
          <p:cNvSpPr>
            <a:spLocks noGrp="1"/>
          </p:cNvSpPr>
          <p:nvPr>
            <p:ph idx="1"/>
          </p:nvPr>
        </p:nvSpPr>
        <p:spPr/>
        <p:txBody>
          <a:bodyPr anchor="ctr" anchorCtr="0"/>
          <a:lstStyle/>
          <a:p>
            <a:pPr marL="0" indent="0" algn="ctr">
              <a:buNone/>
            </a:pPr>
            <a:r>
              <a:rPr lang="en-US" noProof="0" dirty="0"/>
              <a:t>"The primary driver for data warehousing is to support operational functions, compliance requirements, and Business Intelligence (BI) activities."</a:t>
            </a:r>
            <a:br>
              <a:rPr lang="en-US" noProof="0" dirty="0"/>
            </a:br>
            <a:r>
              <a:rPr lang="en-US" noProof="0" dirty="0"/>
              <a:t>									-- DAMA DMBOK</a:t>
            </a:r>
          </a:p>
          <a:p>
            <a:endParaRPr lang="en-US" noProof="0" dirty="0"/>
          </a:p>
          <a:p>
            <a:endParaRPr lang="en-US" noProof="0" dirty="0"/>
          </a:p>
        </p:txBody>
      </p:sp>
      <p:sp>
        <p:nvSpPr>
          <p:cNvPr id="4" name="Slide Number Placeholder 3">
            <a:extLst>
              <a:ext uri="{FF2B5EF4-FFF2-40B4-BE49-F238E27FC236}">
                <a16:creationId xmlns:a16="http://schemas.microsoft.com/office/drawing/2014/main" id="{2800C502-DDFC-4F3F-6C04-228218C3F1EA}"/>
              </a:ext>
            </a:extLst>
          </p:cNvPr>
          <p:cNvSpPr>
            <a:spLocks noGrp="1"/>
          </p:cNvSpPr>
          <p:nvPr>
            <p:ph type="sldNum" sz="quarter" idx="12"/>
          </p:nvPr>
        </p:nvSpPr>
        <p:spPr/>
        <p:txBody>
          <a:bodyPr/>
          <a:lstStyle/>
          <a:p>
            <a:fld id="{6113E31D-E2AB-40D1-8B51-AFA5AFEF393A}" type="slidenum">
              <a:rPr lang="en-US" noProof="0" smtClean="0"/>
              <a:t>2</a:t>
            </a:fld>
            <a:endParaRPr lang="en-US" noProof="0" dirty="0"/>
          </a:p>
        </p:txBody>
      </p:sp>
    </p:spTree>
    <p:extLst>
      <p:ext uri="{BB962C8B-B14F-4D97-AF65-F5344CB8AC3E}">
        <p14:creationId xmlns:p14="http://schemas.microsoft.com/office/powerpoint/2010/main" val="27955003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3DD78-0464-FE95-727E-305B33A4527F}"/>
              </a:ext>
            </a:extLst>
          </p:cNvPr>
          <p:cNvSpPr>
            <a:spLocks noGrp="1"/>
          </p:cNvSpPr>
          <p:nvPr>
            <p:ph type="title"/>
          </p:nvPr>
        </p:nvSpPr>
        <p:spPr/>
        <p:txBody>
          <a:bodyPr/>
          <a:lstStyle/>
          <a:p>
            <a:r>
              <a:rPr lang="en-US" noProof="0" dirty="0"/>
              <a:t>Data Warehousing</a:t>
            </a:r>
          </a:p>
        </p:txBody>
      </p:sp>
      <p:sp>
        <p:nvSpPr>
          <p:cNvPr id="3" name="Content Placeholder 2">
            <a:extLst>
              <a:ext uri="{FF2B5EF4-FFF2-40B4-BE49-F238E27FC236}">
                <a16:creationId xmlns:a16="http://schemas.microsoft.com/office/drawing/2014/main" id="{DCE6D2E3-CDB4-3BBC-0369-C636A00B7B3A}"/>
              </a:ext>
            </a:extLst>
          </p:cNvPr>
          <p:cNvSpPr>
            <a:spLocks noGrp="1"/>
          </p:cNvSpPr>
          <p:nvPr>
            <p:ph idx="1"/>
          </p:nvPr>
        </p:nvSpPr>
        <p:spPr/>
        <p:txBody>
          <a:bodyPr/>
          <a:lstStyle/>
          <a:p>
            <a:pPr marL="0" indent="0">
              <a:buNone/>
            </a:pPr>
            <a:r>
              <a:rPr lang="en-US" noProof="0" dirty="0"/>
              <a:t>"Data warehousing involves facilitating change in business processes."</a:t>
            </a:r>
          </a:p>
          <a:p>
            <a:pPr marL="0" indent="0">
              <a:buNone/>
            </a:pPr>
            <a:endParaRPr lang="en-US" noProof="0" dirty="0"/>
          </a:p>
          <a:p>
            <a:pPr marL="0" indent="0">
              <a:buNone/>
            </a:pPr>
            <a:endParaRPr lang="en-US" noProof="0" dirty="0"/>
          </a:p>
          <a:p>
            <a:pPr marL="0" indent="0">
              <a:buNone/>
            </a:pPr>
            <a:r>
              <a:rPr lang="en-US" noProof="0" dirty="0"/>
              <a:t>Process:</a:t>
            </a:r>
          </a:p>
          <a:p>
            <a:r>
              <a:rPr lang="en-US" noProof="0" dirty="0"/>
              <a:t>Coordinated, architected, and periodic maintenance the data in a data warehouse</a:t>
            </a:r>
          </a:p>
          <a:p>
            <a:r>
              <a:rPr lang="en-US" noProof="0" dirty="0"/>
              <a:t>Operational extract, cleansing, transformation, control, and load processes</a:t>
            </a:r>
          </a:p>
          <a:p>
            <a:r>
              <a:rPr lang="en-US" noProof="0" dirty="0"/>
              <a:t>Enforce business rules and maintain appropriate business data relationships</a:t>
            </a:r>
          </a:p>
          <a:p>
            <a:r>
              <a:rPr lang="en-US" noProof="0" dirty="0"/>
              <a:t>Interaction with Metadata repositories</a:t>
            </a:r>
          </a:p>
        </p:txBody>
      </p:sp>
      <p:sp>
        <p:nvSpPr>
          <p:cNvPr id="4" name="Slide Number Placeholder 3">
            <a:extLst>
              <a:ext uri="{FF2B5EF4-FFF2-40B4-BE49-F238E27FC236}">
                <a16:creationId xmlns:a16="http://schemas.microsoft.com/office/drawing/2014/main" id="{7CD767B7-551F-FEB5-9790-467C0DAAFBB7}"/>
              </a:ext>
            </a:extLst>
          </p:cNvPr>
          <p:cNvSpPr>
            <a:spLocks noGrp="1"/>
          </p:cNvSpPr>
          <p:nvPr>
            <p:ph type="sldNum" sz="quarter" idx="12"/>
          </p:nvPr>
        </p:nvSpPr>
        <p:spPr/>
        <p:txBody>
          <a:bodyPr/>
          <a:lstStyle/>
          <a:p>
            <a:fld id="{6113E31D-E2AB-40D1-8B51-AFA5AFEF393A}" type="slidenum">
              <a:rPr lang="en-US" noProof="0" smtClean="0"/>
              <a:t>20</a:t>
            </a:fld>
            <a:endParaRPr lang="en-US" noProof="0" dirty="0"/>
          </a:p>
        </p:txBody>
      </p:sp>
    </p:spTree>
    <p:extLst>
      <p:ext uri="{BB962C8B-B14F-4D97-AF65-F5344CB8AC3E}">
        <p14:creationId xmlns:p14="http://schemas.microsoft.com/office/powerpoint/2010/main" val="12868765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137A0-E994-3ED0-F4CC-C413E89A353C}"/>
              </a:ext>
            </a:extLst>
          </p:cNvPr>
          <p:cNvSpPr>
            <a:spLocks noGrp="1"/>
          </p:cNvSpPr>
          <p:nvPr>
            <p:ph type="title"/>
          </p:nvPr>
        </p:nvSpPr>
        <p:spPr/>
        <p:txBody>
          <a:bodyPr/>
          <a:lstStyle/>
          <a:p>
            <a:r>
              <a:rPr lang="en-US" noProof="0" dirty="0"/>
              <a:t>Governance</a:t>
            </a:r>
          </a:p>
        </p:txBody>
      </p:sp>
      <p:sp>
        <p:nvSpPr>
          <p:cNvPr id="3" name="Content Placeholder 2">
            <a:extLst>
              <a:ext uri="{FF2B5EF4-FFF2-40B4-BE49-F238E27FC236}">
                <a16:creationId xmlns:a16="http://schemas.microsoft.com/office/drawing/2014/main" id="{C62F4AF0-D5EE-89EE-91EA-455192228F8A}"/>
              </a:ext>
            </a:extLst>
          </p:cNvPr>
          <p:cNvSpPr>
            <a:spLocks noGrp="1"/>
          </p:cNvSpPr>
          <p:nvPr>
            <p:ph idx="1"/>
          </p:nvPr>
        </p:nvSpPr>
        <p:spPr/>
        <p:txBody>
          <a:bodyPr/>
          <a:lstStyle/>
          <a:p>
            <a:pPr marL="0" indent="0">
              <a:buNone/>
            </a:pPr>
            <a:r>
              <a:rPr lang="en-US" noProof="0" dirty="0"/>
              <a:t>Govern the business-operated discovery or refinement area, it increase business acceptance.</a:t>
            </a:r>
          </a:p>
          <a:p>
            <a:r>
              <a:rPr lang="en-US" noProof="0" dirty="0"/>
              <a:t>Conceptual Data Model</a:t>
            </a:r>
          </a:p>
          <a:p>
            <a:r>
              <a:rPr lang="en-US" noProof="0" dirty="0"/>
              <a:t>Data Quality feedback</a:t>
            </a:r>
          </a:p>
          <a:p>
            <a:r>
              <a:rPr lang="en-US" noProof="0" dirty="0"/>
              <a:t>End-to-end metadata</a:t>
            </a:r>
          </a:p>
          <a:p>
            <a:r>
              <a:rPr lang="en-US" noProof="0" dirty="0"/>
              <a:t>Data lineage</a:t>
            </a:r>
          </a:p>
          <a:p>
            <a:r>
              <a:rPr lang="en-US" noProof="0" dirty="0"/>
              <a:t>Service level agreements</a:t>
            </a:r>
          </a:p>
          <a:p>
            <a:r>
              <a:rPr lang="en-US" noProof="0" dirty="0"/>
              <a:t>Reporting Strategy</a:t>
            </a:r>
          </a:p>
          <a:p>
            <a:pPr lvl="1"/>
            <a:endParaRPr lang="en-US" noProof="0" dirty="0"/>
          </a:p>
          <a:p>
            <a:endParaRPr lang="en-US" noProof="0" dirty="0"/>
          </a:p>
        </p:txBody>
      </p:sp>
      <p:sp>
        <p:nvSpPr>
          <p:cNvPr id="4" name="Slide Number Placeholder 3">
            <a:extLst>
              <a:ext uri="{FF2B5EF4-FFF2-40B4-BE49-F238E27FC236}">
                <a16:creationId xmlns:a16="http://schemas.microsoft.com/office/drawing/2014/main" id="{AF93705E-F1FF-C1A3-DA63-833A2B1359A0}"/>
              </a:ext>
            </a:extLst>
          </p:cNvPr>
          <p:cNvSpPr>
            <a:spLocks noGrp="1"/>
          </p:cNvSpPr>
          <p:nvPr>
            <p:ph type="sldNum" sz="quarter" idx="12"/>
          </p:nvPr>
        </p:nvSpPr>
        <p:spPr/>
        <p:txBody>
          <a:bodyPr/>
          <a:lstStyle/>
          <a:p>
            <a:fld id="{6113E31D-E2AB-40D1-8B51-AFA5AFEF393A}" type="slidenum">
              <a:rPr lang="en-US" noProof="0" smtClean="0"/>
              <a:t>21</a:t>
            </a:fld>
            <a:endParaRPr lang="en-US" noProof="0" dirty="0"/>
          </a:p>
        </p:txBody>
      </p:sp>
    </p:spTree>
    <p:extLst>
      <p:ext uri="{BB962C8B-B14F-4D97-AF65-F5344CB8AC3E}">
        <p14:creationId xmlns:p14="http://schemas.microsoft.com/office/powerpoint/2010/main" val="41413120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0A43197-0BF6-DCF7-B0E6-B091B09D67D0}"/>
              </a:ext>
            </a:extLst>
          </p:cNvPr>
          <p:cNvSpPr>
            <a:spLocks noGrp="1"/>
          </p:cNvSpPr>
          <p:nvPr>
            <p:ph type="body" sz="quarter" idx="13"/>
          </p:nvPr>
        </p:nvSpPr>
        <p:spPr/>
        <p:txBody>
          <a:bodyPr/>
          <a:lstStyle/>
          <a:p>
            <a:r>
              <a:rPr lang="en-US" noProof="0" dirty="0"/>
              <a:t>Implementation details</a:t>
            </a:r>
          </a:p>
        </p:txBody>
      </p:sp>
      <p:sp>
        <p:nvSpPr>
          <p:cNvPr id="3" name="Text Placeholder 2">
            <a:extLst>
              <a:ext uri="{FF2B5EF4-FFF2-40B4-BE49-F238E27FC236}">
                <a16:creationId xmlns:a16="http://schemas.microsoft.com/office/drawing/2014/main" id="{73A664F6-5681-7797-2E2D-CCFA24B3162B}"/>
              </a:ext>
            </a:extLst>
          </p:cNvPr>
          <p:cNvSpPr>
            <a:spLocks noGrp="1"/>
          </p:cNvSpPr>
          <p:nvPr>
            <p:ph type="body" sz="quarter" idx="14"/>
          </p:nvPr>
        </p:nvSpPr>
        <p:spPr/>
        <p:txBody>
          <a:bodyPr/>
          <a:lstStyle/>
          <a:p>
            <a:r>
              <a:rPr lang="en-US" noProof="0" dirty="0"/>
              <a:t>Data Warehouse</a:t>
            </a:r>
            <a:br>
              <a:rPr lang="en-US" noProof="0" dirty="0"/>
            </a:br>
            <a:r>
              <a:rPr lang="en-US" noProof="0" dirty="0"/>
              <a:t>Online Analytical Processing</a:t>
            </a:r>
          </a:p>
          <a:p>
            <a:r>
              <a:rPr lang="en-US" noProof="0" dirty="0"/>
              <a:t>…</a:t>
            </a:r>
          </a:p>
        </p:txBody>
      </p:sp>
    </p:spTree>
    <p:extLst>
      <p:ext uri="{BB962C8B-B14F-4D97-AF65-F5344CB8AC3E}">
        <p14:creationId xmlns:p14="http://schemas.microsoft.com/office/powerpoint/2010/main" val="36262717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2C9A8-3095-4E58-BDB0-C357D43E0DE9}"/>
              </a:ext>
            </a:extLst>
          </p:cNvPr>
          <p:cNvSpPr>
            <a:spLocks noGrp="1"/>
          </p:cNvSpPr>
          <p:nvPr>
            <p:ph type="title"/>
          </p:nvPr>
        </p:nvSpPr>
        <p:spPr/>
        <p:txBody>
          <a:bodyPr/>
          <a:lstStyle/>
          <a:p>
            <a:r>
              <a:rPr lang="en-US" noProof="0" dirty="0"/>
              <a:t>Database</a:t>
            </a:r>
          </a:p>
        </p:txBody>
      </p:sp>
      <p:sp>
        <p:nvSpPr>
          <p:cNvPr id="5" name="Content Placeholder 4">
            <a:extLst>
              <a:ext uri="{FF2B5EF4-FFF2-40B4-BE49-F238E27FC236}">
                <a16:creationId xmlns:a16="http://schemas.microsoft.com/office/drawing/2014/main" id="{F501F0C7-6EF3-CF78-B480-ECACF8F69471}"/>
              </a:ext>
            </a:extLst>
          </p:cNvPr>
          <p:cNvSpPr>
            <a:spLocks noGrp="1"/>
          </p:cNvSpPr>
          <p:nvPr>
            <p:ph sz="half" idx="1"/>
          </p:nvPr>
        </p:nvSpPr>
        <p:spPr/>
        <p:txBody>
          <a:bodyPr/>
          <a:lstStyle/>
          <a:p>
            <a:pPr marL="0" indent="0">
              <a:buNone/>
            </a:pPr>
            <a:r>
              <a:rPr lang="en-US" noProof="0" dirty="0"/>
              <a:t>Relational database</a:t>
            </a:r>
          </a:p>
          <a:p>
            <a:r>
              <a:rPr lang="en-US" noProof="0" dirty="0"/>
              <a:t>1970 </a:t>
            </a:r>
            <a:r>
              <a:rPr lang="en-US" noProof="0" dirty="0" err="1"/>
              <a:t>E.F.Codd</a:t>
            </a:r>
            <a:r>
              <a:rPr lang="en-US" noProof="0" dirty="0"/>
              <a:t>, A Relational Model of Data for Large Shared Data Banks</a:t>
            </a:r>
          </a:p>
          <a:p>
            <a:r>
              <a:rPr lang="en-US" noProof="0" dirty="0"/>
              <a:t>1970s, 1980s Query Optimizer</a:t>
            </a:r>
            <a:br>
              <a:rPr lang="en-US" noProof="0" dirty="0"/>
            </a:br>
            <a:r>
              <a:rPr lang="en-US" noProof="0" dirty="0"/>
              <a:t>Online Transactional Processing</a:t>
            </a:r>
          </a:p>
          <a:p>
            <a:r>
              <a:rPr lang="en-US" noProof="0" dirty="0"/>
              <a:t>Normalization (3.NF)</a:t>
            </a:r>
          </a:p>
          <a:p>
            <a:endParaRPr lang="en-US" noProof="0" dirty="0"/>
          </a:p>
          <a:p>
            <a:pPr marL="0" indent="0">
              <a:buNone/>
            </a:pPr>
            <a:r>
              <a:rPr lang="en-US" noProof="0" dirty="0"/>
              <a:t>Online Analytical Processing</a:t>
            </a:r>
          </a:p>
          <a:p>
            <a:r>
              <a:rPr lang="en-US" noProof="0" dirty="0"/>
              <a:t>Multi-dimensional analytic queries</a:t>
            </a:r>
          </a:p>
          <a:p>
            <a:r>
              <a:rPr lang="en-US" noProof="0" dirty="0"/>
              <a:t>XML for Analysis (XMLA)</a:t>
            </a:r>
          </a:p>
        </p:txBody>
      </p:sp>
      <p:sp>
        <p:nvSpPr>
          <p:cNvPr id="6" name="Content Placeholder 5">
            <a:extLst>
              <a:ext uri="{FF2B5EF4-FFF2-40B4-BE49-F238E27FC236}">
                <a16:creationId xmlns:a16="http://schemas.microsoft.com/office/drawing/2014/main" id="{1504DCB2-5E73-16C4-BD0D-C074311D24DC}"/>
              </a:ext>
            </a:extLst>
          </p:cNvPr>
          <p:cNvSpPr>
            <a:spLocks noGrp="1"/>
          </p:cNvSpPr>
          <p:nvPr>
            <p:ph sz="half" idx="2"/>
          </p:nvPr>
        </p:nvSpPr>
        <p:spPr>
          <a:xfrm>
            <a:off x="6217920" y="1260583"/>
            <a:ext cx="5566712" cy="4464496"/>
          </a:xfrm>
        </p:spPr>
        <p:txBody>
          <a:bodyPr/>
          <a:lstStyle/>
          <a:p>
            <a:pPr marL="0" indent="0">
              <a:buNone/>
            </a:pPr>
            <a:r>
              <a:rPr lang="en-US" noProof="0" dirty="0"/>
              <a:t>Relational Online Analytical Processing </a:t>
            </a:r>
          </a:p>
          <a:p>
            <a:r>
              <a:rPr lang="en-US" noProof="0" dirty="0"/>
              <a:t>Start schema</a:t>
            </a:r>
            <a:br>
              <a:rPr lang="en-US" noProof="0" dirty="0"/>
            </a:br>
            <a:endParaRPr lang="en-US" noProof="0" dirty="0"/>
          </a:p>
          <a:p>
            <a:pPr marL="0" indent="0">
              <a:buNone/>
            </a:pPr>
            <a:r>
              <a:rPr lang="en-US" noProof="0" dirty="0"/>
              <a:t>Multi-dimensional Online Analytical Processing </a:t>
            </a:r>
          </a:p>
          <a:p>
            <a:r>
              <a:rPr lang="en-US" noProof="0" dirty="0"/>
              <a:t>Multidimensional database</a:t>
            </a:r>
            <a:br>
              <a:rPr lang="en-US" noProof="0" dirty="0"/>
            </a:br>
            <a:endParaRPr lang="en-US" noProof="0" dirty="0"/>
          </a:p>
          <a:p>
            <a:pPr marL="0" indent="0">
              <a:buNone/>
            </a:pPr>
            <a:r>
              <a:rPr lang="en-US" noProof="0" dirty="0"/>
              <a:t>Hybrid Online Analytical Processing</a:t>
            </a:r>
          </a:p>
          <a:p>
            <a:r>
              <a:rPr lang="en-US" noProof="0" dirty="0"/>
              <a:t>Data partitioning</a:t>
            </a:r>
            <a:br>
              <a:rPr lang="en-US" noProof="0" dirty="0"/>
            </a:br>
            <a:endParaRPr lang="en-US" noProof="0" dirty="0"/>
          </a:p>
          <a:p>
            <a:pPr marL="0" indent="0">
              <a:buNone/>
            </a:pPr>
            <a:r>
              <a:rPr lang="en-US" noProof="0" dirty="0"/>
              <a:t>Desktop Online Analytical Processing</a:t>
            </a:r>
          </a:p>
          <a:p>
            <a:r>
              <a:rPr lang="en-US" noProof="0" dirty="0"/>
              <a:t>Client-side storage</a:t>
            </a:r>
          </a:p>
        </p:txBody>
      </p:sp>
      <p:sp>
        <p:nvSpPr>
          <p:cNvPr id="4" name="Slide Number Placeholder 3">
            <a:extLst>
              <a:ext uri="{FF2B5EF4-FFF2-40B4-BE49-F238E27FC236}">
                <a16:creationId xmlns:a16="http://schemas.microsoft.com/office/drawing/2014/main" id="{FCBFCA2C-067C-4541-4C58-EBE64545FD26}"/>
              </a:ext>
            </a:extLst>
          </p:cNvPr>
          <p:cNvSpPr>
            <a:spLocks noGrp="1"/>
          </p:cNvSpPr>
          <p:nvPr>
            <p:ph type="sldNum" sz="quarter" idx="12"/>
          </p:nvPr>
        </p:nvSpPr>
        <p:spPr/>
        <p:txBody>
          <a:bodyPr/>
          <a:lstStyle/>
          <a:p>
            <a:fld id="{6113E31D-E2AB-40D1-8B51-AFA5AFEF393A}" type="slidenum">
              <a:rPr lang="en-US" noProof="0" smtClean="0"/>
              <a:t>23</a:t>
            </a:fld>
            <a:endParaRPr lang="en-US" noProof="0" dirty="0"/>
          </a:p>
        </p:txBody>
      </p:sp>
      <p:sp>
        <p:nvSpPr>
          <p:cNvPr id="3" name="Content Placeholder 5">
            <a:extLst>
              <a:ext uri="{FF2B5EF4-FFF2-40B4-BE49-F238E27FC236}">
                <a16:creationId xmlns:a16="http://schemas.microsoft.com/office/drawing/2014/main" id="{E50B4CA2-B977-7909-E6E2-BDC54948AD49}"/>
              </a:ext>
            </a:extLst>
          </p:cNvPr>
          <p:cNvSpPr txBox="1">
            <a:spLocks/>
          </p:cNvSpPr>
          <p:nvPr/>
        </p:nvSpPr>
        <p:spPr>
          <a:xfrm>
            <a:off x="6217920" y="6085119"/>
            <a:ext cx="5566712" cy="656249"/>
          </a:xfrm>
          <a:prstGeom prst="rect">
            <a:avLst/>
          </a:prstGeom>
        </p:spPr>
        <p:txBody>
          <a:bodyPr vert="horz" lIns="0" tIns="36000" rIns="0" bIns="36000" rtlCol="0">
            <a:noAutofit/>
          </a:bodyPr>
          <a:lstStyle>
            <a:lvl1pPr marL="91440" indent="-91440" algn="l" defTabSz="914400" rtl="0" eaLnBrk="1" latinLnBrk="0" hangingPunct="1">
              <a:lnSpc>
                <a:spcPct val="90000"/>
              </a:lnSpc>
              <a:spcBef>
                <a:spcPts val="1200"/>
              </a:spcBef>
              <a:spcAft>
                <a:spcPts val="2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SzPct val="80000"/>
              <a:buFont typeface="Arial" panose="020B0604020202020204" pitchFamily="34" charset="0"/>
              <a:buChar char="•"/>
              <a:defRPr sz="22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Font typeface="Arial" panose="020B0604020202020204" pitchFamily="34" charset="0"/>
              <a:buNone/>
            </a:pPr>
            <a:r>
              <a:rPr lang="en-US" noProof="0" dirty="0"/>
              <a:t>Online Analytical Mining</a:t>
            </a:r>
          </a:p>
        </p:txBody>
      </p:sp>
    </p:spTree>
    <p:extLst>
      <p:ext uri="{BB962C8B-B14F-4D97-AF65-F5344CB8AC3E}">
        <p14:creationId xmlns:p14="http://schemas.microsoft.com/office/powerpoint/2010/main" val="3208592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fade">
                                      <p:cBhvr>
                                        <p:cTn id="10" dur="500"/>
                                        <p:tgtEl>
                                          <p:spTgt spid="6">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fade">
                                      <p:cBhvr>
                                        <p:cTn id="13" dur="500"/>
                                        <p:tgtEl>
                                          <p:spTgt spid="6">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fade">
                                      <p:cBhvr>
                                        <p:cTn id="16" dur="500"/>
                                        <p:tgtEl>
                                          <p:spTgt spid="6">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Effect transition="in" filter="fade">
                                      <p:cBhvr>
                                        <p:cTn id="19" dur="500"/>
                                        <p:tgtEl>
                                          <p:spTgt spid="6">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6">
                                            <p:txEl>
                                              <p:pRg st="5" end="5"/>
                                            </p:txEl>
                                          </p:spTgt>
                                        </p:tgtEl>
                                        <p:attrNameLst>
                                          <p:attrName>style.visibility</p:attrName>
                                        </p:attrNameLst>
                                      </p:cBhvr>
                                      <p:to>
                                        <p:strVal val="visible"/>
                                      </p:to>
                                    </p:set>
                                    <p:animEffect transition="in" filter="fade">
                                      <p:cBhvr>
                                        <p:cTn id="22" dur="500"/>
                                        <p:tgtEl>
                                          <p:spTgt spid="6">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Effect transition="in" filter="fade">
                                      <p:cBhvr>
                                        <p:cTn id="25" dur="500"/>
                                        <p:tgtEl>
                                          <p:spTgt spid="6">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6">
                                            <p:txEl>
                                              <p:pRg st="7" end="7"/>
                                            </p:txEl>
                                          </p:spTgt>
                                        </p:tgtEl>
                                        <p:attrNameLst>
                                          <p:attrName>style.visibility</p:attrName>
                                        </p:attrNameLst>
                                      </p:cBhvr>
                                      <p:to>
                                        <p:strVal val="visible"/>
                                      </p:to>
                                    </p:set>
                                    <p:animEffect transition="in" filter="fade">
                                      <p:cBhvr>
                                        <p:cTn id="28" dur="500"/>
                                        <p:tgtEl>
                                          <p:spTgt spid="6">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0" end="0"/>
                                            </p:txEl>
                                          </p:spTgt>
                                        </p:tgtEl>
                                        <p:attrNameLst>
                                          <p:attrName>style.visibility</p:attrName>
                                        </p:attrNameLst>
                                      </p:cBhvr>
                                      <p:to>
                                        <p:strVal val="visible"/>
                                      </p:to>
                                    </p:set>
                                    <p:animEffect transition="in" filter="fade">
                                      <p:cBhvr>
                                        <p:cTn id="3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P spid="3" grpId="0" build="allAtOnce"/>
    </p:bldLst>
  </p:timing>
</p:sld>
</file>

<file path=ppt/slides/slide24.xml><?xml version="1.0" encoding="utf-8"?>
<p:sld xmlns:a="http://schemas.openxmlformats.org/drawingml/2006/main" xmlns:r="http://schemas.openxmlformats.org/officeDocument/2006/relationships" xmlns:p="http://schemas.openxmlformats.org/presentationml/2006/main" show="0">
  <p:cSld>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C8EFE-E122-D6BD-DFDF-8ACC7ECCC31D}"/>
              </a:ext>
            </a:extLst>
          </p:cNvPr>
          <p:cNvSpPr>
            <a:spLocks noGrp="1"/>
          </p:cNvSpPr>
          <p:nvPr>
            <p:ph type="title"/>
          </p:nvPr>
        </p:nvSpPr>
        <p:spPr/>
        <p:txBody>
          <a:bodyPr/>
          <a:lstStyle/>
          <a:p>
            <a:r>
              <a:rPr lang="en-US" noProof="0" dirty="0"/>
              <a:t>Enterprise Information Integration</a:t>
            </a:r>
          </a:p>
        </p:txBody>
      </p:sp>
      <p:sp>
        <p:nvSpPr>
          <p:cNvPr id="3" name="Content Placeholder 2">
            <a:extLst>
              <a:ext uri="{FF2B5EF4-FFF2-40B4-BE49-F238E27FC236}">
                <a16:creationId xmlns:a16="http://schemas.microsoft.com/office/drawing/2014/main" id="{02CCC636-760E-8B62-0839-46EA01162698}"/>
              </a:ext>
            </a:extLst>
          </p:cNvPr>
          <p:cNvSpPr>
            <a:spLocks noGrp="1"/>
          </p:cNvSpPr>
          <p:nvPr>
            <p:ph idx="1"/>
          </p:nvPr>
        </p:nvSpPr>
        <p:spPr/>
        <p:txBody>
          <a:bodyPr/>
          <a:lstStyle/>
          <a:p>
            <a:endParaRPr lang="en-US" noProof="0" dirty="0"/>
          </a:p>
        </p:txBody>
      </p:sp>
      <p:sp>
        <p:nvSpPr>
          <p:cNvPr id="4" name="Slide Number Placeholder 3">
            <a:extLst>
              <a:ext uri="{FF2B5EF4-FFF2-40B4-BE49-F238E27FC236}">
                <a16:creationId xmlns:a16="http://schemas.microsoft.com/office/drawing/2014/main" id="{11FE1684-F7F4-FCA7-63CD-7F2CE213BB50}"/>
              </a:ext>
            </a:extLst>
          </p:cNvPr>
          <p:cNvSpPr>
            <a:spLocks noGrp="1"/>
          </p:cNvSpPr>
          <p:nvPr>
            <p:ph type="sldNum" sz="quarter" idx="12"/>
          </p:nvPr>
        </p:nvSpPr>
        <p:spPr/>
        <p:txBody>
          <a:bodyPr/>
          <a:lstStyle/>
          <a:p>
            <a:fld id="{6113E31D-E2AB-40D1-8B51-AFA5AFEF393A}" type="slidenum">
              <a:rPr lang="en-US" noProof="0" smtClean="0"/>
              <a:t>24</a:t>
            </a:fld>
            <a:endParaRPr lang="en-US" noProof="0" dirty="0"/>
          </a:p>
        </p:txBody>
      </p:sp>
      <p:sp>
        <p:nvSpPr>
          <p:cNvPr id="6" name="TextBox 5">
            <a:extLst>
              <a:ext uri="{FF2B5EF4-FFF2-40B4-BE49-F238E27FC236}">
                <a16:creationId xmlns:a16="http://schemas.microsoft.com/office/drawing/2014/main" id="{75068D02-1E65-CE86-74F7-C183037333C4}"/>
              </a:ext>
            </a:extLst>
          </p:cNvPr>
          <p:cNvSpPr txBox="1"/>
          <p:nvPr/>
        </p:nvSpPr>
        <p:spPr>
          <a:xfrm>
            <a:off x="0" y="6525344"/>
            <a:ext cx="6096000" cy="369332"/>
          </a:xfrm>
          <a:prstGeom prst="rect">
            <a:avLst/>
          </a:prstGeom>
          <a:noFill/>
        </p:spPr>
        <p:txBody>
          <a:bodyPr wrap="square" rtlCol="0">
            <a:spAutoFit/>
          </a:bodyPr>
          <a:lstStyle/>
          <a:p>
            <a:r>
              <a:rPr lang="en-US" noProof="0" dirty="0">
                <a:solidFill>
                  <a:schemeClr val="bg1"/>
                </a:solidFill>
              </a:rPr>
              <a:t>Consider</a:t>
            </a:r>
          </a:p>
        </p:txBody>
      </p:sp>
    </p:spTree>
    <p:extLst>
      <p:ext uri="{BB962C8B-B14F-4D97-AF65-F5344CB8AC3E}">
        <p14:creationId xmlns:p14="http://schemas.microsoft.com/office/powerpoint/2010/main" val="1133119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5928C-157A-202D-AA63-DCCDE628CA40}"/>
              </a:ext>
            </a:extLst>
          </p:cNvPr>
          <p:cNvSpPr>
            <a:spLocks noGrp="1"/>
          </p:cNvSpPr>
          <p:nvPr>
            <p:ph type="title"/>
          </p:nvPr>
        </p:nvSpPr>
        <p:spPr/>
        <p:txBody>
          <a:bodyPr/>
          <a:lstStyle/>
          <a:p>
            <a:r>
              <a:rPr lang="en-US" noProof="0" dirty="0"/>
              <a:t>Data access </a:t>
            </a:r>
          </a:p>
        </p:txBody>
      </p:sp>
      <p:sp>
        <p:nvSpPr>
          <p:cNvPr id="47" name="Content Placeholder 2">
            <a:extLst>
              <a:ext uri="{FF2B5EF4-FFF2-40B4-BE49-F238E27FC236}">
                <a16:creationId xmlns:a16="http://schemas.microsoft.com/office/drawing/2014/main" id="{12407C62-6860-3635-22F7-2AF1CD68890B}"/>
              </a:ext>
            </a:extLst>
          </p:cNvPr>
          <p:cNvSpPr>
            <a:spLocks noGrp="1"/>
          </p:cNvSpPr>
          <p:nvPr>
            <p:ph idx="1"/>
          </p:nvPr>
        </p:nvSpPr>
        <p:spPr>
          <a:xfrm>
            <a:off x="6554860" y="1268759"/>
            <a:ext cx="5229772" cy="5099823"/>
          </a:xfrm>
        </p:spPr>
        <p:txBody>
          <a:bodyPr/>
          <a:lstStyle/>
          <a:p>
            <a:pPr marL="0" indent="0">
              <a:buNone/>
            </a:pPr>
            <a:r>
              <a:rPr lang="en-US" noProof="0" dirty="0"/>
              <a:t>Query driven</a:t>
            </a:r>
          </a:p>
          <a:p>
            <a:r>
              <a:rPr lang="en-US" noProof="0" dirty="0"/>
              <a:t>Wrappers / Integrators / Mediators / ..</a:t>
            </a:r>
          </a:p>
          <a:p>
            <a:r>
              <a:rPr lang="en-US" noProof="0" dirty="0"/>
              <a:t>Metadata dictionary</a:t>
            </a:r>
          </a:p>
          <a:p>
            <a:r>
              <a:rPr lang="en-US" noProof="0" dirty="0"/>
              <a:t>Distributed query</a:t>
            </a:r>
            <a:br>
              <a:rPr lang="en-US" noProof="0" dirty="0"/>
            </a:br>
            <a:endParaRPr lang="en-US" noProof="0" dirty="0"/>
          </a:p>
          <a:p>
            <a:pPr marL="0" indent="0">
              <a:buNone/>
            </a:pPr>
            <a:r>
              <a:rPr lang="en-US" noProof="0" dirty="0"/>
              <a:t>Update driven</a:t>
            </a:r>
          </a:p>
          <a:p>
            <a:r>
              <a:rPr lang="en-US" noProof="0" dirty="0"/>
              <a:t>Integration into a single data storage</a:t>
            </a:r>
          </a:p>
          <a:p>
            <a:r>
              <a:rPr lang="en-US" noProof="0" dirty="0"/>
              <a:t>Cloud / Streaming / …</a:t>
            </a:r>
          </a:p>
        </p:txBody>
      </p:sp>
      <p:sp>
        <p:nvSpPr>
          <p:cNvPr id="4" name="Slide Number Placeholder 3">
            <a:extLst>
              <a:ext uri="{FF2B5EF4-FFF2-40B4-BE49-F238E27FC236}">
                <a16:creationId xmlns:a16="http://schemas.microsoft.com/office/drawing/2014/main" id="{5D1DE922-A329-9468-04EB-A1AE44910796}"/>
              </a:ext>
            </a:extLst>
          </p:cNvPr>
          <p:cNvSpPr>
            <a:spLocks noGrp="1"/>
          </p:cNvSpPr>
          <p:nvPr>
            <p:ph type="sldNum" sz="quarter" idx="12"/>
          </p:nvPr>
        </p:nvSpPr>
        <p:spPr/>
        <p:txBody>
          <a:bodyPr/>
          <a:lstStyle/>
          <a:p>
            <a:fld id="{6113E31D-E2AB-40D1-8B51-AFA5AFEF393A}" type="slidenum">
              <a:rPr lang="en-US" noProof="0" smtClean="0"/>
              <a:t>3</a:t>
            </a:fld>
            <a:endParaRPr lang="en-US" noProof="0" dirty="0"/>
          </a:p>
        </p:txBody>
      </p:sp>
      <p:sp>
        <p:nvSpPr>
          <p:cNvPr id="5" name="Flowchart: Magnetic Disk 4">
            <a:extLst>
              <a:ext uri="{FF2B5EF4-FFF2-40B4-BE49-F238E27FC236}">
                <a16:creationId xmlns:a16="http://schemas.microsoft.com/office/drawing/2014/main" id="{8B6800F6-1D8F-913C-5B6E-1E1A6730F9DB}"/>
              </a:ext>
            </a:extLst>
          </p:cNvPr>
          <p:cNvSpPr/>
          <p:nvPr/>
        </p:nvSpPr>
        <p:spPr>
          <a:xfrm>
            <a:off x="2885579" y="3748158"/>
            <a:ext cx="720080" cy="766132"/>
          </a:xfrm>
          <a:prstGeom prst="flowChartMagneticDisk">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6" name="Flowchart: Magnetic Disk 5">
            <a:extLst>
              <a:ext uri="{FF2B5EF4-FFF2-40B4-BE49-F238E27FC236}">
                <a16:creationId xmlns:a16="http://schemas.microsoft.com/office/drawing/2014/main" id="{58F72050-EE28-6817-B4AD-7E3D1F3FDF75}"/>
              </a:ext>
            </a:extLst>
          </p:cNvPr>
          <p:cNvSpPr/>
          <p:nvPr/>
        </p:nvSpPr>
        <p:spPr>
          <a:xfrm>
            <a:off x="1084943" y="4725144"/>
            <a:ext cx="720080" cy="766132"/>
          </a:xfrm>
          <a:prstGeom prst="flowChartMagneticDisk">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7" name="Flowchart: Magnetic Disk 6">
            <a:extLst>
              <a:ext uri="{FF2B5EF4-FFF2-40B4-BE49-F238E27FC236}">
                <a16:creationId xmlns:a16="http://schemas.microsoft.com/office/drawing/2014/main" id="{787E6365-2F85-B30D-044A-A5753B574276}"/>
              </a:ext>
            </a:extLst>
          </p:cNvPr>
          <p:cNvSpPr/>
          <p:nvPr/>
        </p:nvSpPr>
        <p:spPr>
          <a:xfrm>
            <a:off x="1631504" y="3375698"/>
            <a:ext cx="720080" cy="766132"/>
          </a:xfrm>
          <a:prstGeom prst="flowChartMagneticDisk">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8" name="Flowchart: Magnetic Disk 7">
            <a:extLst>
              <a:ext uri="{FF2B5EF4-FFF2-40B4-BE49-F238E27FC236}">
                <a16:creationId xmlns:a16="http://schemas.microsoft.com/office/drawing/2014/main" id="{543D81F3-1A6E-B2EC-DB95-9F906F4D08CE}"/>
              </a:ext>
            </a:extLst>
          </p:cNvPr>
          <p:cNvSpPr/>
          <p:nvPr/>
        </p:nvSpPr>
        <p:spPr>
          <a:xfrm>
            <a:off x="3143672" y="2348880"/>
            <a:ext cx="720080" cy="766132"/>
          </a:xfrm>
          <a:prstGeom prst="flowChartMagneticDisk">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9" name="Flowchart: Magnetic Disk 8">
            <a:extLst>
              <a:ext uri="{FF2B5EF4-FFF2-40B4-BE49-F238E27FC236}">
                <a16:creationId xmlns:a16="http://schemas.microsoft.com/office/drawing/2014/main" id="{C3DB87DC-B215-8EC1-F2F7-025A96009162}"/>
              </a:ext>
            </a:extLst>
          </p:cNvPr>
          <p:cNvSpPr/>
          <p:nvPr/>
        </p:nvSpPr>
        <p:spPr>
          <a:xfrm>
            <a:off x="2789314" y="5373216"/>
            <a:ext cx="720080" cy="766132"/>
          </a:xfrm>
          <a:prstGeom prst="flowChartMagneticDisk">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10" name="Flowchart: Magnetic Disk 9">
            <a:extLst>
              <a:ext uri="{FF2B5EF4-FFF2-40B4-BE49-F238E27FC236}">
                <a16:creationId xmlns:a16="http://schemas.microsoft.com/office/drawing/2014/main" id="{7A276C93-5704-CA75-4FCB-473953EFFC26}"/>
              </a:ext>
            </a:extLst>
          </p:cNvPr>
          <p:cNvSpPr/>
          <p:nvPr/>
        </p:nvSpPr>
        <p:spPr>
          <a:xfrm>
            <a:off x="678379" y="1915721"/>
            <a:ext cx="720080" cy="766132"/>
          </a:xfrm>
          <a:prstGeom prst="flowChartMagneticDisk">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12" name="TextBox 11">
            <a:extLst>
              <a:ext uri="{FF2B5EF4-FFF2-40B4-BE49-F238E27FC236}">
                <a16:creationId xmlns:a16="http://schemas.microsoft.com/office/drawing/2014/main" id="{D3F11C8F-A858-9413-2715-F3FCA29C8BFF}"/>
              </a:ext>
            </a:extLst>
          </p:cNvPr>
          <p:cNvSpPr txBox="1"/>
          <p:nvPr/>
        </p:nvSpPr>
        <p:spPr>
          <a:xfrm>
            <a:off x="492965" y="2707129"/>
            <a:ext cx="1080120" cy="430887"/>
          </a:xfrm>
          <a:prstGeom prst="rect">
            <a:avLst/>
          </a:prstGeom>
          <a:noFill/>
        </p:spPr>
        <p:txBody>
          <a:bodyPr wrap="square" rtlCol="0">
            <a:spAutoFit/>
          </a:bodyPr>
          <a:lstStyle/>
          <a:p>
            <a:pPr algn="ctr"/>
            <a:r>
              <a:rPr lang="en-US" sz="2200" noProof="0" dirty="0"/>
              <a:t>Sales</a:t>
            </a:r>
          </a:p>
        </p:txBody>
      </p:sp>
      <p:sp>
        <p:nvSpPr>
          <p:cNvPr id="13" name="TextBox 12">
            <a:extLst>
              <a:ext uri="{FF2B5EF4-FFF2-40B4-BE49-F238E27FC236}">
                <a16:creationId xmlns:a16="http://schemas.microsoft.com/office/drawing/2014/main" id="{A87FE914-DE15-95E2-8A58-A791F65727BD}"/>
              </a:ext>
            </a:extLst>
          </p:cNvPr>
          <p:cNvSpPr txBox="1"/>
          <p:nvPr/>
        </p:nvSpPr>
        <p:spPr>
          <a:xfrm>
            <a:off x="2711624" y="4537416"/>
            <a:ext cx="1080120" cy="430887"/>
          </a:xfrm>
          <a:prstGeom prst="rect">
            <a:avLst/>
          </a:prstGeom>
          <a:noFill/>
        </p:spPr>
        <p:txBody>
          <a:bodyPr wrap="square" rtlCol="0">
            <a:spAutoFit/>
          </a:bodyPr>
          <a:lstStyle/>
          <a:p>
            <a:pPr algn="ctr"/>
            <a:r>
              <a:rPr lang="en-US" sz="2200" noProof="0" dirty="0"/>
              <a:t>Sales</a:t>
            </a:r>
          </a:p>
        </p:txBody>
      </p:sp>
      <p:sp>
        <p:nvSpPr>
          <p:cNvPr id="14" name="TextBox 13">
            <a:extLst>
              <a:ext uri="{FF2B5EF4-FFF2-40B4-BE49-F238E27FC236}">
                <a16:creationId xmlns:a16="http://schemas.microsoft.com/office/drawing/2014/main" id="{EEE44A58-B5BC-7034-2875-EFF894CDDB81}"/>
              </a:ext>
            </a:extLst>
          </p:cNvPr>
          <p:cNvSpPr txBox="1"/>
          <p:nvPr/>
        </p:nvSpPr>
        <p:spPr>
          <a:xfrm>
            <a:off x="770185" y="5486700"/>
            <a:ext cx="1349596" cy="430887"/>
          </a:xfrm>
          <a:prstGeom prst="rect">
            <a:avLst/>
          </a:prstGeom>
          <a:noFill/>
        </p:spPr>
        <p:txBody>
          <a:bodyPr wrap="square" rtlCol="0">
            <a:spAutoFit/>
          </a:bodyPr>
          <a:lstStyle/>
          <a:p>
            <a:pPr algn="ctr"/>
            <a:r>
              <a:rPr lang="en-US" sz="2200" noProof="0" dirty="0"/>
              <a:t>Social</a:t>
            </a:r>
          </a:p>
        </p:txBody>
      </p:sp>
      <p:sp>
        <p:nvSpPr>
          <p:cNvPr id="15" name="TextBox 14">
            <a:extLst>
              <a:ext uri="{FF2B5EF4-FFF2-40B4-BE49-F238E27FC236}">
                <a16:creationId xmlns:a16="http://schemas.microsoft.com/office/drawing/2014/main" id="{E00FB3A9-6173-0CFF-8724-5F836A1D1E29}"/>
              </a:ext>
            </a:extLst>
          </p:cNvPr>
          <p:cNvSpPr txBox="1"/>
          <p:nvPr/>
        </p:nvSpPr>
        <p:spPr>
          <a:xfrm>
            <a:off x="2423592" y="6063262"/>
            <a:ext cx="1451524" cy="430887"/>
          </a:xfrm>
          <a:prstGeom prst="rect">
            <a:avLst/>
          </a:prstGeom>
          <a:noFill/>
        </p:spPr>
        <p:txBody>
          <a:bodyPr wrap="square" rtlCol="0">
            <a:spAutoFit/>
          </a:bodyPr>
          <a:lstStyle/>
          <a:p>
            <a:pPr algn="ctr"/>
            <a:r>
              <a:rPr lang="en-US" sz="2200" noProof="0" dirty="0"/>
              <a:t>Accounting</a:t>
            </a:r>
          </a:p>
        </p:txBody>
      </p:sp>
      <p:sp>
        <p:nvSpPr>
          <p:cNvPr id="16" name="TextBox 15">
            <a:extLst>
              <a:ext uri="{FF2B5EF4-FFF2-40B4-BE49-F238E27FC236}">
                <a16:creationId xmlns:a16="http://schemas.microsoft.com/office/drawing/2014/main" id="{1C6D1A01-8393-772B-A632-E13E41623765}"/>
              </a:ext>
            </a:extLst>
          </p:cNvPr>
          <p:cNvSpPr txBox="1"/>
          <p:nvPr/>
        </p:nvSpPr>
        <p:spPr>
          <a:xfrm>
            <a:off x="2828914" y="3078770"/>
            <a:ext cx="1349596" cy="430887"/>
          </a:xfrm>
          <a:prstGeom prst="rect">
            <a:avLst/>
          </a:prstGeom>
          <a:noFill/>
        </p:spPr>
        <p:txBody>
          <a:bodyPr wrap="square" rtlCol="0">
            <a:spAutoFit/>
          </a:bodyPr>
          <a:lstStyle/>
          <a:p>
            <a:pPr algn="ctr"/>
            <a:r>
              <a:rPr lang="en-US" sz="2200" noProof="0" dirty="0"/>
              <a:t>Customer</a:t>
            </a:r>
          </a:p>
        </p:txBody>
      </p:sp>
      <p:sp>
        <p:nvSpPr>
          <p:cNvPr id="17" name="TextBox 16">
            <a:extLst>
              <a:ext uri="{FF2B5EF4-FFF2-40B4-BE49-F238E27FC236}">
                <a16:creationId xmlns:a16="http://schemas.microsoft.com/office/drawing/2014/main" id="{4338580B-A9FB-8296-E99B-61DB49D88B6B}"/>
              </a:ext>
            </a:extLst>
          </p:cNvPr>
          <p:cNvSpPr txBox="1"/>
          <p:nvPr/>
        </p:nvSpPr>
        <p:spPr>
          <a:xfrm>
            <a:off x="1220669" y="4190884"/>
            <a:ext cx="1451524" cy="430887"/>
          </a:xfrm>
          <a:prstGeom prst="rect">
            <a:avLst/>
          </a:prstGeom>
          <a:noFill/>
        </p:spPr>
        <p:txBody>
          <a:bodyPr wrap="square" rtlCol="0">
            <a:spAutoFit/>
          </a:bodyPr>
          <a:lstStyle/>
          <a:p>
            <a:pPr algn="ctr"/>
            <a:r>
              <a:rPr lang="en-US" sz="2200" noProof="0" dirty="0"/>
              <a:t>Marketing</a:t>
            </a:r>
          </a:p>
        </p:txBody>
      </p:sp>
      <p:sp>
        <p:nvSpPr>
          <p:cNvPr id="20" name="Flowchart: Magnetic Disk 19">
            <a:extLst>
              <a:ext uri="{FF2B5EF4-FFF2-40B4-BE49-F238E27FC236}">
                <a16:creationId xmlns:a16="http://schemas.microsoft.com/office/drawing/2014/main" id="{9A6D0207-C198-FF7F-A957-6CC203B4402A}"/>
              </a:ext>
            </a:extLst>
          </p:cNvPr>
          <p:cNvSpPr/>
          <p:nvPr/>
        </p:nvSpPr>
        <p:spPr>
          <a:xfrm>
            <a:off x="2396866" y="1268760"/>
            <a:ext cx="720080" cy="766132"/>
          </a:xfrm>
          <a:prstGeom prst="flowChartMagneticDisk">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21" name="TextBox 20">
            <a:extLst>
              <a:ext uri="{FF2B5EF4-FFF2-40B4-BE49-F238E27FC236}">
                <a16:creationId xmlns:a16="http://schemas.microsoft.com/office/drawing/2014/main" id="{D51ADD22-6F6D-5FBF-31AD-808811EB468C}"/>
              </a:ext>
            </a:extLst>
          </p:cNvPr>
          <p:cNvSpPr txBox="1"/>
          <p:nvPr/>
        </p:nvSpPr>
        <p:spPr>
          <a:xfrm>
            <a:off x="2082108" y="1998650"/>
            <a:ext cx="1349596" cy="430887"/>
          </a:xfrm>
          <a:prstGeom prst="rect">
            <a:avLst/>
          </a:prstGeom>
          <a:noFill/>
        </p:spPr>
        <p:txBody>
          <a:bodyPr wrap="square" rtlCol="0">
            <a:spAutoFit/>
          </a:bodyPr>
          <a:lstStyle/>
          <a:p>
            <a:pPr algn="ctr"/>
            <a:r>
              <a:rPr lang="en-US" sz="2200" noProof="0" dirty="0"/>
              <a:t>Public</a:t>
            </a:r>
          </a:p>
        </p:txBody>
      </p:sp>
      <p:sp>
        <p:nvSpPr>
          <p:cNvPr id="3" name="Rectangle 2">
            <a:extLst>
              <a:ext uri="{FF2B5EF4-FFF2-40B4-BE49-F238E27FC236}">
                <a16:creationId xmlns:a16="http://schemas.microsoft.com/office/drawing/2014/main" id="{B674D411-2BF1-8E87-5A98-EC4B64375C06}"/>
              </a:ext>
            </a:extLst>
          </p:cNvPr>
          <p:cNvSpPr/>
          <p:nvPr/>
        </p:nvSpPr>
        <p:spPr>
          <a:xfrm>
            <a:off x="5866832" y="4984209"/>
            <a:ext cx="2530718" cy="91681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noProof="0" dirty="0"/>
              <a:t>Business Intelligence</a:t>
            </a:r>
          </a:p>
        </p:txBody>
      </p:sp>
      <p:cxnSp>
        <p:nvCxnSpPr>
          <p:cNvPr id="29" name="Connector: Curved 28">
            <a:extLst>
              <a:ext uri="{FF2B5EF4-FFF2-40B4-BE49-F238E27FC236}">
                <a16:creationId xmlns:a16="http://schemas.microsoft.com/office/drawing/2014/main" id="{6552AC2B-5828-0A91-E039-D2466C87F940}"/>
              </a:ext>
            </a:extLst>
          </p:cNvPr>
          <p:cNvCxnSpPr>
            <a:cxnSpLocks/>
            <a:stCxn id="20" idx="4"/>
            <a:endCxn id="3" idx="1"/>
          </p:cNvCxnSpPr>
          <p:nvPr/>
        </p:nvCxnSpPr>
        <p:spPr>
          <a:xfrm>
            <a:off x="3116946" y="1651826"/>
            <a:ext cx="2749886" cy="3790792"/>
          </a:xfrm>
          <a:prstGeom prst="curved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30" name="Connector: Curved 29">
            <a:extLst>
              <a:ext uri="{FF2B5EF4-FFF2-40B4-BE49-F238E27FC236}">
                <a16:creationId xmlns:a16="http://schemas.microsoft.com/office/drawing/2014/main" id="{BC78BD36-DB1B-AD30-1012-B202F7B1EAAC}"/>
              </a:ext>
            </a:extLst>
          </p:cNvPr>
          <p:cNvCxnSpPr>
            <a:cxnSpLocks/>
            <a:stCxn id="9" idx="4"/>
            <a:endCxn id="3" idx="1"/>
          </p:cNvCxnSpPr>
          <p:nvPr/>
        </p:nvCxnSpPr>
        <p:spPr>
          <a:xfrm flipV="1">
            <a:off x="3509394" y="5442618"/>
            <a:ext cx="2357438" cy="313664"/>
          </a:xfrm>
          <a:prstGeom prst="curved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33" name="Connector: Curved 32">
            <a:extLst>
              <a:ext uri="{FF2B5EF4-FFF2-40B4-BE49-F238E27FC236}">
                <a16:creationId xmlns:a16="http://schemas.microsoft.com/office/drawing/2014/main" id="{0E6EEBEB-8CBE-5DC5-EE27-FA0DA7A526E0}"/>
              </a:ext>
            </a:extLst>
          </p:cNvPr>
          <p:cNvCxnSpPr>
            <a:cxnSpLocks/>
            <a:stCxn id="5" idx="4"/>
            <a:endCxn id="3" idx="1"/>
          </p:cNvCxnSpPr>
          <p:nvPr/>
        </p:nvCxnSpPr>
        <p:spPr>
          <a:xfrm>
            <a:off x="3605659" y="4131224"/>
            <a:ext cx="2261173" cy="1311394"/>
          </a:xfrm>
          <a:prstGeom prst="curved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36" name="Connector: Curved 35">
            <a:extLst>
              <a:ext uri="{FF2B5EF4-FFF2-40B4-BE49-F238E27FC236}">
                <a16:creationId xmlns:a16="http://schemas.microsoft.com/office/drawing/2014/main" id="{0E4A4D69-BA6E-6B32-DBDF-5CBA86EE12E0}"/>
              </a:ext>
            </a:extLst>
          </p:cNvPr>
          <p:cNvCxnSpPr>
            <a:cxnSpLocks/>
            <a:stCxn id="8" idx="4"/>
            <a:endCxn id="3" idx="1"/>
          </p:cNvCxnSpPr>
          <p:nvPr/>
        </p:nvCxnSpPr>
        <p:spPr>
          <a:xfrm>
            <a:off x="3863752" y="2731946"/>
            <a:ext cx="2003080" cy="2710672"/>
          </a:xfrm>
          <a:prstGeom prst="curved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39" name="Connector: Curved 38">
            <a:extLst>
              <a:ext uri="{FF2B5EF4-FFF2-40B4-BE49-F238E27FC236}">
                <a16:creationId xmlns:a16="http://schemas.microsoft.com/office/drawing/2014/main" id="{8E9D5131-0646-46CC-B155-A9B5D27E07F5}"/>
              </a:ext>
            </a:extLst>
          </p:cNvPr>
          <p:cNvCxnSpPr>
            <a:cxnSpLocks/>
            <a:stCxn id="6" idx="4"/>
            <a:endCxn id="3" idx="1"/>
          </p:cNvCxnSpPr>
          <p:nvPr/>
        </p:nvCxnSpPr>
        <p:spPr>
          <a:xfrm>
            <a:off x="1805023" y="5108210"/>
            <a:ext cx="4061809" cy="334408"/>
          </a:xfrm>
          <a:prstGeom prst="curved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9088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C09E3-EB6B-E563-9FCC-95342A2B3821}"/>
              </a:ext>
            </a:extLst>
          </p:cNvPr>
          <p:cNvSpPr>
            <a:spLocks noGrp="1"/>
          </p:cNvSpPr>
          <p:nvPr>
            <p:ph type="title"/>
          </p:nvPr>
        </p:nvSpPr>
        <p:spPr/>
        <p:txBody>
          <a:bodyPr/>
          <a:lstStyle/>
          <a:p>
            <a:r>
              <a:rPr lang="en-US" dirty="0"/>
              <a:t>Data Analyst</a:t>
            </a:r>
          </a:p>
        </p:txBody>
      </p:sp>
      <p:sp>
        <p:nvSpPr>
          <p:cNvPr id="9" name="Content Placeholder 8">
            <a:extLst>
              <a:ext uri="{FF2B5EF4-FFF2-40B4-BE49-F238E27FC236}">
                <a16:creationId xmlns:a16="http://schemas.microsoft.com/office/drawing/2014/main" id="{C98D7CB1-1A4E-6467-4786-AAB37637C432}"/>
              </a:ext>
            </a:extLst>
          </p:cNvPr>
          <p:cNvSpPr>
            <a:spLocks noGrp="1"/>
          </p:cNvSpPr>
          <p:nvPr>
            <p:ph sz="half" idx="1"/>
          </p:nvPr>
        </p:nvSpPr>
        <p:spPr/>
        <p:txBody>
          <a:bodyPr/>
          <a:lstStyle/>
          <a:p>
            <a:pPr marL="0" indent="0">
              <a:buNone/>
            </a:pPr>
            <a:r>
              <a:rPr lang="en-US" b="1" dirty="0"/>
              <a:t>Scope</a:t>
            </a:r>
          </a:p>
          <a:p>
            <a:r>
              <a:rPr lang="en-US" dirty="0"/>
              <a:t>Structured data</a:t>
            </a:r>
          </a:p>
          <a:p>
            <a:r>
              <a:rPr lang="en-US" dirty="0"/>
              <a:t>Static data</a:t>
            </a:r>
          </a:p>
          <a:p>
            <a:r>
              <a:rPr lang="en-US" dirty="0"/>
              <a:t>Small data</a:t>
            </a:r>
          </a:p>
          <a:p>
            <a:pPr marL="0" indent="0">
              <a:buNone/>
            </a:pPr>
            <a:r>
              <a:rPr lang="en-US" b="1" dirty="0"/>
              <a:t>Objective</a:t>
            </a:r>
          </a:p>
          <a:p>
            <a:r>
              <a:rPr lang="en-US" dirty="0"/>
              <a:t>Answer specific questions</a:t>
            </a:r>
          </a:p>
          <a:p>
            <a:r>
              <a:rPr lang="en-US" dirty="0"/>
              <a:t>Support business decisions</a:t>
            </a:r>
          </a:p>
          <a:p>
            <a:pPr marL="0" indent="0">
              <a:buNone/>
            </a:pPr>
            <a:r>
              <a:rPr lang="en-US" b="1" dirty="0"/>
              <a:t>Output</a:t>
            </a:r>
          </a:p>
          <a:p>
            <a:r>
              <a:rPr lang="en-US" dirty="0"/>
              <a:t>Data visualization</a:t>
            </a:r>
          </a:p>
          <a:p>
            <a:r>
              <a:rPr lang="en-US" dirty="0"/>
              <a:t>Story telling</a:t>
            </a:r>
          </a:p>
        </p:txBody>
      </p:sp>
      <p:sp>
        <p:nvSpPr>
          <p:cNvPr id="10" name="Content Placeholder 9">
            <a:extLst>
              <a:ext uri="{FF2B5EF4-FFF2-40B4-BE49-F238E27FC236}">
                <a16:creationId xmlns:a16="http://schemas.microsoft.com/office/drawing/2014/main" id="{641958BE-33A9-2CC9-F4DE-65B59A373C33}"/>
              </a:ext>
            </a:extLst>
          </p:cNvPr>
          <p:cNvSpPr>
            <a:spLocks noGrp="1"/>
          </p:cNvSpPr>
          <p:nvPr>
            <p:ph sz="half" idx="2"/>
          </p:nvPr>
        </p:nvSpPr>
        <p:spPr/>
        <p:txBody>
          <a:bodyPr/>
          <a:lstStyle/>
          <a:p>
            <a:pPr marL="0" indent="0">
              <a:buNone/>
            </a:pPr>
            <a:r>
              <a:rPr lang="en-US" b="1" dirty="0"/>
              <a:t>Skill</a:t>
            </a:r>
          </a:p>
          <a:p>
            <a:r>
              <a:rPr lang="en-US" dirty="0"/>
              <a:t>SQL</a:t>
            </a:r>
          </a:p>
          <a:p>
            <a:r>
              <a:rPr lang="en-US" dirty="0"/>
              <a:t>Programming : Julia / R / SAS / Python / …</a:t>
            </a:r>
          </a:p>
          <a:p>
            <a:r>
              <a:rPr lang="en-US" dirty="0"/>
              <a:t>Excel</a:t>
            </a:r>
          </a:p>
          <a:p>
            <a:r>
              <a:rPr lang="en-US" dirty="0"/>
              <a:t>Data visualization tools</a:t>
            </a:r>
          </a:p>
          <a:p>
            <a:r>
              <a:rPr lang="en-US" dirty="0"/>
              <a:t>Communication skills</a:t>
            </a:r>
          </a:p>
          <a:p>
            <a:r>
              <a:rPr lang="en-US" dirty="0"/>
              <a:t>Intermediate statistics</a:t>
            </a:r>
          </a:p>
          <a:p>
            <a:endParaRPr lang="en-US" dirty="0"/>
          </a:p>
        </p:txBody>
      </p:sp>
      <p:sp>
        <p:nvSpPr>
          <p:cNvPr id="4" name="Slide Number Placeholder 3">
            <a:extLst>
              <a:ext uri="{FF2B5EF4-FFF2-40B4-BE49-F238E27FC236}">
                <a16:creationId xmlns:a16="http://schemas.microsoft.com/office/drawing/2014/main" id="{076F0399-5EEB-FAE6-AF3A-3521D9446EF0}"/>
              </a:ext>
            </a:extLst>
          </p:cNvPr>
          <p:cNvSpPr>
            <a:spLocks noGrp="1"/>
          </p:cNvSpPr>
          <p:nvPr>
            <p:ph type="sldNum" sz="quarter" idx="12"/>
          </p:nvPr>
        </p:nvSpPr>
        <p:spPr/>
        <p:txBody>
          <a:bodyPr/>
          <a:lstStyle/>
          <a:p>
            <a:fld id="{6113E31D-E2AB-40D1-8B51-AFA5AFEF393A}" type="slidenum">
              <a:rPr lang="en-US" smtClean="0"/>
              <a:t>4</a:t>
            </a:fld>
            <a:endParaRPr lang="en-US" dirty="0"/>
          </a:p>
        </p:txBody>
      </p:sp>
    </p:spTree>
    <p:extLst>
      <p:ext uri="{BB962C8B-B14F-4D97-AF65-F5344CB8AC3E}">
        <p14:creationId xmlns:p14="http://schemas.microsoft.com/office/powerpoint/2010/main" val="1098440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C09E3-EB6B-E563-9FCC-95342A2B3821}"/>
              </a:ext>
            </a:extLst>
          </p:cNvPr>
          <p:cNvSpPr>
            <a:spLocks noGrp="1"/>
          </p:cNvSpPr>
          <p:nvPr>
            <p:ph type="title"/>
          </p:nvPr>
        </p:nvSpPr>
        <p:spPr/>
        <p:txBody>
          <a:bodyPr/>
          <a:lstStyle/>
          <a:p>
            <a:r>
              <a:rPr lang="en-US" dirty="0"/>
              <a:t>Data Scientist</a:t>
            </a:r>
          </a:p>
        </p:txBody>
      </p:sp>
      <p:sp>
        <p:nvSpPr>
          <p:cNvPr id="5" name="Content Placeholder 4">
            <a:extLst>
              <a:ext uri="{FF2B5EF4-FFF2-40B4-BE49-F238E27FC236}">
                <a16:creationId xmlns:a16="http://schemas.microsoft.com/office/drawing/2014/main" id="{9FD41502-7923-32BA-A515-25B5C22ABADE}"/>
              </a:ext>
            </a:extLst>
          </p:cNvPr>
          <p:cNvSpPr>
            <a:spLocks noGrp="1"/>
          </p:cNvSpPr>
          <p:nvPr>
            <p:ph sz="half" idx="1"/>
          </p:nvPr>
        </p:nvSpPr>
        <p:spPr/>
        <p:txBody>
          <a:bodyPr/>
          <a:lstStyle/>
          <a:p>
            <a:pPr marL="0" indent="0">
              <a:buNone/>
            </a:pPr>
            <a:r>
              <a:rPr lang="en-US" b="1" dirty="0"/>
              <a:t>Scope</a:t>
            </a:r>
          </a:p>
          <a:p>
            <a:r>
              <a:rPr lang="en-US" dirty="0"/>
              <a:t>Un/Semi/Structured data</a:t>
            </a:r>
          </a:p>
          <a:p>
            <a:r>
              <a:rPr lang="en-US" dirty="0"/>
              <a:t>Dynamic data</a:t>
            </a:r>
          </a:p>
          <a:p>
            <a:r>
              <a:rPr lang="en-US" dirty="0"/>
              <a:t>Big data</a:t>
            </a:r>
          </a:p>
          <a:p>
            <a:pPr marL="0" indent="0">
              <a:buNone/>
            </a:pPr>
            <a:r>
              <a:rPr lang="en-US" b="1" dirty="0"/>
              <a:t>Objective</a:t>
            </a:r>
          </a:p>
          <a:p>
            <a:r>
              <a:rPr lang="en-US" dirty="0"/>
              <a:t>Define new business opportunities</a:t>
            </a:r>
          </a:p>
          <a:p>
            <a:endParaRPr lang="en-US" dirty="0"/>
          </a:p>
          <a:p>
            <a:pPr marL="0" indent="0">
              <a:buNone/>
            </a:pPr>
            <a:r>
              <a:rPr lang="en-US" b="1" dirty="0"/>
              <a:t>Output</a:t>
            </a:r>
          </a:p>
          <a:p>
            <a:r>
              <a:rPr lang="en-US" dirty="0"/>
              <a:t>Data visualization</a:t>
            </a:r>
          </a:p>
          <a:p>
            <a:r>
              <a:rPr lang="en-US" dirty="0"/>
              <a:t>Story telling</a:t>
            </a:r>
          </a:p>
          <a:p>
            <a:endParaRPr lang="en-US" dirty="0"/>
          </a:p>
          <a:p>
            <a:endParaRPr lang="en-US" dirty="0"/>
          </a:p>
        </p:txBody>
      </p:sp>
      <p:sp>
        <p:nvSpPr>
          <p:cNvPr id="6" name="Content Placeholder 5">
            <a:extLst>
              <a:ext uri="{FF2B5EF4-FFF2-40B4-BE49-F238E27FC236}">
                <a16:creationId xmlns:a16="http://schemas.microsoft.com/office/drawing/2014/main" id="{3C321305-998B-5224-F5A0-4F3499B0F3FE}"/>
              </a:ext>
            </a:extLst>
          </p:cNvPr>
          <p:cNvSpPr>
            <a:spLocks noGrp="1"/>
          </p:cNvSpPr>
          <p:nvPr>
            <p:ph sz="half" idx="2"/>
          </p:nvPr>
        </p:nvSpPr>
        <p:spPr/>
        <p:txBody>
          <a:bodyPr/>
          <a:lstStyle/>
          <a:p>
            <a:pPr marL="0" indent="0">
              <a:buNone/>
            </a:pPr>
            <a:r>
              <a:rPr lang="en-US" b="1" dirty="0"/>
              <a:t>Skill</a:t>
            </a:r>
          </a:p>
          <a:p>
            <a:r>
              <a:rPr lang="en-US" dirty="0"/>
              <a:t>SQL, NoSQL</a:t>
            </a:r>
          </a:p>
          <a:p>
            <a:r>
              <a:rPr lang="en-US" dirty="0"/>
              <a:t>Programming : Julia / R / SAS / Python / …</a:t>
            </a:r>
          </a:p>
          <a:p>
            <a:endParaRPr lang="en-US" dirty="0"/>
          </a:p>
          <a:p>
            <a:r>
              <a:rPr lang="en-US" dirty="0"/>
              <a:t>Data visualization tools</a:t>
            </a:r>
          </a:p>
          <a:p>
            <a:r>
              <a:rPr lang="en-US" dirty="0"/>
              <a:t>Communication skills</a:t>
            </a:r>
          </a:p>
          <a:p>
            <a:r>
              <a:rPr lang="en-US" dirty="0"/>
              <a:t>Advanced statistics</a:t>
            </a:r>
          </a:p>
          <a:p>
            <a:endParaRPr lang="en-US" dirty="0"/>
          </a:p>
        </p:txBody>
      </p:sp>
      <p:sp>
        <p:nvSpPr>
          <p:cNvPr id="4" name="Slide Number Placeholder 3">
            <a:extLst>
              <a:ext uri="{FF2B5EF4-FFF2-40B4-BE49-F238E27FC236}">
                <a16:creationId xmlns:a16="http://schemas.microsoft.com/office/drawing/2014/main" id="{076F0399-5EEB-FAE6-AF3A-3521D9446EF0}"/>
              </a:ext>
            </a:extLst>
          </p:cNvPr>
          <p:cNvSpPr>
            <a:spLocks noGrp="1"/>
          </p:cNvSpPr>
          <p:nvPr>
            <p:ph type="sldNum" sz="quarter" idx="12"/>
          </p:nvPr>
        </p:nvSpPr>
        <p:spPr/>
        <p:txBody>
          <a:bodyPr/>
          <a:lstStyle/>
          <a:p>
            <a:fld id="{6113E31D-E2AB-40D1-8B51-AFA5AFEF393A}" type="slidenum">
              <a:rPr lang="en-US" smtClean="0"/>
              <a:t>5</a:t>
            </a:fld>
            <a:endParaRPr lang="en-US" dirty="0"/>
          </a:p>
        </p:txBody>
      </p:sp>
    </p:spTree>
    <p:extLst>
      <p:ext uri="{BB962C8B-B14F-4D97-AF65-F5344CB8AC3E}">
        <p14:creationId xmlns:p14="http://schemas.microsoft.com/office/powerpoint/2010/main" val="1251402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5928C-157A-202D-AA63-DCCDE628CA40}"/>
              </a:ext>
            </a:extLst>
          </p:cNvPr>
          <p:cNvSpPr>
            <a:spLocks noGrp="1"/>
          </p:cNvSpPr>
          <p:nvPr>
            <p:ph type="title"/>
          </p:nvPr>
        </p:nvSpPr>
        <p:spPr/>
        <p:txBody>
          <a:bodyPr/>
          <a:lstStyle/>
          <a:p>
            <a:r>
              <a:rPr lang="en-US" noProof="0" dirty="0"/>
              <a:t>This is Data Engineering …</a:t>
            </a:r>
          </a:p>
        </p:txBody>
      </p:sp>
      <p:sp>
        <p:nvSpPr>
          <p:cNvPr id="4" name="Slide Number Placeholder 3">
            <a:extLst>
              <a:ext uri="{FF2B5EF4-FFF2-40B4-BE49-F238E27FC236}">
                <a16:creationId xmlns:a16="http://schemas.microsoft.com/office/drawing/2014/main" id="{5D1DE922-A329-9468-04EB-A1AE44910796}"/>
              </a:ext>
            </a:extLst>
          </p:cNvPr>
          <p:cNvSpPr>
            <a:spLocks noGrp="1"/>
          </p:cNvSpPr>
          <p:nvPr>
            <p:ph type="sldNum" sz="quarter" idx="12"/>
          </p:nvPr>
        </p:nvSpPr>
        <p:spPr/>
        <p:txBody>
          <a:bodyPr/>
          <a:lstStyle/>
          <a:p>
            <a:fld id="{6113E31D-E2AB-40D1-8B51-AFA5AFEF393A}" type="slidenum">
              <a:rPr lang="en-US" noProof="0" smtClean="0"/>
              <a:t>6</a:t>
            </a:fld>
            <a:endParaRPr lang="en-US" noProof="0" dirty="0"/>
          </a:p>
        </p:txBody>
      </p:sp>
      <p:sp>
        <p:nvSpPr>
          <p:cNvPr id="11" name="Arrow: Right 10">
            <a:extLst>
              <a:ext uri="{FF2B5EF4-FFF2-40B4-BE49-F238E27FC236}">
                <a16:creationId xmlns:a16="http://schemas.microsoft.com/office/drawing/2014/main" id="{B2EA523D-2C94-B3DE-5F92-F12476316B6A}"/>
              </a:ext>
            </a:extLst>
          </p:cNvPr>
          <p:cNvSpPr/>
          <p:nvPr/>
        </p:nvSpPr>
        <p:spPr>
          <a:xfrm>
            <a:off x="5231904" y="3697185"/>
            <a:ext cx="3240360" cy="496806"/>
          </a:xfrm>
          <a:prstGeom prst="rightArrow">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Arrow: Right 17">
            <a:extLst>
              <a:ext uri="{FF2B5EF4-FFF2-40B4-BE49-F238E27FC236}">
                <a16:creationId xmlns:a16="http://schemas.microsoft.com/office/drawing/2014/main" id="{A2E17015-4467-B4A9-9F4F-3B2976925368}"/>
              </a:ext>
            </a:extLst>
          </p:cNvPr>
          <p:cNvSpPr/>
          <p:nvPr/>
        </p:nvSpPr>
        <p:spPr>
          <a:xfrm>
            <a:off x="5231904" y="5435304"/>
            <a:ext cx="3240360" cy="496806"/>
          </a:xfrm>
          <a:prstGeom prst="rightArrow">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Arrow: Right 18">
            <a:extLst>
              <a:ext uri="{FF2B5EF4-FFF2-40B4-BE49-F238E27FC236}">
                <a16:creationId xmlns:a16="http://schemas.microsoft.com/office/drawing/2014/main" id="{469977E6-4606-837F-87DB-0DED5662A9D5}"/>
              </a:ext>
            </a:extLst>
          </p:cNvPr>
          <p:cNvSpPr/>
          <p:nvPr/>
        </p:nvSpPr>
        <p:spPr>
          <a:xfrm>
            <a:off x="5203772" y="1949791"/>
            <a:ext cx="3240360" cy="496806"/>
          </a:xfrm>
          <a:prstGeom prst="rightArrow">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Rectangle 21">
            <a:extLst>
              <a:ext uri="{FF2B5EF4-FFF2-40B4-BE49-F238E27FC236}">
                <a16:creationId xmlns:a16="http://schemas.microsoft.com/office/drawing/2014/main" id="{FEF5673F-85B5-9494-69A7-F3946847D550}"/>
              </a:ext>
            </a:extLst>
          </p:cNvPr>
          <p:cNvSpPr/>
          <p:nvPr/>
        </p:nvSpPr>
        <p:spPr>
          <a:xfrm>
            <a:off x="9182321" y="1582748"/>
            <a:ext cx="2530718" cy="91681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noProof="0" dirty="0"/>
              <a:t>Business Intelligence</a:t>
            </a:r>
          </a:p>
        </p:txBody>
      </p:sp>
      <p:sp>
        <p:nvSpPr>
          <p:cNvPr id="23" name="Rectangle 22">
            <a:extLst>
              <a:ext uri="{FF2B5EF4-FFF2-40B4-BE49-F238E27FC236}">
                <a16:creationId xmlns:a16="http://schemas.microsoft.com/office/drawing/2014/main" id="{5C4D4659-556F-747D-0EFF-8C81B6296A33}"/>
              </a:ext>
            </a:extLst>
          </p:cNvPr>
          <p:cNvSpPr/>
          <p:nvPr/>
        </p:nvSpPr>
        <p:spPr>
          <a:xfrm>
            <a:off x="9182321" y="3429000"/>
            <a:ext cx="2491287" cy="91681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noProof="0" dirty="0"/>
              <a:t>Data Analyst / Scientist</a:t>
            </a:r>
          </a:p>
        </p:txBody>
      </p:sp>
      <p:sp>
        <p:nvSpPr>
          <p:cNvPr id="24" name="Rectangle 23">
            <a:extLst>
              <a:ext uri="{FF2B5EF4-FFF2-40B4-BE49-F238E27FC236}">
                <a16:creationId xmlns:a16="http://schemas.microsoft.com/office/drawing/2014/main" id="{5DED2F7E-FCC8-55D7-81D5-B278F6CFC293}"/>
              </a:ext>
            </a:extLst>
          </p:cNvPr>
          <p:cNvSpPr/>
          <p:nvPr/>
        </p:nvSpPr>
        <p:spPr>
          <a:xfrm>
            <a:off x="9221752" y="5247650"/>
            <a:ext cx="2491287" cy="91681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noProof="0" dirty="0"/>
              <a:t>Big Data</a:t>
            </a:r>
          </a:p>
        </p:txBody>
      </p:sp>
      <p:sp>
        <p:nvSpPr>
          <p:cNvPr id="25" name="TextBox 24">
            <a:extLst>
              <a:ext uri="{FF2B5EF4-FFF2-40B4-BE49-F238E27FC236}">
                <a16:creationId xmlns:a16="http://schemas.microsoft.com/office/drawing/2014/main" id="{B67FBC1C-D0AC-2F67-6F0F-71CC4F77AD99}"/>
              </a:ext>
            </a:extLst>
          </p:cNvPr>
          <p:cNvSpPr txBox="1"/>
          <p:nvPr/>
        </p:nvSpPr>
        <p:spPr>
          <a:xfrm>
            <a:off x="5201081" y="1581563"/>
            <a:ext cx="2757896" cy="430887"/>
          </a:xfrm>
          <a:prstGeom prst="rect">
            <a:avLst/>
          </a:prstGeom>
          <a:noFill/>
        </p:spPr>
        <p:txBody>
          <a:bodyPr wrap="square" rtlCol="0">
            <a:spAutoFit/>
          </a:bodyPr>
          <a:lstStyle/>
          <a:p>
            <a:r>
              <a:rPr lang="en-US" sz="2200" noProof="0" dirty="0"/>
              <a:t>Data Warehouse</a:t>
            </a:r>
          </a:p>
        </p:txBody>
      </p:sp>
      <p:sp>
        <p:nvSpPr>
          <p:cNvPr id="26" name="TextBox 25">
            <a:extLst>
              <a:ext uri="{FF2B5EF4-FFF2-40B4-BE49-F238E27FC236}">
                <a16:creationId xmlns:a16="http://schemas.microsoft.com/office/drawing/2014/main" id="{40C25DC4-D932-3C94-3DCD-B4442567D749}"/>
              </a:ext>
            </a:extLst>
          </p:cNvPr>
          <p:cNvSpPr txBox="1"/>
          <p:nvPr/>
        </p:nvSpPr>
        <p:spPr>
          <a:xfrm>
            <a:off x="5223463" y="2996952"/>
            <a:ext cx="2757896" cy="769441"/>
          </a:xfrm>
          <a:prstGeom prst="rect">
            <a:avLst/>
          </a:prstGeom>
          <a:noFill/>
        </p:spPr>
        <p:txBody>
          <a:bodyPr wrap="square" rtlCol="0">
            <a:spAutoFit/>
          </a:bodyPr>
          <a:lstStyle/>
          <a:p>
            <a:r>
              <a:rPr lang="en-US" sz="2200" noProof="0" dirty="0"/>
              <a:t>Data Lake</a:t>
            </a:r>
            <a:br>
              <a:rPr lang="en-US" sz="2200" noProof="0" dirty="0"/>
            </a:br>
            <a:r>
              <a:rPr lang="en-US" sz="2200" noProof="0" dirty="0"/>
              <a:t>Custom Pipelines</a:t>
            </a:r>
          </a:p>
        </p:txBody>
      </p:sp>
      <p:sp>
        <p:nvSpPr>
          <p:cNvPr id="27" name="TextBox 26">
            <a:extLst>
              <a:ext uri="{FF2B5EF4-FFF2-40B4-BE49-F238E27FC236}">
                <a16:creationId xmlns:a16="http://schemas.microsoft.com/office/drawing/2014/main" id="{5D8F4403-8635-4921-600A-3EC57ABBFA9D}"/>
              </a:ext>
            </a:extLst>
          </p:cNvPr>
          <p:cNvSpPr txBox="1"/>
          <p:nvPr/>
        </p:nvSpPr>
        <p:spPr>
          <a:xfrm>
            <a:off x="5207136" y="5086345"/>
            <a:ext cx="2757896" cy="430887"/>
          </a:xfrm>
          <a:prstGeom prst="rect">
            <a:avLst/>
          </a:prstGeom>
          <a:noFill/>
        </p:spPr>
        <p:txBody>
          <a:bodyPr wrap="square" rtlCol="0">
            <a:spAutoFit/>
          </a:bodyPr>
          <a:lstStyle/>
          <a:p>
            <a:r>
              <a:rPr lang="en-US" sz="2200" noProof="0" dirty="0"/>
              <a:t>Use-Case specific</a:t>
            </a:r>
          </a:p>
        </p:txBody>
      </p:sp>
      <p:sp>
        <p:nvSpPr>
          <p:cNvPr id="3" name="Flowchart: Magnetic Disk 2">
            <a:extLst>
              <a:ext uri="{FF2B5EF4-FFF2-40B4-BE49-F238E27FC236}">
                <a16:creationId xmlns:a16="http://schemas.microsoft.com/office/drawing/2014/main" id="{8E823BF1-F93B-061D-D7D5-30F017A11E26}"/>
              </a:ext>
            </a:extLst>
          </p:cNvPr>
          <p:cNvSpPr/>
          <p:nvPr/>
        </p:nvSpPr>
        <p:spPr>
          <a:xfrm>
            <a:off x="2885579" y="3748158"/>
            <a:ext cx="720080" cy="766132"/>
          </a:xfrm>
          <a:prstGeom prst="flowChartMagneticDisk">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28" name="Flowchart: Magnetic Disk 27">
            <a:extLst>
              <a:ext uri="{FF2B5EF4-FFF2-40B4-BE49-F238E27FC236}">
                <a16:creationId xmlns:a16="http://schemas.microsoft.com/office/drawing/2014/main" id="{A797F00F-9509-2D49-9C19-C4A4B5D16481}"/>
              </a:ext>
            </a:extLst>
          </p:cNvPr>
          <p:cNvSpPr/>
          <p:nvPr/>
        </p:nvSpPr>
        <p:spPr>
          <a:xfrm>
            <a:off x="1084943" y="4725144"/>
            <a:ext cx="720080" cy="766132"/>
          </a:xfrm>
          <a:prstGeom prst="flowChartMagneticDisk">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29" name="Flowchart: Magnetic Disk 28">
            <a:extLst>
              <a:ext uri="{FF2B5EF4-FFF2-40B4-BE49-F238E27FC236}">
                <a16:creationId xmlns:a16="http://schemas.microsoft.com/office/drawing/2014/main" id="{8F920DE0-32CF-7A52-6C12-8C034F3EF95D}"/>
              </a:ext>
            </a:extLst>
          </p:cNvPr>
          <p:cNvSpPr/>
          <p:nvPr/>
        </p:nvSpPr>
        <p:spPr>
          <a:xfrm>
            <a:off x="1631504" y="3375698"/>
            <a:ext cx="720080" cy="766132"/>
          </a:xfrm>
          <a:prstGeom prst="flowChartMagneticDisk">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30" name="Flowchart: Magnetic Disk 29">
            <a:extLst>
              <a:ext uri="{FF2B5EF4-FFF2-40B4-BE49-F238E27FC236}">
                <a16:creationId xmlns:a16="http://schemas.microsoft.com/office/drawing/2014/main" id="{4E36FFAE-D338-23E2-8307-E8F94182A42D}"/>
              </a:ext>
            </a:extLst>
          </p:cNvPr>
          <p:cNvSpPr/>
          <p:nvPr/>
        </p:nvSpPr>
        <p:spPr>
          <a:xfrm>
            <a:off x="3143672" y="2348880"/>
            <a:ext cx="720080" cy="766132"/>
          </a:xfrm>
          <a:prstGeom prst="flowChartMagneticDisk">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31" name="Flowchart: Magnetic Disk 30">
            <a:extLst>
              <a:ext uri="{FF2B5EF4-FFF2-40B4-BE49-F238E27FC236}">
                <a16:creationId xmlns:a16="http://schemas.microsoft.com/office/drawing/2014/main" id="{0C092CA2-F76C-67E2-156F-66C1192FD1B4}"/>
              </a:ext>
            </a:extLst>
          </p:cNvPr>
          <p:cNvSpPr/>
          <p:nvPr/>
        </p:nvSpPr>
        <p:spPr>
          <a:xfrm>
            <a:off x="2789314" y="5373216"/>
            <a:ext cx="720080" cy="766132"/>
          </a:xfrm>
          <a:prstGeom prst="flowChartMagneticDisk">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32" name="Flowchart: Magnetic Disk 31">
            <a:extLst>
              <a:ext uri="{FF2B5EF4-FFF2-40B4-BE49-F238E27FC236}">
                <a16:creationId xmlns:a16="http://schemas.microsoft.com/office/drawing/2014/main" id="{27916996-D5BB-E007-96F9-6A22AD3858E8}"/>
              </a:ext>
            </a:extLst>
          </p:cNvPr>
          <p:cNvSpPr/>
          <p:nvPr/>
        </p:nvSpPr>
        <p:spPr>
          <a:xfrm>
            <a:off x="678379" y="1915721"/>
            <a:ext cx="720080" cy="766132"/>
          </a:xfrm>
          <a:prstGeom prst="flowChartMagneticDisk">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33" name="TextBox 32">
            <a:extLst>
              <a:ext uri="{FF2B5EF4-FFF2-40B4-BE49-F238E27FC236}">
                <a16:creationId xmlns:a16="http://schemas.microsoft.com/office/drawing/2014/main" id="{39F6ECD3-4A24-8FE0-8A70-0C8300153F29}"/>
              </a:ext>
            </a:extLst>
          </p:cNvPr>
          <p:cNvSpPr txBox="1"/>
          <p:nvPr/>
        </p:nvSpPr>
        <p:spPr>
          <a:xfrm>
            <a:off x="492965" y="2707129"/>
            <a:ext cx="1080120" cy="430887"/>
          </a:xfrm>
          <a:prstGeom prst="rect">
            <a:avLst/>
          </a:prstGeom>
          <a:noFill/>
        </p:spPr>
        <p:txBody>
          <a:bodyPr wrap="square" rtlCol="0">
            <a:spAutoFit/>
          </a:bodyPr>
          <a:lstStyle/>
          <a:p>
            <a:pPr algn="ctr"/>
            <a:r>
              <a:rPr lang="en-US" sz="2200" noProof="0" dirty="0"/>
              <a:t>Sales</a:t>
            </a:r>
          </a:p>
        </p:txBody>
      </p:sp>
      <p:sp>
        <p:nvSpPr>
          <p:cNvPr id="34" name="TextBox 33">
            <a:extLst>
              <a:ext uri="{FF2B5EF4-FFF2-40B4-BE49-F238E27FC236}">
                <a16:creationId xmlns:a16="http://schemas.microsoft.com/office/drawing/2014/main" id="{69106A1D-F67E-B1F6-8F8D-F0976EC36E1D}"/>
              </a:ext>
            </a:extLst>
          </p:cNvPr>
          <p:cNvSpPr txBox="1"/>
          <p:nvPr/>
        </p:nvSpPr>
        <p:spPr>
          <a:xfrm>
            <a:off x="2711624" y="4537416"/>
            <a:ext cx="1080120" cy="430887"/>
          </a:xfrm>
          <a:prstGeom prst="rect">
            <a:avLst/>
          </a:prstGeom>
          <a:noFill/>
        </p:spPr>
        <p:txBody>
          <a:bodyPr wrap="square" rtlCol="0">
            <a:spAutoFit/>
          </a:bodyPr>
          <a:lstStyle/>
          <a:p>
            <a:pPr algn="ctr"/>
            <a:r>
              <a:rPr lang="en-US" sz="2200" noProof="0" dirty="0"/>
              <a:t>Sales</a:t>
            </a:r>
          </a:p>
        </p:txBody>
      </p:sp>
      <p:sp>
        <p:nvSpPr>
          <p:cNvPr id="35" name="TextBox 34">
            <a:extLst>
              <a:ext uri="{FF2B5EF4-FFF2-40B4-BE49-F238E27FC236}">
                <a16:creationId xmlns:a16="http://schemas.microsoft.com/office/drawing/2014/main" id="{7ACF127A-F10D-8743-40AA-A55D2F82B5B4}"/>
              </a:ext>
            </a:extLst>
          </p:cNvPr>
          <p:cNvSpPr txBox="1"/>
          <p:nvPr/>
        </p:nvSpPr>
        <p:spPr>
          <a:xfrm>
            <a:off x="770185" y="5486700"/>
            <a:ext cx="1349596" cy="430887"/>
          </a:xfrm>
          <a:prstGeom prst="rect">
            <a:avLst/>
          </a:prstGeom>
          <a:noFill/>
        </p:spPr>
        <p:txBody>
          <a:bodyPr wrap="square" rtlCol="0">
            <a:spAutoFit/>
          </a:bodyPr>
          <a:lstStyle/>
          <a:p>
            <a:pPr algn="ctr"/>
            <a:r>
              <a:rPr lang="en-US" sz="2200" noProof="0" dirty="0"/>
              <a:t>Social</a:t>
            </a:r>
          </a:p>
        </p:txBody>
      </p:sp>
      <p:sp>
        <p:nvSpPr>
          <p:cNvPr id="36" name="TextBox 35">
            <a:extLst>
              <a:ext uri="{FF2B5EF4-FFF2-40B4-BE49-F238E27FC236}">
                <a16:creationId xmlns:a16="http://schemas.microsoft.com/office/drawing/2014/main" id="{89EA87DF-C223-3CE9-C41F-036304E66A11}"/>
              </a:ext>
            </a:extLst>
          </p:cNvPr>
          <p:cNvSpPr txBox="1"/>
          <p:nvPr/>
        </p:nvSpPr>
        <p:spPr>
          <a:xfrm>
            <a:off x="2423592" y="6063262"/>
            <a:ext cx="1451524" cy="430887"/>
          </a:xfrm>
          <a:prstGeom prst="rect">
            <a:avLst/>
          </a:prstGeom>
          <a:noFill/>
        </p:spPr>
        <p:txBody>
          <a:bodyPr wrap="square" rtlCol="0">
            <a:spAutoFit/>
          </a:bodyPr>
          <a:lstStyle/>
          <a:p>
            <a:pPr algn="ctr"/>
            <a:r>
              <a:rPr lang="en-US" sz="2200" noProof="0" dirty="0"/>
              <a:t>Accounting</a:t>
            </a:r>
          </a:p>
        </p:txBody>
      </p:sp>
      <p:sp>
        <p:nvSpPr>
          <p:cNvPr id="37" name="TextBox 36">
            <a:extLst>
              <a:ext uri="{FF2B5EF4-FFF2-40B4-BE49-F238E27FC236}">
                <a16:creationId xmlns:a16="http://schemas.microsoft.com/office/drawing/2014/main" id="{B5ABE778-F4B9-F46B-C68C-EA614FF6BC35}"/>
              </a:ext>
            </a:extLst>
          </p:cNvPr>
          <p:cNvSpPr txBox="1"/>
          <p:nvPr/>
        </p:nvSpPr>
        <p:spPr>
          <a:xfrm>
            <a:off x="2828914" y="3078770"/>
            <a:ext cx="1349596" cy="430887"/>
          </a:xfrm>
          <a:prstGeom prst="rect">
            <a:avLst/>
          </a:prstGeom>
          <a:noFill/>
        </p:spPr>
        <p:txBody>
          <a:bodyPr wrap="square" rtlCol="0">
            <a:spAutoFit/>
          </a:bodyPr>
          <a:lstStyle/>
          <a:p>
            <a:pPr algn="ctr"/>
            <a:r>
              <a:rPr lang="en-US" sz="2200" noProof="0" dirty="0"/>
              <a:t>Customer</a:t>
            </a:r>
          </a:p>
        </p:txBody>
      </p:sp>
      <p:sp>
        <p:nvSpPr>
          <p:cNvPr id="38" name="TextBox 37">
            <a:extLst>
              <a:ext uri="{FF2B5EF4-FFF2-40B4-BE49-F238E27FC236}">
                <a16:creationId xmlns:a16="http://schemas.microsoft.com/office/drawing/2014/main" id="{489FA86C-6899-EF8F-0BE2-ABD9ED35587A}"/>
              </a:ext>
            </a:extLst>
          </p:cNvPr>
          <p:cNvSpPr txBox="1"/>
          <p:nvPr/>
        </p:nvSpPr>
        <p:spPr>
          <a:xfrm>
            <a:off x="1220669" y="4190884"/>
            <a:ext cx="1451524" cy="430887"/>
          </a:xfrm>
          <a:prstGeom prst="rect">
            <a:avLst/>
          </a:prstGeom>
          <a:noFill/>
        </p:spPr>
        <p:txBody>
          <a:bodyPr wrap="square" rtlCol="0">
            <a:spAutoFit/>
          </a:bodyPr>
          <a:lstStyle/>
          <a:p>
            <a:pPr algn="ctr"/>
            <a:r>
              <a:rPr lang="en-US" sz="2200" noProof="0" dirty="0"/>
              <a:t>Marketing</a:t>
            </a:r>
          </a:p>
        </p:txBody>
      </p:sp>
      <p:sp>
        <p:nvSpPr>
          <p:cNvPr id="39" name="Flowchart: Magnetic Disk 38">
            <a:extLst>
              <a:ext uri="{FF2B5EF4-FFF2-40B4-BE49-F238E27FC236}">
                <a16:creationId xmlns:a16="http://schemas.microsoft.com/office/drawing/2014/main" id="{DA2F1A2D-65CA-D827-BF3B-5373DFEDD688}"/>
              </a:ext>
            </a:extLst>
          </p:cNvPr>
          <p:cNvSpPr/>
          <p:nvPr/>
        </p:nvSpPr>
        <p:spPr>
          <a:xfrm>
            <a:off x="2396866" y="1268760"/>
            <a:ext cx="720080" cy="766132"/>
          </a:xfrm>
          <a:prstGeom prst="flowChartMagneticDisk">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noProof="0" dirty="0"/>
          </a:p>
        </p:txBody>
      </p:sp>
      <p:sp>
        <p:nvSpPr>
          <p:cNvPr id="40" name="TextBox 39">
            <a:extLst>
              <a:ext uri="{FF2B5EF4-FFF2-40B4-BE49-F238E27FC236}">
                <a16:creationId xmlns:a16="http://schemas.microsoft.com/office/drawing/2014/main" id="{45CD52E8-0316-A49E-5106-5D23F1075D79}"/>
              </a:ext>
            </a:extLst>
          </p:cNvPr>
          <p:cNvSpPr txBox="1"/>
          <p:nvPr/>
        </p:nvSpPr>
        <p:spPr>
          <a:xfrm>
            <a:off x="2082108" y="1998650"/>
            <a:ext cx="1349596" cy="430887"/>
          </a:xfrm>
          <a:prstGeom prst="rect">
            <a:avLst/>
          </a:prstGeom>
          <a:noFill/>
        </p:spPr>
        <p:txBody>
          <a:bodyPr wrap="square" rtlCol="0">
            <a:spAutoFit/>
          </a:bodyPr>
          <a:lstStyle/>
          <a:p>
            <a:pPr algn="ctr"/>
            <a:r>
              <a:rPr lang="en-US" sz="2200" noProof="0" dirty="0"/>
              <a:t>Public</a:t>
            </a:r>
          </a:p>
        </p:txBody>
      </p:sp>
    </p:spTree>
    <p:extLst>
      <p:ext uri="{BB962C8B-B14F-4D97-AF65-F5344CB8AC3E}">
        <p14:creationId xmlns:p14="http://schemas.microsoft.com/office/powerpoint/2010/main" val="4045036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fade">
                                      <p:cBhvr>
                                        <p:cTn id="10" dur="500"/>
                                        <p:tgtEl>
                                          <p:spTgt spid="2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fade">
                                      <p:cBhvr>
                                        <p:cTn id="13" dur="500"/>
                                        <p:tgtEl>
                                          <p:spTgt spid="2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5"/>
                                        </p:tgtEl>
                                        <p:attrNameLst>
                                          <p:attrName>style.visibility</p:attrName>
                                        </p:attrNameLst>
                                      </p:cBhvr>
                                      <p:to>
                                        <p:strVal val="visible"/>
                                      </p:to>
                                    </p:set>
                                    <p:animEffect transition="in" filter="fade">
                                      <p:cBhvr>
                                        <p:cTn id="18" dur="500"/>
                                        <p:tgtEl>
                                          <p:spTgt spid="2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500"/>
                                        <p:tgtEl>
                                          <p:spTgt spid="19"/>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6"/>
                                        </p:tgtEl>
                                        <p:attrNameLst>
                                          <p:attrName>style.visibility</p:attrName>
                                        </p:attrNameLst>
                                      </p:cBhvr>
                                      <p:to>
                                        <p:strVal val="visible"/>
                                      </p:to>
                                    </p:set>
                                    <p:animEffect transition="in" filter="fade">
                                      <p:cBhvr>
                                        <p:cTn id="26" dur="500"/>
                                        <p:tgtEl>
                                          <p:spTgt spid="26"/>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fade">
                                      <p:cBhvr>
                                        <p:cTn id="29" dur="500"/>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7"/>
                                        </p:tgtEl>
                                        <p:attrNameLst>
                                          <p:attrName>style.visibility</p:attrName>
                                        </p:attrNameLst>
                                      </p:cBhvr>
                                      <p:to>
                                        <p:strVal val="visible"/>
                                      </p:to>
                                    </p:set>
                                    <p:animEffect transition="in" filter="fade">
                                      <p:cBhvr>
                                        <p:cTn id="34" dur="500"/>
                                        <p:tgtEl>
                                          <p:spTgt spid="27"/>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fade">
                                      <p:cBhvr>
                                        <p:cTn id="3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8" grpId="0" animBg="1"/>
      <p:bldP spid="19" grpId="0" animBg="1"/>
      <p:bldP spid="22" grpId="0" animBg="1"/>
      <p:bldP spid="23" grpId="0" animBg="1"/>
      <p:bldP spid="24" grpId="0" animBg="1"/>
      <p:bldP spid="25" grpId="0"/>
      <p:bldP spid="26" grpId="0"/>
      <p:bldP spid="2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C09E3-EB6B-E563-9FCC-95342A2B3821}"/>
              </a:ext>
            </a:extLst>
          </p:cNvPr>
          <p:cNvSpPr>
            <a:spLocks noGrp="1"/>
          </p:cNvSpPr>
          <p:nvPr>
            <p:ph type="title"/>
          </p:nvPr>
        </p:nvSpPr>
        <p:spPr/>
        <p:txBody>
          <a:bodyPr/>
          <a:lstStyle/>
          <a:p>
            <a:r>
              <a:rPr lang="en-US" dirty="0"/>
              <a:t>Data Engineers</a:t>
            </a:r>
          </a:p>
        </p:txBody>
      </p:sp>
      <p:sp>
        <p:nvSpPr>
          <p:cNvPr id="5" name="Content Placeholder 4">
            <a:extLst>
              <a:ext uri="{FF2B5EF4-FFF2-40B4-BE49-F238E27FC236}">
                <a16:creationId xmlns:a16="http://schemas.microsoft.com/office/drawing/2014/main" id="{B7D523E4-34F8-7474-00C6-D0D8237C7D46}"/>
              </a:ext>
            </a:extLst>
          </p:cNvPr>
          <p:cNvSpPr>
            <a:spLocks noGrp="1"/>
          </p:cNvSpPr>
          <p:nvPr>
            <p:ph sz="half" idx="1"/>
          </p:nvPr>
        </p:nvSpPr>
        <p:spPr/>
        <p:txBody>
          <a:bodyPr/>
          <a:lstStyle/>
          <a:p>
            <a:pPr marL="0" indent="0">
              <a:buNone/>
            </a:pPr>
            <a:r>
              <a:rPr lang="en-US" b="1" dirty="0"/>
              <a:t>Scope</a:t>
            </a:r>
          </a:p>
          <a:p>
            <a:endParaRPr lang="en-US" dirty="0"/>
          </a:p>
          <a:p>
            <a:endParaRPr lang="en-US" dirty="0"/>
          </a:p>
          <a:p>
            <a:endParaRPr lang="en-US" dirty="0"/>
          </a:p>
          <a:p>
            <a:pPr marL="0" indent="0">
              <a:buNone/>
            </a:pPr>
            <a:r>
              <a:rPr lang="en-US" b="1" dirty="0"/>
              <a:t>Objective</a:t>
            </a:r>
          </a:p>
          <a:p>
            <a:r>
              <a:rPr lang="en-US" dirty="0"/>
              <a:t>Build data transformation pipelines</a:t>
            </a:r>
          </a:p>
          <a:p>
            <a:r>
              <a:rPr lang="en-US" dirty="0"/>
              <a:t>Deploy data transformation pipelines</a:t>
            </a:r>
          </a:p>
        </p:txBody>
      </p:sp>
      <p:sp>
        <p:nvSpPr>
          <p:cNvPr id="6" name="Content Placeholder 5">
            <a:extLst>
              <a:ext uri="{FF2B5EF4-FFF2-40B4-BE49-F238E27FC236}">
                <a16:creationId xmlns:a16="http://schemas.microsoft.com/office/drawing/2014/main" id="{974826B2-C6C0-DA9D-5E5C-12B9F2FF898E}"/>
              </a:ext>
            </a:extLst>
          </p:cNvPr>
          <p:cNvSpPr>
            <a:spLocks noGrp="1"/>
          </p:cNvSpPr>
          <p:nvPr>
            <p:ph sz="half" idx="2"/>
          </p:nvPr>
        </p:nvSpPr>
        <p:spPr/>
        <p:txBody>
          <a:bodyPr/>
          <a:lstStyle/>
          <a:p>
            <a:pPr marL="0" indent="0">
              <a:buNone/>
            </a:pPr>
            <a:r>
              <a:rPr lang="en-US" b="1" dirty="0"/>
              <a:t>Skill</a:t>
            </a:r>
            <a:endParaRPr lang="en-US" dirty="0"/>
          </a:p>
          <a:p>
            <a:r>
              <a:rPr lang="en-US" dirty="0"/>
              <a:t>SQL, NoSQL, Database Management</a:t>
            </a:r>
          </a:p>
          <a:p>
            <a:r>
              <a:rPr lang="en-US" dirty="0"/>
              <a:t>Programming : ...</a:t>
            </a:r>
          </a:p>
          <a:p>
            <a:r>
              <a:rPr lang="en-US" dirty="0"/>
              <a:t>Infrastructure</a:t>
            </a:r>
          </a:p>
          <a:p>
            <a:r>
              <a:rPr lang="en-US" dirty="0"/>
              <a:t>Data visualization tools</a:t>
            </a:r>
          </a:p>
          <a:p>
            <a:r>
              <a:rPr lang="en-US" dirty="0"/>
              <a:t>Data modeling</a:t>
            </a:r>
          </a:p>
          <a:p>
            <a:r>
              <a:rPr lang="en-US" dirty="0"/>
              <a:t>Data governance</a:t>
            </a:r>
          </a:p>
          <a:p>
            <a:r>
              <a:rPr lang="en-US" dirty="0"/>
              <a:t>Communication skills</a:t>
            </a:r>
          </a:p>
          <a:p>
            <a:r>
              <a:rPr lang="en-US" dirty="0"/>
              <a:t>Googling / Searching </a:t>
            </a:r>
            <a:br>
              <a:rPr lang="en-US" dirty="0"/>
            </a:br>
            <a:r>
              <a:rPr lang="en-US" dirty="0"/>
              <a:t>Searching something on internet using google or any other search providers.</a:t>
            </a:r>
          </a:p>
        </p:txBody>
      </p:sp>
      <p:sp>
        <p:nvSpPr>
          <p:cNvPr id="4" name="Slide Number Placeholder 3">
            <a:extLst>
              <a:ext uri="{FF2B5EF4-FFF2-40B4-BE49-F238E27FC236}">
                <a16:creationId xmlns:a16="http://schemas.microsoft.com/office/drawing/2014/main" id="{076F0399-5EEB-FAE6-AF3A-3521D9446EF0}"/>
              </a:ext>
            </a:extLst>
          </p:cNvPr>
          <p:cNvSpPr>
            <a:spLocks noGrp="1"/>
          </p:cNvSpPr>
          <p:nvPr>
            <p:ph type="sldNum" sz="quarter" idx="12"/>
          </p:nvPr>
        </p:nvSpPr>
        <p:spPr/>
        <p:txBody>
          <a:bodyPr/>
          <a:lstStyle/>
          <a:p>
            <a:fld id="{6113E31D-E2AB-40D1-8B51-AFA5AFEF393A}" type="slidenum">
              <a:rPr lang="en-US" smtClean="0"/>
              <a:t>7</a:t>
            </a:fld>
            <a:endParaRPr lang="en-US" dirty="0"/>
          </a:p>
        </p:txBody>
      </p:sp>
    </p:spTree>
    <p:extLst>
      <p:ext uri="{BB962C8B-B14F-4D97-AF65-F5344CB8AC3E}">
        <p14:creationId xmlns:p14="http://schemas.microsoft.com/office/powerpoint/2010/main" val="753931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0A43197-0BF6-DCF7-B0E6-B091B09D67D0}"/>
              </a:ext>
            </a:extLst>
          </p:cNvPr>
          <p:cNvSpPr>
            <a:spLocks noGrp="1"/>
          </p:cNvSpPr>
          <p:nvPr>
            <p:ph type="body" sz="quarter" idx="13"/>
          </p:nvPr>
        </p:nvSpPr>
        <p:spPr/>
        <p:txBody>
          <a:bodyPr/>
          <a:lstStyle/>
          <a:p>
            <a:r>
              <a:rPr lang="en-US" noProof="0" dirty="0"/>
              <a:t>Data Warehouse</a:t>
            </a:r>
          </a:p>
        </p:txBody>
      </p:sp>
      <p:sp>
        <p:nvSpPr>
          <p:cNvPr id="3" name="Text Placeholder 2">
            <a:extLst>
              <a:ext uri="{FF2B5EF4-FFF2-40B4-BE49-F238E27FC236}">
                <a16:creationId xmlns:a16="http://schemas.microsoft.com/office/drawing/2014/main" id="{73A664F6-5681-7797-2E2D-CCFA24B3162B}"/>
              </a:ext>
            </a:extLst>
          </p:cNvPr>
          <p:cNvSpPr>
            <a:spLocks noGrp="1"/>
          </p:cNvSpPr>
          <p:nvPr>
            <p:ph type="body" sz="quarter" idx="14"/>
          </p:nvPr>
        </p:nvSpPr>
        <p:spPr/>
        <p:txBody>
          <a:bodyPr/>
          <a:lstStyle/>
          <a:p>
            <a:r>
              <a:rPr lang="en-US" noProof="0" dirty="0"/>
              <a:t>Place for Your Data Assets</a:t>
            </a:r>
          </a:p>
        </p:txBody>
      </p:sp>
    </p:spTree>
    <p:extLst>
      <p:ext uri="{BB962C8B-B14F-4D97-AF65-F5344CB8AC3E}">
        <p14:creationId xmlns:p14="http://schemas.microsoft.com/office/powerpoint/2010/main" val="3169547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B3A7D-D25E-5015-B04A-718071AEC145}"/>
              </a:ext>
            </a:extLst>
          </p:cNvPr>
          <p:cNvSpPr>
            <a:spLocks noGrp="1"/>
          </p:cNvSpPr>
          <p:nvPr>
            <p:ph type="title"/>
          </p:nvPr>
        </p:nvSpPr>
        <p:spPr/>
        <p:txBody>
          <a:bodyPr/>
          <a:lstStyle/>
          <a:p>
            <a:r>
              <a:rPr lang="en-US" noProof="0" dirty="0"/>
              <a:t>History 1 / 2</a:t>
            </a:r>
          </a:p>
        </p:txBody>
      </p:sp>
      <p:sp>
        <p:nvSpPr>
          <p:cNvPr id="3" name="Content Placeholder 2">
            <a:extLst>
              <a:ext uri="{FF2B5EF4-FFF2-40B4-BE49-F238E27FC236}">
                <a16:creationId xmlns:a16="http://schemas.microsoft.com/office/drawing/2014/main" id="{1B86578C-2E2A-727F-0CA6-AFF03826B5BC}"/>
              </a:ext>
            </a:extLst>
          </p:cNvPr>
          <p:cNvSpPr>
            <a:spLocks noGrp="1"/>
          </p:cNvSpPr>
          <p:nvPr>
            <p:ph idx="1"/>
          </p:nvPr>
        </p:nvSpPr>
        <p:spPr>
          <a:xfrm>
            <a:off x="335360" y="1268760"/>
            <a:ext cx="10009112" cy="5040560"/>
          </a:xfrm>
        </p:spPr>
        <p:txBody>
          <a:bodyPr/>
          <a:lstStyle/>
          <a:p>
            <a:r>
              <a:rPr lang="en-US" noProof="0" dirty="0"/>
              <a:t>1872–1942 The continuous marketing research conducted by Charles Coolidge Parlin</a:t>
            </a:r>
          </a:p>
          <a:p>
            <a:r>
              <a:rPr lang="en-US" noProof="0" dirty="0"/>
              <a:t>1923  Arthur C. Nielsen, Sr., established ACNielsen</a:t>
            </a:r>
          </a:p>
          <a:p>
            <a:pPr marL="0" indent="0">
              <a:buNone/>
            </a:pPr>
            <a:endParaRPr lang="en-US" noProof="0" dirty="0"/>
          </a:p>
          <a:p>
            <a:r>
              <a:rPr lang="en-US" noProof="0" dirty="0"/>
              <a:t>1970s From mainframe, data files, and database to minicomputer</a:t>
            </a:r>
          </a:p>
          <a:p>
            <a:r>
              <a:rPr lang="en-US" noProof="0" dirty="0"/>
              <a:t>Database management system for parallel processing with multiple microprocessors</a:t>
            </a:r>
          </a:p>
          <a:p>
            <a:pPr marL="0" indent="0">
              <a:buNone/>
            </a:pPr>
            <a:endParaRPr lang="en-US" noProof="0" dirty="0"/>
          </a:p>
          <a:p>
            <a:r>
              <a:rPr lang="en-US" noProof="0" dirty="0"/>
              <a:t>1980s Personal Computers, problem islands of data </a:t>
            </a:r>
          </a:p>
          <a:p>
            <a:r>
              <a:rPr lang="en-US" noProof="0" dirty="0"/>
              <a:t>Distributed database management system (distributed DBMS)</a:t>
            </a:r>
          </a:p>
          <a:p>
            <a:r>
              <a:rPr lang="en-US" noProof="0" dirty="0"/>
              <a:t>1983 Teradata deploy first relational database management system (relational DBMS)</a:t>
            </a:r>
          </a:p>
          <a:p>
            <a:r>
              <a:rPr lang="en-US" noProof="0" dirty="0"/>
              <a:t>1986 Ralph Kimball founded Red Brick Systems</a:t>
            </a:r>
          </a:p>
          <a:p>
            <a:endParaRPr lang="en-US" noProof="0" dirty="0"/>
          </a:p>
          <a:p>
            <a:endParaRPr lang="en-US" noProof="0" dirty="0"/>
          </a:p>
        </p:txBody>
      </p:sp>
      <p:sp>
        <p:nvSpPr>
          <p:cNvPr id="4" name="Slide Number Placeholder 3">
            <a:extLst>
              <a:ext uri="{FF2B5EF4-FFF2-40B4-BE49-F238E27FC236}">
                <a16:creationId xmlns:a16="http://schemas.microsoft.com/office/drawing/2014/main" id="{E4A99D26-FC93-31BA-A816-521A1C2F40A2}"/>
              </a:ext>
            </a:extLst>
          </p:cNvPr>
          <p:cNvSpPr>
            <a:spLocks noGrp="1"/>
          </p:cNvSpPr>
          <p:nvPr>
            <p:ph type="sldNum" sz="quarter" idx="12"/>
          </p:nvPr>
        </p:nvSpPr>
        <p:spPr/>
        <p:txBody>
          <a:bodyPr/>
          <a:lstStyle/>
          <a:p>
            <a:fld id="{6113E31D-E2AB-40D1-8B51-AFA5AFEF393A}" type="slidenum">
              <a:rPr lang="en-US" noProof="0" smtClean="0"/>
              <a:t>9</a:t>
            </a:fld>
            <a:endParaRPr lang="en-US" noProof="0" dirty="0"/>
          </a:p>
        </p:txBody>
      </p:sp>
      <p:sp>
        <p:nvSpPr>
          <p:cNvPr id="5" name="Left Brace 4">
            <a:extLst>
              <a:ext uri="{FF2B5EF4-FFF2-40B4-BE49-F238E27FC236}">
                <a16:creationId xmlns:a16="http://schemas.microsoft.com/office/drawing/2014/main" id="{C141BDF2-67FE-BCA6-836F-1CD411EA2398}"/>
              </a:ext>
            </a:extLst>
          </p:cNvPr>
          <p:cNvSpPr/>
          <p:nvPr/>
        </p:nvSpPr>
        <p:spPr>
          <a:xfrm rot="10800000">
            <a:off x="10167111" y="1193778"/>
            <a:ext cx="354721" cy="996655"/>
          </a:xfrm>
          <a:prstGeom prst="leftBrace">
            <a:avLst>
              <a:gd name="adj1" fmla="val 8333"/>
              <a:gd name="adj2" fmla="val 53407"/>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noProof="0" dirty="0"/>
          </a:p>
        </p:txBody>
      </p:sp>
      <p:sp>
        <p:nvSpPr>
          <p:cNvPr id="6" name="TextBox 5">
            <a:extLst>
              <a:ext uri="{FF2B5EF4-FFF2-40B4-BE49-F238E27FC236}">
                <a16:creationId xmlns:a16="http://schemas.microsoft.com/office/drawing/2014/main" id="{5015D76C-F6C3-FD5E-4EDB-73269D5BB2E5}"/>
              </a:ext>
            </a:extLst>
          </p:cNvPr>
          <p:cNvSpPr txBox="1"/>
          <p:nvPr/>
        </p:nvSpPr>
        <p:spPr>
          <a:xfrm>
            <a:off x="10521832" y="1268760"/>
            <a:ext cx="1512168" cy="923330"/>
          </a:xfrm>
          <a:prstGeom prst="rect">
            <a:avLst/>
          </a:prstGeom>
          <a:noFill/>
        </p:spPr>
        <p:txBody>
          <a:bodyPr wrap="square" rtlCol="0">
            <a:spAutoFit/>
          </a:bodyPr>
          <a:lstStyle/>
          <a:p>
            <a:pPr algn="ctr"/>
            <a:r>
              <a:rPr lang="en-US" noProof="0" dirty="0"/>
              <a:t>Required high-quality data</a:t>
            </a:r>
          </a:p>
        </p:txBody>
      </p:sp>
    </p:spTree>
    <p:extLst>
      <p:ext uri="{BB962C8B-B14F-4D97-AF65-F5344CB8AC3E}">
        <p14:creationId xmlns:p14="http://schemas.microsoft.com/office/powerpoint/2010/main" val="3042216861"/>
      </p:ext>
    </p:extLst>
  </p:cSld>
  <p:clrMapOvr>
    <a:masterClrMapping/>
  </p:clrMapOvr>
</p:sld>
</file>

<file path=ppt/theme/theme1.xml><?xml version="1.0" encoding="utf-8"?>
<a:theme xmlns:a="http://schemas.openxmlformats.org/drawingml/2006/main" name="2026 presentation theme">
  <a:themeElements>
    <a:clrScheme name="Research Group">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2026 presentation theme" id="{7FFEBCA7-CFEC-47A0-A420-539049DE4B4A}" vid="{D5459190-8C96-4628-9BF3-9BCB72646EF8}"/>
    </a:ext>
  </a:ext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2026 presentation theme</Template>
  <TotalTime>13362</TotalTime>
  <Words>1421</Words>
  <Application>Microsoft Office PowerPoint</Application>
  <PresentationFormat>Widescreen</PresentationFormat>
  <Paragraphs>287</Paragraphs>
  <Slides>24</Slides>
  <Notes>24</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Calibri Light</vt:lpstr>
      <vt:lpstr>2026 presentation theme</vt:lpstr>
      <vt:lpstr>Data Warehouse</vt:lpstr>
      <vt:lpstr>Why Data Warehouse ?</vt:lpstr>
      <vt:lpstr>Data access </vt:lpstr>
      <vt:lpstr>Data Analyst</vt:lpstr>
      <vt:lpstr>Data Scientist</vt:lpstr>
      <vt:lpstr>This is Data Engineering …</vt:lpstr>
      <vt:lpstr>Data Engineers</vt:lpstr>
      <vt:lpstr>PowerPoint Presentation</vt:lpstr>
      <vt:lpstr>History 1 / 2</vt:lpstr>
      <vt:lpstr>History</vt:lpstr>
      <vt:lpstr>Requirements</vt:lpstr>
      <vt:lpstr>Data Warehouse</vt:lpstr>
      <vt:lpstr>Architecture</vt:lpstr>
      <vt:lpstr>Data Warehousing Classification</vt:lpstr>
      <vt:lpstr>Data Mart</vt:lpstr>
      <vt:lpstr>PowerPoint Presentation</vt:lpstr>
      <vt:lpstr>PowerPoint Presentation</vt:lpstr>
      <vt:lpstr>How to build a ....</vt:lpstr>
      <vt:lpstr>Building</vt:lpstr>
      <vt:lpstr>Data Warehousing</vt:lpstr>
      <vt:lpstr>Governance</vt:lpstr>
      <vt:lpstr>PowerPoint Presentation</vt:lpstr>
      <vt:lpstr>Database</vt:lpstr>
      <vt:lpstr>Enterprise Information Integration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Beaver</dc:creator>
  <cp:lastModifiedBy>Petr Škoda</cp:lastModifiedBy>
  <cp:revision>454</cp:revision>
  <dcterms:created xsi:type="dcterms:W3CDTF">2011-06-05T13:18:40Z</dcterms:created>
  <dcterms:modified xsi:type="dcterms:W3CDTF">2026-03-03T11:56:48Z</dcterms:modified>
</cp:coreProperties>
</file>