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0" r:id="rId1"/>
  </p:sldMasterIdLst>
  <p:notesMasterIdLst>
    <p:notesMasterId r:id="rId38"/>
  </p:notesMasterIdLst>
  <p:handoutMasterIdLst>
    <p:handoutMasterId r:id="rId39"/>
  </p:handoutMasterIdLst>
  <p:sldIdLst>
    <p:sldId id="259" r:id="rId2"/>
    <p:sldId id="499" r:id="rId3"/>
    <p:sldId id="354" r:id="rId4"/>
    <p:sldId id="345" r:id="rId5"/>
    <p:sldId id="318" r:id="rId6"/>
    <p:sldId id="315" r:id="rId7"/>
    <p:sldId id="347" r:id="rId8"/>
    <p:sldId id="356" r:id="rId9"/>
    <p:sldId id="494" r:id="rId10"/>
    <p:sldId id="358" r:id="rId11"/>
    <p:sldId id="360" r:id="rId12"/>
    <p:sldId id="307" r:id="rId13"/>
    <p:sldId id="362" r:id="rId14"/>
    <p:sldId id="385" r:id="rId15"/>
    <p:sldId id="344" r:id="rId16"/>
    <p:sldId id="363" r:id="rId17"/>
    <p:sldId id="486" r:id="rId18"/>
    <p:sldId id="364" r:id="rId19"/>
    <p:sldId id="484" r:id="rId20"/>
    <p:sldId id="365" r:id="rId21"/>
    <p:sldId id="495" r:id="rId22"/>
    <p:sldId id="367" r:id="rId23"/>
    <p:sldId id="366" r:id="rId24"/>
    <p:sldId id="490" r:id="rId25"/>
    <p:sldId id="368" r:id="rId26"/>
    <p:sldId id="496" r:id="rId27"/>
    <p:sldId id="489" r:id="rId28"/>
    <p:sldId id="370" r:id="rId29"/>
    <p:sldId id="369" r:id="rId30"/>
    <p:sldId id="372" r:id="rId31"/>
    <p:sldId id="373" r:id="rId32"/>
    <p:sldId id="371" r:id="rId33"/>
    <p:sldId id="382" r:id="rId34"/>
    <p:sldId id="498" r:id="rId35"/>
    <p:sldId id="497" r:id="rId36"/>
    <p:sldId id="488"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8B832"/>
    <a:srgbClr val="83C937"/>
    <a:srgbClr val="E69400"/>
    <a:srgbClr val="934757"/>
    <a:srgbClr val="823E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71" autoAdjust="0"/>
    <p:restoredTop sz="79419" autoAdjust="0"/>
  </p:normalViewPr>
  <p:slideViewPr>
    <p:cSldViewPr>
      <p:cViewPr varScale="1">
        <p:scale>
          <a:sx n="88" d="100"/>
          <a:sy n="88" d="100"/>
        </p:scale>
        <p:origin x="1368" y="78"/>
      </p:cViewPr>
      <p:guideLst>
        <p:guide orient="horz" pos="2160"/>
        <p:guide pos="3840"/>
      </p:guideLst>
    </p:cSldViewPr>
  </p:slideViewPr>
  <p:notesTextViewPr>
    <p:cViewPr>
      <p:scale>
        <a:sx n="1" d="1"/>
        <a:sy n="1" d="1"/>
      </p:scale>
      <p:origin x="0" y="0"/>
    </p:cViewPr>
  </p:notesTextViewPr>
  <p:notesViewPr>
    <p:cSldViewPr>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90D51BE-CF1C-4F11-AAD2-453C1B638B0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1787A43-62AF-46D8-B926-E9D562EE489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816FAD5-DDCA-4654-93B6-DBD29433097C}" type="datetimeFigureOut">
              <a:rPr lang="en-US" smtClean="0"/>
              <a:t>3/4/2026</a:t>
            </a:fld>
            <a:endParaRPr lang="en-US"/>
          </a:p>
        </p:txBody>
      </p:sp>
      <p:sp>
        <p:nvSpPr>
          <p:cNvPr id="4" name="Footer Placeholder 3">
            <a:extLst>
              <a:ext uri="{FF2B5EF4-FFF2-40B4-BE49-F238E27FC236}">
                <a16:creationId xmlns:a16="http://schemas.microsoft.com/office/drawing/2014/main" id="{353DF6F5-1C99-4B6A-AC45-DDD6F7377CC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76ECF2A-32D0-4276-8956-589BA282433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4295301-4204-4F3F-ACA4-B38DAA633788}" type="slidenum">
              <a:rPr lang="en-US" smtClean="0"/>
              <a:t>‹#›</a:t>
            </a:fld>
            <a:endParaRPr lang="en-US"/>
          </a:p>
        </p:txBody>
      </p:sp>
    </p:spTree>
    <p:extLst>
      <p:ext uri="{BB962C8B-B14F-4D97-AF65-F5344CB8AC3E}">
        <p14:creationId xmlns:p14="http://schemas.microsoft.com/office/powerpoint/2010/main" val="8850650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A62FB9-24EC-482A-A27C-5C03C0816037}" type="datetimeFigureOut">
              <a:rPr lang="cs-CZ" smtClean="0"/>
              <a:t>03.03.2026</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C869DF-6110-41A2-A008-13AD35443CEC}" type="slidenum">
              <a:rPr lang="cs-CZ" smtClean="0"/>
              <a:t>‹#›</a:t>
            </a:fld>
            <a:endParaRPr lang="cs-CZ"/>
          </a:p>
        </p:txBody>
      </p:sp>
    </p:spTree>
    <p:extLst>
      <p:ext uri="{BB962C8B-B14F-4D97-AF65-F5344CB8AC3E}">
        <p14:creationId xmlns:p14="http://schemas.microsoft.com/office/powerpoint/2010/main" val="270346570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Resources:</a:t>
            </a:r>
          </a:p>
          <a:p>
            <a:pPr marL="171450" indent="-171450">
              <a:buFont typeface="Arial" panose="020B0604020202020204" pitchFamily="34" charset="0"/>
              <a:buChar char="•"/>
            </a:pPr>
            <a:r>
              <a:rPr lang="en-US" dirty="0"/>
              <a:t>Data Warehousing For Dummies </a:t>
            </a:r>
            <a:br>
              <a:rPr lang="en-US" dirty="0"/>
            </a:br>
            <a:r>
              <a:rPr lang="en-US" dirty="0"/>
              <a:t>ISBN: 978-0-470-40747-9</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1</a:t>
            </a:fld>
            <a:endParaRPr lang="cs-CZ"/>
          </a:p>
        </p:txBody>
      </p:sp>
    </p:spTree>
    <p:extLst>
      <p:ext uri="{BB962C8B-B14F-4D97-AF65-F5344CB8AC3E}">
        <p14:creationId xmlns:p14="http://schemas.microsoft.com/office/powerpoint/2010/main" val="35692460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10</a:t>
            </a:fld>
            <a:endParaRPr lang="cs-CZ"/>
          </a:p>
        </p:txBody>
      </p:sp>
    </p:spTree>
    <p:extLst>
      <p:ext uri="{BB962C8B-B14F-4D97-AF65-F5344CB8AC3E}">
        <p14:creationId xmlns:p14="http://schemas.microsoft.com/office/powerpoint/2010/main" val="33906570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Resource:</a:t>
            </a:r>
          </a:p>
          <a:p>
            <a:pPr marL="171450" indent="-171450">
              <a:buFont typeface="Arial" panose="020B0604020202020204" pitchFamily="34" charset="0"/>
              <a:buChar char="•"/>
            </a:pPr>
            <a:r>
              <a:rPr lang="en-US" dirty="0"/>
              <a:t>https://journals.sagepub.com/doi/10.1177/0165551506070706</a:t>
            </a:r>
          </a:p>
          <a:p>
            <a:pPr marL="171450" indent="-171450">
              <a:buFont typeface="Arial" panose="020B0604020202020204" pitchFamily="34" charset="0"/>
              <a:buChar char="•"/>
            </a:pPr>
            <a:r>
              <a:rPr lang="en-US" dirty="0"/>
              <a:t>https://softwarezen.me/wp-content/uploads/2018/01/datawisdom.pdf</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11</a:t>
            </a:fld>
            <a:endParaRPr lang="cs-CZ"/>
          </a:p>
        </p:txBody>
      </p:sp>
    </p:spTree>
    <p:extLst>
      <p:ext uri="{BB962C8B-B14F-4D97-AF65-F5344CB8AC3E}">
        <p14:creationId xmlns:p14="http://schemas.microsoft.com/office/powerpoint/2010/main" val="24726032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indent="0">
              <a:buFont typeface="Arial" panose="020B0604020202020204" pitchFamily="34" charset="0"/>
              <a:buNone/>
            </a:pPr>
            <a:r>
              <a:rPr lang="en-US" dirty="0"/>
              <a:t>Resource:</a:t>
            </a:r>
          </a:p>
          <a:p>
            <a:pPr marL="171450" indent="-171450">
              <a:buFont typeface="Arial" panose="020B0604020202020204" pitchFamily="34" charset="0"/>
              <a:buChar char="•"/>
            </a:pPr>
            <a:r>
              <a:rPr lang="en-US" dirty="0"/>
              <a:t>Data Warehousing For Dummies [2016] / page 12</a:t>
            </a:r>
          </a:p>
          <a:p>
            <a:pPr marL="171450" indent="-171450">
              <a:buFont typeface="Arial" panose="020B0604020202020204" pitchFamily="34" charset="0"/>
              <a:buChar char="•"/>
            </a:pPr>
            <a:r>
              <a:rPr lang="en-US" dirty="0"/>
              <a:t>https://www.youtube.com/watch?v=l83bkKJh1wM</a:t>
            </a:r>
          </a:p>
          <a:p>
            <a:endParaRPr lang="en-US" dirty="0"/>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12</a:t>
            </a:fld>
            <a:endParaRPr lang="cs-CZ"/>
          </a:p>
        </p:txBody>
      </p:sp>
    </p:spTree>
    <p:extLst>
      <p:ext uri="{BB962C8B-B14F-4D97-AF65-F5344CB8AC3E}">
        <p14:creationId xmlns:p14="http://schemas.microsoft.com/office/powerpoint/2010/main" val="36379821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13</a:t>
            </a:fld>
            <a:endParaRPr lang="cs-CZ"/>
          </a:p>
        </p:txBody>
      </p:sp>
    </p:spTree>
    <p:extLst>
      <p:ext uri="{BB962C8B-B14F-4D97-AF65-F5344CB8AC3E}">
        <p14:creationId xmlns:p14="http://schemas.microsoft.com/office/powerpoint/2010/main" val="7112620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14</a:t>
            </a:fld>
            <a:endParaRPr lang="cs-CZ"/>
          </a:p>
        </p:txBody>
      </p:sp>
    </p:spTree>
    <p:extLst>
      <p:ext uri="{BB962C8B-B14F-4D97-AF65-F5344CB8AC3E}">
        <p14:creationId xmlns:p14="http://schemas.microsoft.com/office/powerpoint/2010/main" val="36033111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15</a:t>
            </a:fld>
            <a:endParaRPr lang="cs-CZ"/>
          </a:p>
        </p:txBody>
      </p:sp>
    </p:spTree>
    <p:extLst>
      <p:ext uri="{BB962C8B-B14F-4D97-AF65-F5344CB8AC3E}">
        <p14:creationId xmlns:p14="http://schemas.microsoft.com/office/powerpoint/2010/main" val="15000180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16</a:t>
            </a:fld>
            <a:endParaRPr lang="cs-CZ"/>
          </a:p>
        </p:txBody>
      </p:sp>
    </p:spTree>
    <p:extLst>
      <p:ext uri="{BB962C8B-B14F-4D97-AF65-F5344CB8AC3E}">
        <p14:creationId xmlns:p14="http://schemas.microsoft.com/office/powerpoint/2010/main" val="39706654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6B5807-778A-CC04-0A73-F6928B8F71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3F6F0D-3A59-1766-CD83-E17A59DB35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D3BB79-3903-0002-CBCF-0DB46C57F3C2}"/>
              </a:ext>
            </a:extLst>
          </p:cNvPr>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a:extLst>
              <a:ext uri="{FF2B5EF4-FFF2-40B4-BE49-F238E27FC236}">
                <a16:creationId xmlns:a16="http://schemas.microsoft.com/office/drawing/2014/main" id="{84DCD0B3-3796-87BD-2B81-EDCAF975B780}"/>
              </a:ext>
            </a:extLst>
          </p:cNvPr>
          <p:cNvSpPr>
            <a:spLocks noGrp="1"/>
          </p:cNvSpPr>
          <p:nvPr>
            <p:ph type="sldNum" sz="quarter" idx="5"/>
          </p:nvPr>
        </p:nvSpPr>
        <p:spPr/>
        <p:txBody>
          <a:bodyPr/>
          <a:lstStyle/>
          <a:p>
            <a:fld id="{FEC869DF-6110-41A2-A008-13AD35443CEC}" type="slidenum">
              <a:rPr lang="cs-CZ" smtClean="0"/>
              <a:t>17</a:t>
            </a:fld>
            <a:endParaRPr lang="cs-CZ"/>
          </a:p>
        </p:txBody>
      </p:sp>
    </p:spTree>
    <p:extLst>
      <p:ext uri="{BB962C8B-B14F-4D97-AF65-F5344CB8AC3E}">
        <p14:creationId xmlns:p14="http://schemas.microsoft.com/office/powerpoint/2010/main" val="18451043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b="0" i="0" u="none" strike="noStrike" baseline="0" dirty="0">
              <a:solidFill>
                <a:srgbClr val="000000"/>
              </a:solidFill>
              <a:latin typeface="Times New Roman" panose="02020603050405020304" pitchFamily="18" charset="0"/>
            </a:endParaRPr>
          </a:p>
          <a:p>
            <a:pPr marL="0" indent="0">
              <a:buFont typeface="Arial" panose="020B0604020202020204" pitchFamily="34" charset="0"/>
              <a:buNone/>
            </a:pPr>
            <a:r>
              <a:rPr lang="en-US" sz="1200" b="0" i="0" u="none" strike="noStrike" baseline="0" dirty="0">
                <a:solidFill>
                  <a:srgbClr val="000000"/>
                </a:solidFill>
                <a:latin typeface="Times New Roman" panose="02020603050405020304" pitchFamily="18" charset="0"/>
              </a:rPr>
              <a:t>Resources:</a:t>
            </a:r>
          </a:p>
          <a:p>
            <a:pPr marL="171450" indent="-171450">
              <a:buFont typeface="Arial" panose="020B0604020202020204" pitchFamily="34" charset="0"/>
              <a:buChar char="•"/>
            </a:pPr>
            <a:r>
              <a:rPr lang="en-US" dirty="0"/>
              <a:t>Morris, Henry. “Analytic Applications and Business Performance Management.” DM Review Magazine, March, 1999. </a:t>
            </a:r>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18</a:t>
            </a:fld>
            <a:endParaRPr lang="cs-CZ"/>
          </a:p>
        </p:txBody>
      </p:sp>
    </p:spTree>
    <p:extLst>
      <p:ext uri="{BB962C8B-B14F-4D97-AF65-F5344CB8AC3E}">
        <p14:creationId xmlns:p14="http://schemas.microsoft.com/office/powerpoint/2010/main" val="32113861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a:p>
            <a:pPr marL="0" indent="0">
              <a:buFont typeface="Arial" panose="020B0604020202020204" pitchFamily="34" charset="0"/>
              <a:buNone/>
            </a:pPr>
            <a:r>
              <a:rPr lang="en-US" dirty="0"/>
              <a:t>Resources:</a:t>
            </a:r>
          </a:p>
          <a:p>
            <a:pPr marL="171450" indent="-171450">
              <a:buFont typeface="Arial" panose="020B0604020202020204" pitchFamily="34" charset="0"/>
              <a:buChar char="•"/>
            </a:pPr>
            <a:r>
              <a:rPr lang="en-US" dirty="0"/>
              <a:t>https://clickup.com/blog/business-intelligence-software/ - 2023/2024 screens.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19</a:t>
            </a:fld>
            <a:endParaRPr lang="cs-CZ"/>
          </a:p>
        </p:txBody>
      </p:sp>
    </p:spTree>
    <p:extLst>
      <p:ext uri="{BB962C8B-B14F-4D97-AF65-F5344CB8AC3E}">
        <p14:creationId xmlns:p14="http://schemas.microsoft.com/office/powerpoint/2010/main" val="2220264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2</a:t>
            </a:fld>
            <a:endParaRPr lang="cs-CZ"/>
          </a:p>
        </p:txBody>
      </p:sp>
    </p:spTree>
    <p:extLst>
      <p:ext uri="{BB962C8B-B14F-4D97-AF65-F5344CB8AC3E}">
        <p14:creationId xmlns:p14="http://schemas.microsoft.com/office/powerpoint/2010/main" val="14488580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20</a:t>
            </a:fld>
            <a:endParaRPr lang="cs-CZ"/>
          </a:p>
        </p:txBody>
      </p:sp>
    </p:spTree>
    <p:extLst>
      <p:ext uri="{BB962C8B-B14F-4D97-AF65-F5344CB8AC3E}">
        <p14:creationId xmlns:p14="http://schemas.microsoft.com/office/powerpoint/2010/main" val="28643482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92E346-8ECC-946E-7896-599F1E027C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6E6645-F1C7-249F-AD84-3E47D604E6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FA36F2-36BD-FCEA-8D1B-7E80DB2CC9C4}"/>
              </a:ext>
            </a:extLst>
          </p:cNvPr>
          <p:cNvSpPr>
            <a:spLocks noGrp="1"/>
          </p:cNvSpPr>
          <p:nvPr>
            <p:ph type="body" idx="1"/>
          </p:nvPr>
        </p:nvSpPr>
        <p:spPr/>
        <p:txBody>
          <a:bodyPr/>
          <a:lstStyle/>
          <a:p>
            <a:pPr marL="0" indent="0">
              <a:buFont typeface="Arial" panose="020B0604020202020204" pitchFamily="34" charset="0"/>
              <a:buNone/>
            </a:pPr>
            <a:endParaRPr lang="en-US" dirty="0"/>
          </a:p>
          <a:p>
            <a:endParaRPr lang="en-US" dirty="0"/>
          </a:p>
          <a:p>
            <a:r>
              <a:rPr lang="en-US" dirty="0"/>
              <a:t>Resources:</a:t>
            </a:r>
          </a:p>
          <a:p>
            <a:pPr marL="171450" indent="-171450">
              <a:buFont typeface="Arial" panose="020B0604020202020204" pitchFamily="34" charset="0"/>
              <a:buChar char="•"/>
            </a:pPr>
            <a:r>
              <a:rPr lang="en-US" dirty="0"/>
              <a:t>https://www.bpmn.org/</a:t>
            </a:r>
          </a:p>
          <a:p>
            <a:pPr marL="171450" indent="-171450">
              <a:buFont typeface="Arial" panose="020B0604020202020204" pitchFamily="34" charset="0"/>
              <a:buChar char="•"/>
            </a:pPr>
            <a:r>
              <a:rPr lang="en-US" dirty="0"/>
              <a:t>https://demo.bpmn.io/</a:t>
            </a:r>
          </a:p>
          <a:p>
            <a:pPr marL="0" indent="0">
              <a:buFont typeface="Arial" panose="020B0604020202020204" pitchFamily="34" charset="0"/>
              <a:buNone/>
            </a:pPr>
            <a:endParaRPr lang="en-US" dirty="0"/>
          </a:p>
          <a:p>
            <a:endParaRPr lang="en-US" dirty="0"/>
          </a:p>
        </p:txBody>
      </p:sp>
      <p:sp>
        <p:nvSpPr>
          <p:cNvPr id="4" name="Slide Number Placeholder 3">
            <a:extLst>
              <a:ext uri="{FF2B5EF4-FFF2-40B4-BE49-F238E27FC236}">
                <a16:creationId xmlns:a16="http://schemas.microsoft.com/office/drawing/2014/main" id="{90E7BF09-2A3F-DE22-0DCD-DA728A093BEE}"/>
              </a:ext>
            </a:extLst>
          </p:cNvPr>
          <p:cNvSpPr>
            <a:spLocks noGrp="1"/>
          </p:cNvSpPr>
          <p:nvPr>
            <p:ph type="sldNum" sz="quarter" idx="5"/>
          </p:nvPr>
        </p:nvSpPr>
        <p:spPr/>
        <p:txBody>
          <a:bodyPr/>
          <a:lstStyle/>
          <a:p>
            <a:fld id="{FEC869DF-6110-41A2-A008-13AD35443CEC}" type="slidenum">
              <a:rPr lang="cs-CZ" smtClean="0"/>
              <a:t>21</a:t>
            </a:fld>
            <a:endParaRPr lang="cs-CZ"/>
          </a:p>
        </p:txBody>
      </p:sp>
    </p:spTree>
    <p:extLst>
      <p:ext uri="{BB962C8B-B14F-4D97-AF65-F5344CB8AC3E}">
        <p14:creationId xmlns:p14="http://schemas.microsoft.com/office/powerpoint/2010/main" val="26251369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a:p>
            <a:pPr marL="0" indent="0">
              <a:buFont typeface="Arial" panose="020B0604020202020204" pitchFamily="34" charset="0"/>
              <a:buNone/>
            </a:pPr>
            <a:r>
              <a:rPr lang="en-US" dirty="0"/>
              <a:t>Resources: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 </a:t>
            </a:r>
            <a:r>
              <a:rPr lang="en-US" sz="1200" b="0" u="sng" kern="1200" dirty="0">
                <a:solidFill>
                  <a:schemeClr val="tx1"/>
                </a:solidFill>
                <a:effectLst/>
                <a:latin typeface="+mn-lt"/>
                <a:ea typeface="+mn-ea"/>
                <a:cs typeface="+mn-cs"/>
              </a:rPr>
              <a:t>https://agilemanifesto.org/</a:t>
            </a:r>
            <a:endParaRPr lang="en-US" sz="1200" b="0" kern="1200" dirty="0">
              <a:solidFill>
                <a:schemeClr val="tx1"/>
              </a:solidFill>
              <a:effectLst/>
              <a:latin typeface="+mn-lt"/>
              <a:ea typeface="+mn-ea"/>
              <a:cs typeface="+mn-cs"/>
            </a:endParaRP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22</a:t>
            </a:fld>
            <a:endParaRPr lang="cs-CZ"/>
          </a:p>
        </p:txBody>
      </p:sp>
    </p:spTree>
    <p:extLst>
      <p:ext uri="{BB962C8B-B14F-4D97-AF65-F5344CB8AC3E}">
        <p14:creationId xmlns:p14="http://schemas.microsoft.com/office/powerpoint/2010/main" val="41567394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23</a:t>
            </a:fld>
            <a:endParaRPr lang="cs-CZ"/>
          </a:p>
        </p:txBody>
      </p:sp>
    </p:spTree>
    <p:extLst>
      <p:ext uri="{BB962C8B-B14F-4D97-AF65-F5344CB8AC3E}">
        <p14:creationId xmlns:p14="http://schemas.microsoft.com/office/powerpoint/2010/main" val="19293099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b="0" i="0" dirty="0">
                <a:solidFill>
                  <a:srgbClr val="FFFFFF"/>
                </a:solidFill>
                <a:effectLst/>
                <a:latin typeface="Nunito" panose="020F0502020204030204" pitchFamily="2" charset="0"/>
              </a:rPr>
              <a:t>ROLAP is used for large data volumes and in this data is stored in relation tables. In ROLAP, Static multidimensional view of data is created.</a:t>
            </a:r>
          </a:p>
          <a:p>
            <a:endParaRPr lang="en-US" b="0" i="0" dirty="0">
              <a:solidFill>
                <a:srgbClr val="FFFFFF"/>
              </a:solidFill>
              <a:effectLst/>
              <a:latin typeface="Nunito" panose="020F0502020204030204" pitchFamily="2" charset="0"/>
            </a:endParaRPr>
          </a:p>
          <a:p>
            <a:r>
              <a:rPr lang="en-US" b="0" i="0" dirty="0">
                <a:solidFill>
                  <a:srgbClr val="FFFFFF"/>
                </a:solidFill>
                <a:effectLst/>
                <a:latin typeface="Nunito" panose="020F0502020204030204" pitchFamily="2" charset="0"/>
              </a:rPr>
              <a:t>MOLAP is used for limited data volumes and in this data is stored in multidimensional array. In MOLAP, Dynamic multidimensional view of data is created.</a:t>
            </a:r>
          </a:p>
          <a:p>
            <a:r>
              <a:rPr lang="en-US" b="0" i="0" dirty="0">
                <a:solidFill>
                  <a:srgbClr val="FFFFFF"/>
                </a:solidFill>
                <a:effectLst/>
                <a:latin typeface="Nunito" panose="020F0502020204030204" pitchFamily="2" charset="0"/>
              </a:rPr>
              <a:t>MOLAP does not use relational database to storage. It stores in optimized multidimensional array storage. The storage utilization may be low with multidimensional data stores. </a:t>
            </a:r>
            <a:endParaRPr lang="en-US" dirty="0"/>
          </a:p>
          <a:p>
            <a:endParaRPr lang="en-US" dirty="0"/>
          </a:p>
          <a:p>
            <a:r>
              <a:rPr lang="en-US" dirty="0"/>
              <a:t>Resources:</a:t>
            </a:r>
          </a:p>
          <a:p>
            <a:pPr marL="171450" indent="-171450">
              <a:buFont typeface="Arial" panose="020B0604020202020204" pitchFamily="34" charset="0"/>
              <a:buChar char="•"/>
            </a:pPr>
            <a:r>
              <a:rPr lang="en-US" dirty="0"/>
              <a:t>https://www.geeksforgeeks.org/difference-between-rolap-and-molap/</a:t>
            </a:r>
          </a:p>
          <a:p>
            <a:pPr marL="171450" indent="-171450">
              <a:buFont typeface="Arial" panose="020B0604020202020204" pitchFamily="34" charset="0"/>
              <a:buChar char="•"/>
            </a:pPr>
            <a:r>
              <a:rPr lang="en-US" dirty="0"/>
              <a:t>https://www.geeksforgeeks.org/difference-between-rolap-molap-and-holap/</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24</a:t>
            </a:fld>
            <a:endParaRPr lang="cs-CZ"/>
          </a:p>
        </p:txBody>
      </p:sp>
    </p:spTree>
    <p:extLst>
      <p:ext uri="{BB962C8B-B14F-4D97-AF65-F5344CB8AC3E}">
        <p14:creationId xmlns:p14="http://schemas.microsoft.com/office/powerpoint/2010/main" val="36221037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Resources:</a:t>
            </a:r>
          </a:p>
          <a:p>
            <a:pPr marL="171450" indent="-171450">
              <a:buFont typeface="Arial" panose="020B0604020202020204" pitchFamily="34" charset="0"/>
              <a:buChar char="•"/>
            </a:pPr>
            <a:r>
              <a:rPr lang="en-US" dirty="0"/>
              <a:t>https://homel.vsb.cz/~dan11/is_skripta/IS%202010%20-%20Danel%20-%20OLAP.pdf</a:t>
            </a:r>
          </a:p>
          <a:p>
            <a:pPr marL="171450" indent="-171450">
              <a:buFont typeface="Arial" panose="020B0604020202020204" pitchFamily="34" charset="0"/>
              <a:buChar char="•"/>
            </a:pPr>
            <a:r>
              <a:rPr lang="en-US" dirty="0"/>
              <a:t>https://dl.acm.org/doi/10.1145/276305.276386 - The multidimensional database system </a:t>
            </a:r>
            <a:r>
              <a:rPr lang="en-US" dirty="0" err="1"/>
              <a:t>RasDaMan</a:t>
            </a:r>
            <a:endParaRPr lang="en-US" dirty="0"/>
          </a:p>
          <a:p>
            <a:pPr marL="171450" indent="-171450">
              <a:buFont typeface="Arial" panose="020B0604020202020204" pitchFamily="34" charset="0"/>
              <a:buChar char="•"/>
            </a:pPr>
            <a:r>
              <a:rPr lang="en-US" dirty="0"/>
              <a:t>https://www.sisense.com/glossary/olap/ - They have custom product </a:t>
            </a:r>
            <a:r>
              <a:rPr lang="en-US" b="0" i="0" dirty="0" err="1">
                <a:solidFill>
                  <a:srgbClr val="121A23"/>
                </a:solidFill>
                <a:effectLst/>
                <a:latin typeface="DM Sans" pitchFamily="2" charset="0"/>
              </a:rPr>
              <a:t>ElastiCube</a:t>
            </a:r>
            <a:endParaRPr lang="en-US"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25</a:t>
            </a:fld>
            <a:endParaRPr lang="cs-CZ"/>
          </a:p>
        </p:txBody>
      </p:sp>
    </p:spTree>
    <p:extLst>
      <p:ext uri="{BB962C8B-B14F-4D97-AF65-F5344CB8AC3E}">
        <p14:creationId xmlns:p14="http://schemas.microsoft.com/office/powerpoint/2010/main" val="15187143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Resources:</a:t>
            </a:r>
          </a:p>
          <a:p>
            <a:pPr marL="171450" indent="-171450">
              <a:buFont typeface="Arial" panose="020B0604020202020204" pitchFamily="34" charset="0"/>
              <a:buChar char="•"/>
            </a:pPr>
            <a:r>
              <a:rPr lang="en-US" dirty="0"/>
              <a:t>Seattle Data Guy, 2023</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26</a:t>
            </a:fld>
            <a:endParaRPr lang="cs-CZ"/>
          </a:p>
        </p:txBody>
      </p:sp>
    </p:spTree>
    <p:extLst>
      <p:ext uri="{BB962C8B-B14F-4D97-AF65-F5344CB8AC3E}">
        <p14:creationId xmlns:p14="http://schemas.microsoft.com/office/powerpoint/2010/main" val="29181097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Resources:</a:t>
            </a:r>
          </a:p>
          <a:p>
            <a:pPr marL="171450" indent="-171450">
              <a:buFont typeface="Arial" panose="020B0604020202020204" pitchFamily="34" charset="0"/>
              <a:buChar char="•"/>
            </a:pPr>
            <a:r>
              <a:rPr lang="en-US" dirty="0"/>
              <a:t>https://dataproducts.substack.com/p/the-consumer-defined-data-contract</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27</a:t>
            </a:fld>
            <a:endParaRPr lang="cs-CZ"/>
          </a:p>
        </p:txBody>
      </p:sp>
    </p:spTree>
    <p:extLst>
      <p:ext uri="{BB962C8B-B14F-4D97-AF65-F5344CB8AC3E}">
        <p14:creationId xmlns:p14="http://schemas.microsoft.com/office/powerpoint/2010/main" val="20902147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28</a:t>
            </a:fld>
            <a:endParaRPr lang="cs-CZ"/>
          </a:p>
        </p:txBody>
      </p:sp>
    </p:spTree>
    <p:extLst>
      <p:ext uri="{BB962C8B-B14F-4D97-AF65-F5344CB8AC3E}">
        <p14:creationId xmlns:p14="http://schemas.microsoft.com/office/powerpoint/2010/main" val="35823924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29</a:t>
            </a:fld>
            <a:endParaRPr lang="cs-CZ"/>
          </a:p>
        </p:txBody>
      </p:sp>
    </p:spTree>
    <p:extLst>
      <p:ext uri="{BB962C8B-B14F-4D97-AF65-F5344CB8AC3E}">
        <p14:creationId xmlns:p14="http://schemas.microsoft.com/office/powerpoint/2010/main" val="728239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F0CF56-3E44-F22B-A4EE-3DD4734F9A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912FA7-A883-0E01-23D0-81F7E23783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FAFA9D-606A-2DB5-66FA-1572803363D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Highlights and formatting added manually.</a:t>
            </a:r>
          </a:p>
          <a:p>
            <a:endParaRPr lang="en-US" dirty="0"/>
          </a:p>
          <a:p>
            <a:r>
              <a:rPr lang="en-US" dirty="0"/>
              <a:t>Source:</a:t>
            </a:r>
          </a:p>
          <a:p>
            <a:pPr marL="171450" indent="-171450">
              <a:buFont typeface="Arial" panose="020B0604020202020204" pitchFamily="34" charset="0"/>
              <a:buChar char="•"/>
            </a:pPr>
            <a:r>
              <a:rPr lang="en-US" dirty="0"/>
              <a:t>https://chat.openai.com/</a:t>
            </a:r>
          </a:p>
          <a:p>
            <a:pPr marL="0" indent="0">
              <a:buFont typeface="Arial" panose="020B0604020202020204" pitchFamily="34" charset="0"/>
              <a:buNone/>
            </a:pPr>
            <a:endParaRPr lang="en-US" dirty="0"/>
          </a:p>
        </p:txBody>
      </p:sp>
      <p:sp>
        <p:nvSpPr>
          <p:cNvPr id="4" name="Slide Number Placeholder 3">
            <a:extLst>
              <a:ext uri="{FF2B5EF4-FFF2-40B4-BE49-F238E27FC236}">
                <a16:creationId xmlns:a16="http://schemas.microsoft.com/office/drawing/2014/main" id="{F351F01E-CF57-7D9F-481A-01FFB01C248D}"/>
              </a:ext>
            </a:extLst>
          </p:cNvPr>
          <p:cNvSpPr>
            <a:spLocks noGrp="1"/>
          </p:cNvSpPr>
          <p:nvPr>
            <p:ph type="sldNum" sz="quarter" idx="5"/>
          </p:nvPr>
        </p:nvSpPr>
        <p:spPr/>
        <p:txBody>
          <a:bodyPr/>
          <a:lstStyle/>
          <a:p>
            <a:fld id="{FEC869DF-6110-41A2-A008-13AD35443CEC}" type="slidenum">
              <a:rPr lang="cs-CZ" smtClean="0"/>
              <a:t>3</a:t>
            </a:fld>
            <a:endParaRPr lang="cs-CZ"/>
          </a:p>
        </p:txBody>
      </p:sp>
    </p:spTree>
    <p:extLst>
      <p:ext uri="{BB962C8B-B14F-4D97-AF65-F5344CB8AC3E}">
        <p14:creationId xmlns:p14="http://schemas.microsoft.com/office/powerpoint/2010/main" val="17589748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30</a:t>
            </a:fld>
            <a:endParaRPr lang="cs-CZ"/>
          </a:p>
        </p:txBody>
      </p:sp>
    </p:spTree>
    <p:extLst>
      <p:ext uri="{BB962C8B-B14F-4D97-AF65-F5344CB8AC3E}">
        <p14:creationId xmlns:p14="http://schemas.microsoft.com/office/powerpoint/2010/main" val="10397337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31</a:t>
            </a:fld>
            <a:endParaRPr lang="cs-CZ"/>
          </a:p>
        </p:txBody>
      </p:sp>
    </p:spTree>
    <p:extLst>
      <p:ext uri="{BB962C8B-B14F-4D97-AF65-F5344CB8AC3E}">
        <p14:creationId xmlns:p14="http://schemas.microsoft.com/office/powerpoint/2010/main" val="35362514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Resource:</a:t>
            </a:r>
          </a:p>
          <a:p>
            <a:pPr marL="171450" indent="-171450">
              <a:buFont typeface="Arial" panose="020B0604020202020204" pitchFamily="34" charset="0"/>
              <a:buChar char="•"/>
            </a:pPr>
            <a:r>
              <a:rPr lang="en-US" dirty="0"/>
              <a:t>https://www.w3.org/TR/vocab-data-cube/</a:t>
            </a:r>
          </a:p>
          <a:p>
            <a:pPr marL="171450" indent="-171450">
              <a:buFont typeface="Arial" panose="020B0604020202020204" pitchFamily="34" charset="0"/>
              <a:buChar char="•"/>
            </a:pPr>
            <a:r>
              <a:rPr lang="en-US" dirty="0"/>
              <a:t>https://www.youtube.com/watch?v=af0gpvesWaY </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32</a:t>
            </a:fld>
            <a:endParaRPr lang="cs-CZ"/>
          </a:p>
        </p:txBody>
      </p:sp>
    </p:spTree>
    <p:extLst>
      <p:ext uri="{BB962C8B-B14F-4D97-AF65-F5344CB8AC3E}">
        <p14:creationId xmlns:p14="http://schemas.microsoft.com/office/powerpoint/2010/main" val="42004392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Resource:</a:t>
            </a:r>
          </a:p>
          <a:p>
            <a:pPr marL="171450" indent="-171450">
              <a:buFont typeface="Arial" panose="020B0604020202020204" pitchFamily="34" charset="0"/>
              <a:buChar char="•"/>
            </a:pPr>
            <a:r>
              <a:rPr lang="en-US" sz="1800" b="0" i="0" u="none" strike="noStrike" dirty="0">
                <a:solidFill>
                  <a:srgbClr val="FFFFFF"/>
                </a:solidFill>
                <a:effectLst/>
                <a:latin typeface="Arial" panose="020B0604020202020204" pitchFamily="34" charset="0"/>
              </a:rPr>
              <a:t>https://sdmx.org/</a:t>
            </a:r>
          </a:p>
          <a:p>
            <a:pPr marL="171450" indent="-171450">
              <a:buFont typeface="Arial" panose="020B0604020202020204" pitchFamily="34" charset="0"/>
              <a:buChar char="•"/>
            </a:pPr>
            <a:r>
              <a:rPr lang="en-US" dirty="0"/>
              <a:t>https://www.ecb.europa.eu/stats/ecb_statistics/co-operation_and_standards/sdmx/html/tutorial.en.html</a:t>
            </a:r>
          </a:p>
        </p:txBody>
      </p:sp>
      <p:sp>
        <p:nvSpPr>
          <p:cNvPr id="4" name="Slide Number Placeholder 3"/>
          <p:cNvSpPr>
            <a:spLocks noGrp="1"/>
          </p:cNvSpPr>
          <p:nvPr>
            <p:ph type="sldNum" sz="quarter" idx="5"/>
          </p:nvPr>
        </p:nvSpPr>
        <p:spPr/>
        <p:txBody>
          <a:bodyPr/>
          <a:lstStyle/>
          <a:p>
            <a:fld id="{FEC869DF-6110-41A2-A008-13AD35443CEC}" type="slidenum">
              <a:rPr lang="cs-CZ" smtClean="0"/>
              <a:t>33</a:t>
            </a:fld>
            <a:endParaRPr lang="cs-CZ"/>
          </a:p>
        </p:txBody>
      </p:sp>
    </p:spTree>
    <p:extLst>
      <p:ext uri="{BB962C8B-B14F-4D97-AF65-F5344CB8AC3E}">
        <p14:creationId xmlns:p14="http://schemas.microsoft.com/office/powerpoint/2010/main" val="17619264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r>
              <a:rPr lang="en-US" dirty="0"/>
              <a:t>Resources:</a:t>
            </a:r>
          </a:p>
          <a:p>
            <a:r>
              <a:rPr lang="en-US" dirty="0"/>
              <a:t>- https://makeameme.org/meme/if-data-warehouse</a:t>
            </a:r>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35</a:t>
            </a:fld>
            <a:endParaRPr lang="cs-CZ"/>
          </a:p>
        </p:txBody>
      </p:sp>
    </p:spTree>
    <p:extLst>
      <p:ext uri="{BB962C8B-B14F-4D97-AF65-F5344CB8AC3E}">
        <p14:creationId xmlns:p14="http://schemas.microsoft.com/office/powerpoint/2010/main" val="3917688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2F156A-C621-A228-716E-FF2D00C3FC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400F83-B595-7446-BEA1-8F4A281636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E1F04F-6EFE-3DEE-77F6-190FB26E3A8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Highlights added manually.</a:t>
            </a:r>
          </a:p>
          <a:p>
            <a:endParaRPr lang="en-US" dirty="0"/>
          </a:p>
          <a:p>
            <a:r>
              <a:rPr lang="en-US" dirty="0"/>
              <a:t>Source:</a:t>
            </a:r>
          </a:p>
          <a:p>
            <a:pPr marL="171450" indent="-171450">
              <a:buFont typeface="Arial" panose="020B0604020202020204" pitchFamily="34" charset="0"/>
              <a:buChar char="•"/>
            </a:pPr>
            <a:r>
              <a:rPr lang="en-US" dirty="0"/>
              <a:t>https://chat.openai.com/</a:t>
            </a:r>
          </a:p>
          <a:p>
            <a:pPr marL="171450" indent="-1714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A0BB8D10-A631-3FCE-6839-CA6B335A882C}"/>
              </a:ext>
            </a:extLst>
          </p:cNvPr>
          <p:cNvSpPr>
            <a:spLocks noGrp="1"/>
          </p:cNvSpPr>
          <p:nvPr>
            <p:ph type="sldNum" sz="quarter" idx="5"/>
          </p:nvPr>
        </p:nvSpPr>
        <p:spPr/>
        <p:txBody>
          <a:bodyPr/>
          <a:lstStyle/>
          <a:p>
            <a:fld id="{FEC869DF-6110-41A2-A008-13AD35443CEC}" type="slidenum">
              <a:rPr lang="cs-CZ" smtClean="0"/>
              <a:t>4</a:t>
            </a:fld>
            <a:endParaRPr lang="cs-CZ"/>
          </a:p>
        </p:txBody>
      </p:sp>
    </p:spTree>
    <p:extLst>
      <p:ext uri="{BB962C8B-B14F-4D97-AF65-F5344CB8AC3E}">
        <p14:creationId xmlns:p14="http://schemas.microsoft.com/office/powerpoint/2010/main" val="1586453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43AC82-9A2A-1704-A041-92ECEC2721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007200-50EA-BA7F-35EC-A828FFC4F4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54146E-B547-1B3E-6C20-3FB41450BD8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Highlights added manually.</a:t>
            </a:r>
          </a:p>
          <a:p>
            <a:endParaRPr lang="en-US" dirty="0"/>
          </a:p>
          <a:p>
            <a:r>
              <a:rPr lang="en-US" dirty="0"/>
              <a:t>Source:</a:t>
            </a:r>
          </a:p>
          <a:p>
            <a:pPr marL="171450" indent="-171450">
              <a:buFont typeface="Arial" panose="020B0604020202020204" pitchFamily="34" charset="0"/>
              <a:buChar char="•"/>
            </a:pPr>
            <a:r>
              <a:rPr lang="en-US" dirty="0"/>
              <a:t>https://chat.openai.com/</a:t>
            </a:r>
          </a:p>
          <a:p>
            <a:pPr marL="171450" indent="-1714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58E5E28F-4C79-6C49-177B-600ACF8B2113}"/>
              </a:ext>
            </a:extLst>
          </p:cNvPr>
          <p:cNvSpPr>
            <a:spLocks noGrp="1"/>
          </p:cNvSpPr>
          <p:nvPr>
            <p:ph type="sldNum" sz="quarter" idx="5"/>
          </p:nvPr>
        </p:nvSpPr>
        <p:spPr/>
        <p:txBody>
          <a:bodyPr/>
          <a:lstStyle/>
          <a:p>
            <a:fld id="{FEC869DF-6110-41A2-A008-13AD35443CEC}" type="slidenum">
              <a:rPr lang="cs-CZ" smtClean="0"/>
              <a:t>5</a:t>
            </a:fld>
            <a:endParaRPr lang="cs-CZ"/>
          </a:p>
        </p:txBody>
      </p:sp>
    </p:spTree>
    <p:extLst>
      <p:ext uri="{BB962C8B-B14F-4D97-AF65-F5344CB8AC3E}">
        <p14:creationId xmlns:p14="http://schemas.microsoft.com/office/powerpoint/2010/main" val="4210987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Highlights added manually.</a:t>
            </a:r>
          </a:p>
          <a:p>
            <a:endParaRPr lang="en-US" dirty="0"/>
          </a:p>
          <a:p>
            <a:r>
              <a:rPr lang="en-US" dirty="0"/>
              <a:t>Source:</a:t>
            </a:r>
          </a:p>
          <a:p>
            <a:pPr marL="171450" indent="-171450">
              <a:buFont typeface="Arial" panose="020B0604020202020204" pitchFamily="34" charset="0"/>
              <a:buChar char="•"/>
            </a:pPr>
            <a:r>
              <a:rPr lang="en-US" dirty="0"/>
              <a:t>https://chat.openai.com/</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6</a:t>
            </a:fld>
            <a:endParaRPr lang="cs-CZ"/>
          </a:p>
        </p:txBody>
      </p:sp>
    </p:spTree>
    <p:extLst>
      <p:ext uri="{BB962C8B-B14F-4D97-AF65-F5344CB8AC3E}">
        <p14:creationId xmlns:p14="http://schemas.microsoft.com/office/powerpoint/2010/main" val="40515280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7</a:t>
            </a:fld>
            <a:endParaRPr lang="cs-CZ"/>
          </a:p>
        </p:txBody>
      </p:sp>
    </p:spTree>
    <p:extLst>
      <p:ext uri="{BB962C8B-B14F-4D97-AF65-F5344CB8AC3E}">
        <p14:creationId xmlns:p14="http://schemas.microsoft.com/office/powerpoint/2010/main" val="32508703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Resources:</a:t>
            </a:r>
          </a:p>
          <a:p>
            <a:pPr marL="171450" indent="-171450">
              <a:buFont typeface="Arial" panose="020B0604020202020204" pitchFamily="34" charset="0"/>
              <a:buChar char="•"/>
            </a:pPr>
            <a:r>
              <a:rPr lang="en-US" dirty="0"/>
              <a:t>Data Warehousing For Dummies </a:t>
            </a:r>
            <a:br>
              <a:rPr lang="en-US" dirty="0"/>
            </a:br>
            <a:r>
              <a:rPr lang="en-US" dirty="0"/>
              <a:t>ISBN: 978-0-470-40747-9</a:t>
            </a:r>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8</a:t>
            </a:fld>
            <a:endParaRPr lang="cs-CZ"/>
          </a:p>
        </p:txBody>
      </p:sp>
    </p:spTree>
    <p:extLst>
      <p:ext uri="{BB962C8B-B14F-4D97-AF65-F5344CB8AC3E}">
        <p14:creationId xmlns:p14="http://schemas.microsoft.com/office/powerpoint/2010/main" val="28510336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a:p>
            <a:endParaRPr lang="en-US" dirty="0"/>
          </a:p>
          <a:p>
            <a:r>
              <a:rPr lang="en-US" dirty="0"/>
              <a:t>Resources:</a:t>
            </a:r>
          </a:p>
          <a:p>
            <a:pPr marL="171450" indent="-171450">
              <a:buFont typeface="Arial" panose="020B0604020202020204" pitchFamily="34" charset="0"/>
              <a:buChar char="•"/>
            </a:pPr>
            <a:r>
              <a:rPr lang="en-US" dirty="0"/>
              <a:t>https://www.bpmn.org/</a:t>
            </a:r>
          </a:p>
          <a:p>
            <a:pPr marL="171450" indent="-171450">
              <a:buFont typeface="Arial" panose="020B0604020202020204" pitchFamily="34" charset="0"/>
              <a:buChar char="•"/>
            </a:pPr>
            <a:r>
              <a:rPr lang="en-US" dirty="0"/>
              <a:t>https://demo.bpmn.io/</a:t>
            </a:r>
          </a:p>
          <a:p>
            <a:pPr marL="0" indent="0">
              <a:buFont typeface="Arial" panose="020B0604020202020204" pitchFamily="34" charset="0"/>
              <a:buNone/>
            </a:pPr>
            <a:endParaRPr lang="en-US" dirty="0"/>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9</a:t>
            </a:fld>
            <a:endParaRPr lang="cs-CZ"/>
          </a:p>
        </p:txBody>
      </p:sp>
    </p:spTree>
    <p:extLst>
      <p:ext uri="{BB962C8B-B14F-4D97-AF65-F5344CB8AC3E}">
        <p14:creationId xmlns:p14="http://schemas.microsoft.com/office/powerpoint/2010/main" val="1840885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142CB01-0606-AD8B-8CDE-0F8FFB8E3C47}"/>
              </a:ext>
            </a:extLst>
          </p:cNvPr>
          <p:cNvSpPr/>
          <p:nvPr/>
        </p:nvSpPr>
        <p:spPr>
          <a:xfrm>
            <a:off x="0" y="6492784"/>
            <a:ext cx="12192001" cy="36512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p:nvPr>
        </p:nvSpPr>
        <p:spPr>
          <a:xfrm>
            <a:off x="1097280" y="758952"/>
            <a:ext cx="10058400" cy="3515635"/>
          </a:xfrm>
        </p:spPr>
        <p:txBody>
          <a:bodyPr anchor="b">
            <a:no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1100051" y="4455620"/>
            <a:ext cx="7948277" cy="439653"/>
          </a:xfrm>
        </p:spPr>
        <p:txBody>
          <a:bodyPr wrap="none" lIns="91440" rIns="91440" anchor="ctr" anchorCtr="0">
            <a:noAutofit/>
          </a:bodyPr>
          <a:lstStyle>
            <a:lvl1pPr marL="0" indent="0" algn="l">
              <a:buNone/>
              <a:defRPr sz="2400" b="1" cap="none"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Presentation group</a:t>
            </a:r>
          </a:p>
        </p:txBody>
      </p:sp>
      <p:sp>
        <p:nvSpPr>
          <p:cNvPr id="5" name="Footer Placeholder 4"/>
          <p:cNvSpPr>
            <a:spLocks noGrp="1"/>
          </p:cNvSpPr>
          <p:nvPr>
            <p:ph type="ftr" sz="quarter" idx="11"/>
          </p:nvPr>
        </p:nvSpPr>
        <p:spPr/>
        <p:txBody>
          <a:bodyPr/>
          <a:lstStyle/>
          <a:p>
            <a:endParaRPr lang="en-US" dirty="0"/>
          </a:p>
        </p:txBody>
      </p:sp>
      <p:cxnSp>
        <p:nvCxnSpPr>
          <p:cNvPr id="9" name="Straight Connector 8"/>
          <p:cNvCxnSpPr/>
          <p:nvPr/>
        </p:nvCxnSpPr>
        <p:spPr>
          <a:xfrm>
            <a:off x="1207658" y="4365104"/>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65665A35-B15A-1F1B-E7BB-06D54184D5F9}"/>
              </a:ext>
            </a:extLst>
          </p:cNvPr>
          <p:cNvSpPr>
            <a:spLocks noGrp="1"/>
          </p:cNvSpPr>
          <p:nvPr>
            <p:ph type="body" sz="quarter" idx="12" hasCustomPrompt="1"/>
          </p:nvPr>
        </p:nvSpPr>
        <p:spPr>
          <a:xfrm>
            <a:off x="9264650" y="4456113"/>
            <a:ext cx="1891030" cy="503237"/>
          </a:xfrm>
        </p:spPr>
        <p:txBody>
          <a:bodyPr rIns="90000" anchor="ctr" anchorCtr="0"/>
          <a:lstStyle>
            <a:lvl1pPr marL="0" indent="0" algn="r">
              <a:buNone/>
              <a:defRPr lang="en-US" sz="2400" b="1" kern="1200" cap="none" spc="200" baseline="0" dirty="0">
                <a:solidFill>
                  <a:schemeClr val="tx2"/>
                </a:solidFill>
                <a:latin typeface="+mj-lt"/>
                <a:ea typeface="+mn-ea"/>
                <a:cs typeface="+mn-cs"/>
              </a:defRPr>
            </a:lvl1pPr>
          </a:lstStyle>
          <a:p>
            <a:pPr lvl="0"/>
            <a:r>
              <a:rPr lang="en-US" dirty="0"/>
              <a:t>Year</a:t>
            </a:r>
          </a:p>
        </p:txBody>
      </p:sp>
      <p:sp>
        <p:nvSpPr>
          <p:cNvPr id="12" name="Text Placeholder 11">
            <a:extLst>
              <a:ext uri="{FF2B5EF4-FFF2-40B4-BE49-F238E27FC236}">
                <a16:creationId xmlns:a16="http://schemas.microsoft.com/office/drawing/2014/main" id="{FE211867-31A4-8500-D606-C5CD767A2639}"/>
              </a:ext>
            </a:extLst>
          </p:cNvPr>
          <p:cNvSpPr>
            <a:spLocks noGrp="1"/>
          </p:cNvSpPr>
          <p:nvPr>
            <p:ph type="body" sz="quarter" idx="13" hasCustomPrompt="1"/>
          </p:nvPr>
        </p:nvSpPr>
        <p:spPr>
          <a:xfrm>
            <a:off x="1097814" y="4942294"/>
            <a:ext cx="7948277" cy="437358"/>
          </a:xfrm>
        </p:spPr>
        <p:txBody>
          <a:bodyPr wrap="none" lIns="90000" rIns="90000" anchor="ctr" anchorCtr="0"/>
          <a:lstStyle>
            <a:lvl1pPr marL="0" indent="0" algn="l">
              <a:buNone/>
              <a:defRPr lang="en-US" sz="2400" b="1" kern="1200" cap="none" spc="200" baseline="0" dirty="0">
                <a:solidFill>
                  <a:schemeClr val="tx2"/>
                </a:solidFill>
                <a:latin typeface="+mj-lt"/>
                <a:ea typeface="+mn-ea"/>
                <a:cs typeface="+mn-cs"/>
              </a:defRPr>
            </a:lvl1pPr>
          </a:lstStyle>
          <a:p>
            <a:pPr lvl="0"/>
            <a:r>
              <a:rPr lang="en-US" dirty="0"/>
              <a:t>Presenting person</a:t>
            </a:r>
          </a:p>
        </p:txBody>
      </p:sp>
      <p:sp>
        <p:nvSpPr>
          <p:cNvPr id="13" name="Text Placeholder 11">
            <a:extLst>
              <a:ext uri="{FF2B5EF4-FFF2-40B4-BE49-F238E27FC236}">
                <a16:creationId xmlns:a16="http://schemas.microsoft.com/office/drawing/2014/main" id="{3EE7B3D2-877F-B924-8BD1-76C44B2778D5}"/>
              </a:ext>
            </a:extLst>
          </p:cNvPr>
          <p:cNvSpPr>
            <a:spLocks noGrp="1"/>
          </p:cNvSpPr>
          <p:nvPr>
            <p:ph type="body" sz="quarter" idx="14" hasCustomPrompt="1"/>
          </p:nvPr>
        </p:nvSpPr>
        <p:spPr>
          <a:xfrm>
            <a:off x="1097279" y="5592755"/>
            <a:ext cx="7948277" cy="809511"/>
          </a:xfrm>
        </p:spPr>
        <p:txBody>
          <a:bodyPr wrap="none" lIns="90000" rIns="90000"/>
          <a:lstStyle>
            <a:lvl1pPr marL="0" indent="0" algn="l">
              <a:buNone/>
              <a:defRPr lang="en-US" sz="1800" b="1" kern="1200" cap="none" spc="200" baseline="0" dirty="0">
                <a:solidFill>
                  <a:schemeClr val="tx2"/>
                </a:solidFill>
                <a:latin typeface="+mj-lt"/>
                <a:ea typeface="+mn-ea"/>
                <a:cs typeface="+mn-cs"/>
              </a:defRPr>
            </a:lvl1pPr>
          </a:lstStyle>
          <a:p>
            <a:pPr lvl="0"/>
            <a:r>
              <a:rPr lang="en-US" dirty="0"/>
              <a:t>Links</a:t>
            </a:r>
          </a:p>
        </p:txBody>
      </p:sp>
      <p:sp>
        <p:nvSpPr>
          <p:cNvPr id="4" name="Rectangle 3">
            <a:extLst>
              <a:ext uri="{FF2B5EF4-FFF2-40B4-BE49-F238E27FC236}">
                <a16:creationId xmlns:a16="http://schemas.microsoft.com/office/drawing/2014/main" id="{F38A7AD8-BA07-166C-7DA1-AAB99571E7D4}"/>
              </a:ext>
            </a:extLst>
          </p:cNvPr>
          <p:cNvSpPr/>
          <p:nvPr/>
        </p:nvSpPr>
        <p:spPr>
          <a:xfrm>
            <a:off x="0" y="6492784"/>
            <a:ext cx="12192001" cy="36512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7" name="Rectangle 6">
            <a:extLst>
              <a:ext uri="{FF2B5EF4-FFF2-40B4-BE49-F238E27FC236}">
                <a16:creationId xmlns:a16="http://schemas.microsoft.com/office/drawing/2014/main" id="{9F145590-8FB5-26B9-67A8-723979CACF16}"/>
              </a:ext>
            </a:extLst>
          </p:cNvPr>
          <p:cNvSpPr/>
          <p:nvPr userDrawn="1"/>
        </p:nvSpPr>
        <p:spPr>
          <a:xfrm>
            <a:off x="0" y="6492784"/>
            <a:ext cx="12192001" cy="36512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959984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ub-headin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99535DF1-3CEE-4FC7-9E2D-6DF64CF0951A}"/>
              </a:ext>
            </a:extLst>
          </p:cNvPr>
          <p:cNvSpPr>
            <a:spLocks noGrp="1"/>
          </p:cNvSpPr>
          <p:nvPr>
            <p:ph type="body" sz="quarter" idx="13" hasCustomPrompt="1"/>
          </p:nvPr>
        </p:nvSpPr>
        <p:spPr>
          <a:xfrm>
            <a:off x="2279650" y="332656"/>
            <a:ext cx="7561263" cy="863352"/>
          </a:xfrm>
          <a:prstGeom prst="rect">
            <a:avLst/>
          </a:prstGeom>
        </p:spPr>
        <p:txBody>
          <a:bodyPr anchor="ctr"/>
          <a:lstStyle>
            <a:lvl1pPr marL="0" indent="0" algn="ctr">
              <a:buNone/>
              <a:defRPr sz="3600" cap="none" baseline="0">
                <a:latin typeface="+mj-lt"/>
              </a:defRPr>
            </a:lvl1pPr>
          </a:lstStyle>
          <a:p>
            <a:pPr lvl="0"/>
            <a:r>
              <a:rPr lang="en-US" dirty="0"/>
              <a:t>Click to edit heading</a:t>
            </a:r>
          </a:p>
        </p:txBody>
      </p:sp>
      <p:sp>
        <p:nvSpPr>
          <p:cNvPr id="11" name="Text Placeholder 9">
            <a:extLst>
              <a:ext uri="{FF2B5EF4-FFF2-40B4-BE49-F238E27FC236}">
                <a16:creationId xmlns:a16="http://schemas.microsoft.com/office/drawing/2014/main" id="{5999B4DE-4528-497E-83DE-B439F1DB28BA}"/>
              </a:ext>
            </a:extLst>
          </p:cNvPr>
          <p:cNvSpPr>
            <a:spLocks noGrp="1"/>
          </p:cNvSpPr>
          <p:nvPr>
            <p:ph type="body" sz="quarter" idx="14" hasCustomPrompt="1"/>
          </p:nvPr>
        </p:nvSpPr>
        <p:spPr>
          <a:xfrm>
            <a:off x="1415480" y="1493531"/>
            <a:ext cx="9217023" cy="1872208"/>
          </a:xfrm>
          <a:prstGeom prst="rect">
            <a:avLst/>
          </a:prstGeom>
        </p:spPr>
        <p:txBody>
          <a:bodyPr anchor="t"/>
          <a:lstStyle>
            <a:lvl1pPr marL="0" indent="0" algn="ctr">
              <a:buNone/>
              <a:defRPr sz="3600">
                <a:latin typeface="+mj-lt"/>
              </a:defRPr>
            </a:lvl1pPr>
          </a:lstStyle>
          <a:p>
            <a:pPr lvl="0"/>
            <a:r>
              <a:rPr lang="en-US" dirty="0"/>
              <a:t>Click to edit sub heading</a:t>
            </a:r>
          </a:p>
        </p:txBody>
      </p:sp>
      <p:cxnSp>
        <p:nvCxnSpPr>
          <p:cNvPr id="2" name="Straight Connector 1">
            <a:extLst>
              <a:ext uri="{FF2B5EF4-FFF2-40B4-BE49-F238E27FC236}">
                <a16:creationId xmlns:a16="http://schemas.microsoft.com/office/drawing/2014/main" id="{9B46B549-2DF5-2605-A7E2-507EC6741B81}"/>
              </a:ext>
            </a:extLst>
          </p:cNvPr>
          <p:cNvCxnSpPr>
            <a:cxnSpLocks/>
          </p:cNvCxnSpPr>
          <p:nvPr/>
        </p:nvCxnSpPr>
        <p:spPr>
          <a:xfrm>
            <a:off x="335360" y="1349515"/>
            <a:ext cx="1144927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0DB57F74-B0ED-29D9-CDB4-3F67C4700F27}"/>
              </a:ext>
            </a:extLst>
          </p:cNvPr>
          <p:cNvCxnSpPr>
            <a:cxnSpLocks/>
          </p:cNvCxnSpPr>
          <p:nvPr userDrawn="1"/>
        </p:nvCxnSpPr>
        <p:spPr>
          <a:xfrm>
            <a:off x="335360" y="1349515"/>
            <a:ext cx="1144927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0689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p:cNvSpPr>
            <a:spLocks noGrp="1"/>
          </p:cNvSpPr>
          <p:nvPr>
            <p:ph type="title"/>
          </p:nvPr>
        </p:nvSpPr>
        <p:spPr>
          <a:xfrm>
            <a:off x="360000" y="180000"/>
            <a:ext cx="11449272" cy="766132"/>
          </a:xfrm>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a:xfrm>
            <a:off x="335360" y="1268760"/>
            <a:ext cx="11449272" cy="5040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a:t>
            </a:fld>
            <a:endParaRPr lang="en-US" dirty="0"/>
          </a:p>
        </p:txBody>
      </p:sp>
      <p:cxnSp>
        <p:nvCxnSpPr>
          <p:cNvPr id="7" name="Straight Connector 6">
            <a:extLst>
              <a:ext uri="{FF2B5EF4-FFF2-40B4-BE49-F238E27FC236}">
                <a16:creationId xmlns:a16="http://schemas.microsoft.com/office/drawing/2014/main" id="{6D7F9E1D-3FFE-E5D5-8168-CE30DC4521EC}"/>
              </a:ext>
            </a:extLst>
          </p:cNvPr>
          <p:cNvCxnSpPr>
            <a:cxnSpLocks/>
          </p:cNvCxnSpPr>
          <p:nvPr/>
        </p:nvCxnSpPr>
        <p:spPr>
          <a:xfrm>
            <a:off x="335360" y="1124744"/>
            <a:ext cx="1144927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A842D302-1812-2F9C-9722-6380C6F83A36}"/>
              </a:ext>
            </a:extLst>
          </p:cNvPr>
          <p:cNvCxnSpPr>
            <a:cxnSpLocks/>
          </p:cNvCxnSpPr>
          <p:nvPr/>
        </p:nvCxnSpPr>
        <p:spPr>
          <a:xfrm>
            <a:off x="335360" y="1124744"/>
            <a:ext cx="1144927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7B16503-BC5A-8F48-1F8D-30B2AB382659}"/>
              </a:ext>
            </a:extLst>
          </p:cNvPr>
          <p:cNvCxnSpPr>
            <a:cxnSpLocks/>
          </p:cNvCxnSpPr>
          <p:nvPr userDrawn="1"/>
        </p:nvCxnSpPr>
        <p:spPr>
          <a:xfrm>
            <a:off x="335360" y="1124744"/>
            <a:ext cx="1144927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0487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360000" y="180000"/>
            <a:ext cx="11448000" cy="766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335360" y="1260583"/>
            <a:ext cx="5699679" cy="50487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260583"/>
            <a:ext cx="5566712" cy="50487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cxnSp>
        <p:nvCxnSpPr>
          <p:cNvPr id="2" name="Straight Connector 1">
            <a:extLst>
              <a:ext uri="{FF2B5EF4-FFF2-40B4-BE49-F238E27FC236}">
                <a16:creationId xmlns:a16="http://schemas.microsoft.com/office/drawing/2014/main" id="{2EC59EFB-1B84-A66B-9566-F2885C8BF9CA}"/>
              </a:ext>
            </a:extLst>
          </p:cNvPr>
          <p:cNvCxnSpPr>
            <a:cxnSpLocks/>
          </p:cNvCxnSpPr>
          <p:nvPr/>
        </p:nvCxnSpPr>
        <p:spPr>
          <a:xfrm>
            <a:off x="335360" y="1124744"/>
            <a:ext cx="1144927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29BA8A37-4354-39E1-9AB5-D0AD7A0D37CC}"/>
              </a:ext>
            </a:extLst>
          </p:cNvPr>
          <p:cNvCxnSpPr>
            <a:cxnSpLocks/>
          </p:cNvCxnSpPr>
          <p:nvPr/>
        </p:nvCxnSpPr>
        <p:spPr>
          <a:xfrm>
            <a:off x="335360" y="1124744"/>
            <a:ext cx="1144927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E97A79F-DF66-B1E9-C0EB-F2893B4555E2}"/>
              </a:ext>
            </a:extLst>
          </p:cNvPr>
          <p:cNvCxnSpPr>
            <a:cxnSpLocks/>
          </p:cNvCxnSpPr>
          <p:nvPr userDrawn="1"/>
        </p:nvCxnSpPr>
        <p:spPr>
          <a:xfrm>
            <a:off x="335360" y="1124744"/>
            <a:ext cx="1144927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5735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60000" y="180000"/>
            <a:ext cx="11448000" cy="766132"/>
          </a:xfrm>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cxnSp>
        <p:nvCxnSpPr>
          <p:cNvPr id="6" name="Straight Connector 5">
            <a:extLst>
              <a:ext uri="{FF2B5EF4-FFF2-40B4-BE49-F238E27FC236}">
                <a16:creationId xmlns:a16="http://schemas.microsoft.com/office/drawing/2014/main" id="{AF6BAB6C-A9D1-4572-ED9D-D7E9722E3C65}"/>
              </a:ext>
            </a:extLst>
          </p:cNvPr>
          <p:cNvCxnSpPr>
            <a:cxnSpLocks/>
          </p:cNvCxnSpPr>
          <p:nvPr/>
        </p:nvCxnSpPr>
        <p:spPr>
          <a:xfrm>
            <a:off x="335360" y="1124744"/>
            <a:ext cx="1144927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D1A6B856-16CF-058C-148B-0A34AB41C8C7}"/>
              </a:ext>
            </a:extLst>
          </p:cNvPr>
          <p:cNvCxnSpPr>
            <a:cxnSpLocks/>
          </p:cNvCxnSpPr>
          <p:nvPr/>
        </p:nvCxnSpPr>
        <p:spPr>
          <a:xfrm>
            <a:off x="335360" y="1124744"/>
            <a:ext cx="1144927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5D7AE89-514C-E0CC-A197-AC9BD405BB61}"/>
              </a:ext>
            </a:extLst>
          </p:cNvPr>
          <p:cNvCxnSpPr>
            <a:cxnSpLocks/>
          </p:cNvCxnSpPr>
          <p:nvPr userDrawn="1"/>
        </p:nvCxnSpPr>
        <p:spPr>
          <a:xfrm>
            <a:off x="335360" y="1124744"/>
            <a:ext cx="1144927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9148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D372268-EBF9-1072-0F76-51E4D5460321}"/>
              </a:ext>
            </a:extLst>
          </p:cNvPr>
          <p:cNvSpPr/>
          <p:nvPr/>
        </p:nvSpPr>
        <p:spPr>
          <a:xfrm>
            <a:off x="0" y="6492784"/>
            <a:ext cx="12192001" cy="36512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
        <p:nvSpPr>
          <p:cNvPr id="3" name="Rectangle 2">
            <a:extLst>
              <a:ext uri="{FF2B5EF4-FFF2-40B4-BE49-F238E27FC236}">
                <a16:creationId xmlns:a16="http://schemas.microsoft.com/office/drawing/2014/main" id="{F08C563C-C816-C3C8-61D3-E2D0FF1CC0D6}"/>
              </a:ext>
            </a:extLst>
          </p:cNvPr>
          <p:cNvSpPr/>
          <p:nvPr/>
        </p:nvSpPr>
        <p:spPr>
          <a:xfrm>
            <a:off x="0" y="6492784"/>
            <a:ext cx="12192001" cy="36512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Rectangle 3">
            <a:extLst>
              <a:ext uri="{FF2B5EF4-FFF2-40B4-BE49-F238E27FC236}">
                <a16:creationId xmlns:a16="http://schemas.microsoft.com/office/drawing/2014/main" id="{CA309371-6809-47F2-FF81-212ABE853305}"/>
              </a:ext>
            </a:extLst>
          </p:cNvPr>
          <p:cNvSpPr/>
          <p:nvPr userDrawn="1"/>
        </p:nvSpPr>
        <p:spPr>
          <a:xfrm>
            <a:off x="0" y="6492784"/>
            <a:ext cx="12192001" cy="36512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47970411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6492784"/>
            <a:ext cx="12192001" cy="36512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1066800" y="199277"/>
            <a:ext cx="10058400" cy="76613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335360" y="1268759"/>
            <a:ext cx="11449272" cy="5152007"/>
          </a:xfrm>
          <a:prstGeom prst="rect">
            <a:avLst/>
          </a:prstGeom>
        </p:spPr>
        <p:txBody>
          <a:bodyPr vert="horz" lIns="0" tIns="36000" rIns="0" bIns="3600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3686185" y="6571397"/>
            <a:ext cx="4822804" cy="253513"/>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571397"/>
            <a:ext cx="1312025" cy="253513"/>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24709557"/>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6.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20.jpeg"/><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kariera.alza.cz/pozice/senior-data-engineer/" TargetMode="External"/><Relationship Id="rId7"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3C452-C885-7317-E131-0BDB4C1BDA72}"/>
              </a:ext>
            </a:extLst>
          </p:cNvPr>
          <p:cNvSpPr>
            <a:spLocks noGrp="1"/>
          </p:cNvSpPr>
          <p:nvPr>
            <p:ph type="ctrTitle"/>
          </p:nvPr>
        </p:nvSpPr>
        <p:spPr/>
        <p:txBody>
          <a:bodyPr/>
          <a:lstStyle/>
          <a:p>
            <a:r>
              <a:rPr lang="en-US" dirty="0"/>
              <a:t>Towards </a:t>
            </a:r>
            <a:br>
              <a:rPr lang="en-US" dirty="0"/>
            </a:br>
            <a:r>
              <a:rPr lang="en-US" dirty="0"/>
              <a:t>Data Warehouse</a:t>
            </a:r>
          </a:p>
        </p:txBody>
      </p:sp>
      <p:sp>
        <p:nvSpPr>
          <p:cNvPr id="3" name="Subtitle 2">
            <a:extLst>
              <a:ext uri="{FF2B5EF4-FFF2-40B4-BE49-F238E27FC236}">
                <a16:creationId xmlns:a16="http://schemas.microsoft.com/office/drawing/2014/main" id="{9E35C64A-9086-C8A2-A885-C195BB063508}"/>
              </a:ext>
            </a:extLst>
          </p:cNvPr>
          <p:cNvSpPr>
            <a:spLocks noGrp="1"/>
          </p:cNvSpPr>
          <p:nvPr>
            <p:ph type="subTitle" idx="1"/>
          </p:nvPr>
        </p:nvSpPr>
        <p:spPr/>
        <p:txBody>
          <a:bodyPr/>
          <a:lstStyle/>
          <a:p>
            <a:r>
              <a:rPr lang="en-US" dirty="0"/>
              <a:t>NDBI046 - Introduction to Data Engineering</a:t>
            </a:r>
          </a:p>
        </p:txBody>
      </p:sp>
      <p:sp>
        <p:nvSpPr>
          <p:cNvPr id="4" name="Text Placeholder 3">
            <a:extLst>
              <a:ext uri="{FF2B5EF4-FFF2-40B4-BE49-F238E27FC236}">
                <a16:creationId xmlns:a16="http://schemas.microsoft.com/office/drawing/2014/main" id="{83D77CA2-8171-135B-E44F-1C7F469B2EE4}"/>
              </a:ext>
            </a:extLst>
          </p:cNvPr>
          <p:cNvSpPr>
            <a:spLocks noGrp="1"/>
          </p:cNvSpPr>
          <p:nvPr>
            <p:ph type="body" sz="quarter" idx="12"/>
          </p:nvPr>
        </p:nvSpPr>
        <p:spPr/>
        <p:txBody>
          <a:bodyPr/>
          <a:lstStyle/>
          <a:p>
            <a:r>
              <a:rPr lang="cs-CZ" dirty="0"/>
              <a:t>202</a:t>
            </a:r>
            <a:r>
              <a:rPr lang="en-US" dirty="0"/>
              <a:t>5/2026</a:t>
            </a:r>
          </a:p>
        </p:txBody>
      </p:sp>
      <p:sp>
        <p:nvSpPr>
          <p:cNvPr id="5" name="Text Placeholder 4">
            <a:extLst>
              <a:ext uri="{FF2B5EF4-FFF2-40B4-BE49-F238E27FC236}">
                <a16:creationId xmlns:a16="http://schemas.microsoft.com/office/drawing/2014/main" id="{B38A3DCA-7A4A-597B-3B42-628A19DFF7AD}"/>
              </a:ext>
            </a:extLst>
          </p:cNvPr>
          <p:cNvSpPr>
            <a:spLocks noGrp="1"/>
          </p:cNvSpPr>
          <p:nvPr>
            <p:ph type="body" sz="quarter" idx="13"/>
          </p:nvPr>
        </p:nvSpPr>
        <p:spPr/>
        <p:txBody>
          <a:bodyPr/>
          <a:lstStyle/>
          <a:p>
            <a:r>
              <a:rPr lang="en-US" dirty="0"/>
              <a:t>Petr </a:t>
            </a:r>
            <a:r>
              <a:rPr lang="cs-CZ" dirty="0"/>
              <a:t>Škoda</a:t>
            </a:r>
            <a:endParaRPr lang="en-US" dirty="0"/>
          </a:p>
        </p:txBody>
      </p:sp>
      <p:sp>
        <p:nvSpPr>
          <p:cNvPr id="6" name="Text Placeholder 5">
            <a:extLst>
              <a:ext uri="{FF2B5EF4-FFF2-40B4-BE49-F238E27FC236}">
                <a16:creationId xmlns:a16="http://schemas.microsoft.com/office/drawing/2014/main" id="{7FCF41A0-7ACE-A6B3-D30D-C368EAC69EDB}"/>
              </a:ext>
            </a:extLst>
          </p:cNvPr>
          <p:cNvSpPr>
            <a:spLocks noGrp="1"/>
          </p:cNvSpPr>
          <p:nvPr>
            <p:ph type="body" sz="quarter" idx="14"/>
          </p:nvPr>
        </p:nvSpPr>
        <p:spPr/>
        <p:txBody>
          <a:bodyPr/>
          <a:lstStyle/>
          <a:p>
            <a:pPr lvl="0"/>
            <a:r>
              <a:rPr lang="en-US" dirty="0"/>
              <a:t>https://github.com/skodapetr</a:t>
            </a:r>
          </a:p>
          <a:p>
            <a:r>
              <a:rPr lang="en-US" dirty="0"/>
              <a:t>https://www.ksi.mff.cuni.cz</a:t>
            </a:r>
            <a:endParaRPr lang="cs-CZ" dirty="0"/>
          </a:p>
        </p:txBody>
      </p:sp>
    </p:spTree>
    <p:extLst>
      <p:ext uri="{BB962C8B-B14F-4D97-AF65-F5344CB8AC3E}">
        <p14:creationId xmlns:p14="http://schemas.microsoft.com/office/powerpoint/2010/main" val="21395944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A3EDA-5D05-127B-65F2-99972AAB8450}"/>
              </a:ext>
            </a:extLst>
          </p:cNvPr>
          <p:cNvSpPr>
            <a:spLocks noGrp="1"/>
          </p:cNvSpPr>
          <p:nvPr>
            <p:ph type="title"/>
          </p:nvPr>
        </p:nvSpPr>
        <p:spPr/>
        <p:txBody>
          <a:bodyPr/>
          <a:lstStyle/>
          <a:p>
            <a:r>
              <a:rPr lang="en-US" dirty="0"/>
              <a:t>Operational Database Systems</a:t>
            </a:r>
          </a:p>
        </p:txBody>
      </p:sp>
      <p:sp>
        <p:nvSpPr>
          <p:cNvPr id="3" name="Content Placeholder 2">
            <a:extLst>
              <a:ext uri="{FF2B5EF4-FFF2-40B4-BE49-F238E27FC236}">
                <a16:creationId xmlns:a16="http://schemas.microsoft.com/office/drawing/2014/main" id="{58E21FF7-0E64-BCF1-7057-F72E68F49D9C}"/>
              </a:ext>
            </a:extLst>
          </p:cNvPr>
          <p:cNvSpPr>
            <a:spLocks noGrp="1"/>
          </p:cNvSpPr>
          <p:nvPr>
            <p:ph idx="1"/>
          </p:nvPr>
        </p:nvSpPr>
        <p:spPr>
          <a:xfrm>
            <a:off x="335360" y="1268760"/>
            <a:ext cx="6264696" cy="5040560"/>
          </a:xfrm>
        </p:spPr>
        <p:txBody>
          <a:bodyPr/>
          <a:lstStyle/>
          <a:p>
            <a:pPr marL="0" indent="0">
              <a:buNone/>
            </a:pPr>
            <a:r>
              <a:rPr lang="en-US" dirty="0"/>
              <a:t>On-line Transaction Processing (OLTP) systems</a:t>
            </a:r>
          </a:p>
          <a:p>
            <a:r>
              <a:rPr lang="en-US" dirty="0"/>
              <a:t>Support day-to-day operation</a:t>
            </a:r>
          </a:p>
          <a:p>
            <a:r>
              <a:rPr lang="en-US" dirty="0"/>
              <a:t>Thousands of users, small read / write operations</a:t>
            </a:r>
          </a:p>
          <a:p>
            <a:r>
              <a:rPr lang="en-US" dirty="0"/>
              <a:t>Transaction oriented</a:t>
            </a:r>
          </a:p>
          <a:p>
            <a:r>
              <a:rPr lang="en-US" dirty="0"/>
              <a:t>High performance </a:t>
            </a:r>
          </a:p>
          <a:p>
            <a:r>
              <a:rPr lang="en-US" dirty="0"/>
              <a:t>High availability</a:t>
            </a:r>
          </a:p>
          <a:p>
            <a:r>
              <a:rPr lang="en-US" dirty="0"/>
              <a:t>Normalized schema</a:t>
            </a:r>
          </a:p>
        </p:txBody>
      </p:sp>
      <p:sp>
        <p:nvSpPr>
          <p:cNvPr id="4" name="Slide Number Placeholder 3">
            <a:extLst>
              <a:ext uri="{FF2B5EF4-FFF2-40B4-BE49-F238E27FC236}">
                <a16:creationId xmlns:a16="http://schemas.microsoft.com/office/drawing/2014/main" id="{F3A0F79E-FF24-D0EA-0F86-20DBB77C4B3F}"/>
              </a:ext>
            </a:extLst>
          </p:cNvPr>
          <p:cNvSpPr>
            <a:spLocks noGrp="1"/>
          </p:cNvSpPr>
          <p:nvPr>
            <p:ph type="sldNum" sz="quarter" idx="12"/>
          </p:nvPr>
        </p:nvSpPr>
        <p:spPr/>
        <p:txBody>
          <a:bodyPr/>
          <a:lstStyle/>
          <a:p>
            <a:fld id="{6113E31D-E2AB-40D1-8B51-AFA5AFEF393A}" type="slidenum">
              <a:rPr lang="en-US" smtClean="0"/>
              <a:t>10</a:t>
            </a:fld>
            <a:endParaRPr lang="en-US" dirty="0"/>
          </a:p>
        </p:txBody>
      </p:sp>
      <p:pic>
        <p:nvPicPr>
          <p:cNvPr id="10" name="Graphic 9">
            <a:extLst>
              <a:ext uri="{FF2B5EF4-FFF2-40B4-BE49-F238E27FC236}">
                <a16:creationId xmlns:a16="http://schemas.microsoft.com/office/drawing/2014/main" id="{73DA5A8F-4597-57CF-CB12-DE8EBEB5721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91535" y="1551783"/>
            <a:ext cx="6717737" cy="4474514"/>
          </a:xfrm>
          <a:prstGeom prst="rect">
            <a:avLst/>
          </a:prstGeom>
        </p:spPr>
      </p:pic>
    </p:spTree>
    <p:extLst>
      <p:ext uri="{BB962C8B-B14F-4D97-AF65-F5344CB8AC3E}">
        <p14:creationId xmlns:p14="http://schemas.microsoft.com/office/powerpoint/2010/main" val="259885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BA65F-9D1C-8D4B-B953-0383F174E4C7}"/>
              </a:ext>
            </a:extLst>
          </p:cNvPr>
          <p:cNvSpPr>
            <a:spLocks noGrp="1"/>
          </p:cNvSpPr>
          <p:nvPr>
            <p:ph type="title"/>
          </p:nvPr>
        </p:nvSpPr>
        <p:spPr/>
        <p:txBody>
          <a:bodyPr>
            <a:normAutofit/>
          </a:bodyPr>
          <a:lstStyle/>
          <a:p>
            <a:r>
              <a:rPr lang="en-US" dirty="0"/>
              <a:t>DIKW</a:t>
            </a:r>
          </a:p>
        </p:txBody>
      </p:sp>
      <p:sp>
        <p:nvSpPr>
          <p:cNvPr id="3" name="Content Placeholder 2">
            <a:extLst>
              <a:ext uri="{FF2B5EF4-FFF2-40B4-BE49-F238E27FC236}">
                <a16:creationId xmlns:a16="http://schemas.microsoft.com/office/drawing/2014/main" id="{5B81368E-D8D3-B054-B217-CF7B5CCA0A6F}"/>
              </a:ext>
            </a:extLst>
          </p:cNvPr>
          <p:cNvSpPr>
            <a:spLocks noGrp="1"/>
          </p:cNvSpPr>
          <p:nvPr>
            <p:ph idx="1"/>
          </p:nvPr>
        </p:nvSpPr>
        <p:spPr>
          <a:xfrm>
            <a:off x="335360" y="1268759"/>
            <a:ext cx="11449272" cy="1439575"/>
          </a:xfrm>
        </p:spPr>
        <p:txBody>
          <a:bodyPr/>
          <a:lstStyle/>
          <a:p>
            <a:pPr marL="0" indent="0">
              <a:buNone/>
            </a:pPr>
            <a:r>
              <a:rPr lang="en-US" dirty="0"/>
              <a:t>There are different definitions of the pyramid:</a:t>
            </a:r>
          </a:p>
          <a:p>
            <a:r>
              <a:rPr lang="en-US" dirty="0"/>
              <a:t>NDBI025</a:t>
            </a:r>
          </a:p>
          <a:p>
            <a:r>
              <a:rPr lang="en-US" dirty="0"/>
              <a:t>…</a:t>
            </a:r>
          </a:p>
        </p:txBody>
      </p:sp>
      <p:sp>
        <p:nvSpPr>
          <p:cNvPr id="4" name="Slide Number Placeholder 3">
            <a:extLst>
              <a:ext uri="{FF2B5EF4-FFF2-40B4-BE49-F238E27FC236}">
                <a16:creationId xmlns:a16="http://schemas.microsoft.com/office/drawing/2014/main" id="{6411EB46-EB46-405E-12A3-DEBBC3D35ACB}"/>
              </a:ext>
            </a:extLst>
          </p:cNvPr>
          <p:cNvSpPr>
            <a:spLocks noGrp="1"/>
          </p:cNvSpPr>
          <p:nvPr>
            <p:ph type="sldNum" sz="quarter" idx="12"/>
          </p:nvPr>
        </p:nvSpPr>
        <p:spPr/>
        <p:txBody>
          <a:bodyPr/>
          <a:lstStyle/>
          <a:p>
            <a:fld id="{6113E31D-E2AB-40D1-8B51-AFA5AFEF393A}" type="slidenum">
              <a:rPr lang="en-US" smtClean="0"/>
              <a:t>11</a:t>
            </a:fld>
            <a:endParaRPr lang="en-US" dirty="0"/>
          </a:p>
        </p:txBody>
      </p:sp>
      <p:sp>
        <p:nvSpPr>
          <p:cNvPr id="5" name="Content Placeholder 2">
            <a:extLst>
              <a:ext uri="{FF2B5EF4-FFF2-40B4-BE49-F238E27FC236}">
                <a16:creationId xmlns:a16="http://schemas.microsoft.com/office/drawing/2014/main" id="{D54AC6C4-999C-801E-CF86-F2525B9A3ABD}"/>
              </a:ext>
            </a:extLst>
          </p:cNvPr>
          <p:cNvSpPr txBox="1">
            <a:spLocks/>
          </p:cNvSpPr>
          <p:nvPr/>
        </p:nvSpPr>
        <p:spPr>
          <a:xfrm>
            <a:off x="263352" y="4869160"/>
            <a:ext cx="3359150" cy="1557773"/>
          </a:xfrm>
          <a:prstGeom prst="rect">
            <a:avLst/>
          </a:prstGeom>
        </p:spPr>
        <p:txBody>
          <a:bodyPr vert="horz" lIns="0" tIns="36000" rIns="0" bIns="36000" rtlCol="0">
            <a:noAutofit/>
          </a:bodyPr>
          <a:lstStyle>
            <a:lvl1pPr marL="91440" indent="-91440" algn="l" defTabSz="914400" rtl="0" eaLnBrk="1" latinLnBrk="0" hangingPunct="1">
              <a:lnSpc>
                <a:spcPct val="90000"/>
              </a:lnSpc>
              <a:spcBef>
                <a:spcPts val="1200"/>
              </a:spcBef>
              <a:spcAft>
                <a:spcPts val="2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Arial" panose="020B0604020202020204" pitchFamily="34" charset="0"/>
              <a:buNone/>
            </a:pPr>
            <a:r>
              <a:rPr lang="en-US" dirty="0"/>
              <a:t>Symbols that represent properties of objects, events and their environment. Product of observation. </a:t>
            </a:r>
            <a:br>
              <a:rPr lang="en-US" dirty="0"/>
            </a:br>
            <a:r>
              <a:rPr lang="en-US" dirty="0"/>
              <a:t>E.g.: observations</a:t>
            </a:r>
          </a:p>
        </p:txBody>
      </p:sp>
      <p:sp>
        <p:nvSpPr>
          <p:cNvPr id="6" name="Isosceles Triangle 5">
            <a:extLst>
              <a:ext uri="{FF2B5EF4-FFF2-40B4-BE49-F238E27FC236}">
                <a16:creationId xmlns:a16="http://schemas.microsoft.com/office/drawing/2014/main" id="{6BFD07DB-10EB-E159-D3D2-806A9632E69A}"/>
              </a:ext>
            </a:extLst>
          </p:cNvPr>
          <p:cNvSpPr/>
          <p:nvPr/>
        </p:nvSpPr>
        <p:spPr>
          <a:xfrm>
            <a:off x="4007768" y="1844824"/>
            <a:ext cx="3672408" cy="4139875"/>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sz="2000" dirty="0">
                <a:solidFill>
                  <a:schemeClr val="tx1"/>
                </a:solidFill>
              </a:rPr>
              <a:t>Wisdom</a:t>
            </a:r>
          </a:p>
          <a:p>
            <a:pPr algn="ctr"/>
            <a:endParaRPr lang="en-US" sz="2000" dirty="0">
              <a:solidFill>
                <a:schemeClr val="tx1"/>
              </a:solidFill>
            </a:endParaRPr>
          </a:p>
          <a:p>
            <a:pPr algn="ctr"/>
            <a:endParaRPr lang="en-US" sz="2000" dirty="0">
              <a:solidFill>
                <a:schemeClr val="tx1"/>
              </a:solidFill>
            </a:endParaRPr>
          </a:p>
          <a:p>
            <a:pPr algn="ctr"/>
            <a:r>
              <a:rPr lang="en-US" sz="2000" dirty="0">
                <a:solidFill>
                  <a:schemeClr val="tx1"/>
                </a:solidFill>
              </a:rPr>
              <a:t>Knowledge</a:t>
            </a:r>
          </a:p>
          <a:p>
            <a:pPr algn="ctr"/>
            <a:endParaRPr lang="en-US" sz="2000" dirty="0">
              <a:solidFill>
                <a:schemeClr val="tx1"/>
              </a:solidFill>
            </a:endParaRPr>
          </a:p>
          <a:p>
            <a:pPr algn="ctr"/>
            <a:endParaRPr lang="en-US" sz="2000" dirty="0">
              <a:solidFill>
                <a:schemeClr val="tx1"/>
              </a:solidFill>
            </a:endParaRPr>
          </a:p>
          <a:p>
            <a:pPr algn="ctr"/>
            <a:r>
              <a:rPr lang="en-US" sz="2000" dirty="0">
                <a:solidFill>
                  <a:schemeClr val="tx1"/>
                </a:solidFill>
              </a:rPr>
              <a:t>Information </a:t>
            </a:r>
          </a:p>
          <a:p>
            <a:pPr algn="ctr"/>
            <a:endParaRPr lang="en-US" sz="2000" dirty="0">
              <a:solidFill>
                <a:schemeClr val="tx1"/>
              </a:solidFill>
            </a:endParaRPr>
          </a:p>
          <a:p>
            <a:pPr algn="ctr"/>
            <a:endParaRPr lang="en-US" sz="2000" dirty="0">
              <a:solidFill>
                <a:schemeClr val="tx1"/>
              </a:solidFill>
            </a:endParaRPr>
          </a:p>
          <a:p>
            <a:pPr algn="ctr"/>
            <a:r>
              <a:rPr lang="en-US" sz="2000" dirty="0">
                <a:solidFill>
                  <a:schemeClr val="tx1"/>
                </a:solidFill>
              </a:rPr>
              <a:t>Data</a:t>
            </a:r>
          </a:p>
        </p:txBody>
      </p:sp>
      <p:cxnSp>
        <p:nvCxnSpPr>
          <p:cNvPr id="7" name="Straight Connector 6">
            <a:extLst>
              <a:ext uri="{FF2B5EF4-FFF2-40B4-BE49-F238E27FC236}">
                <a16:creationId xmlns:a16="http://schemas.microsoft.com/office/drawing/2014/main" id="{65F58744-E979-09CC-9279-D09746B55643}"/>
              </a:ext>
            </a:extLst>
          </p:cNvPr>
          <p:cNvCxnSpPr>
            <a:cxnSpLocks/>
            <a:endCxn id="5" idx="3"/>
          </p:cNvCxnSpPr>
          <p:nvPr/>
        </p:nvCxnSpPr>
        <p:spPr>
          <a:xfrm flipH="1" flipV="1">
            <a:off x="3622502" y="5648047"/>
            <a:ext cx="1825426" cy="152044"/>
          </a:xfrm>
          <a:prstGeom prst="line">
            <a:avLst/>
          </a:prstGeom>
        </p:spPr>
        <p:style>
          <a:lnRef idx="1">
            <a:schemeClr val="dk1"/>
          </a:lnRef>
          <a:fillRef idx="0">
            <a:schemeClr val="dk1"/>
          </a:fillRef>
          <a:effectRef idx="0">
            <a:schemeClr val="dk1"/>
          </a:effectRef>
          <a:fontRef idx="minor">
            <a:schemeClr val="tx1"/>
          </a:fontRef>
        </p:style>
      </p:cxnSp>
      <p:sp>
        <p:nvSpPr>
          <p:cNvPr id="8" name="Content Placeholder 2">
            <a:extLst>
              <a:ext uri="{FF2B5EF4-FFF2-40B4-BE49-F238E27FC236}">
                <a16:creationId xmlns:a16="http://schemas.microsoft.com/office/drawing/2014/main" id="{0C9FB43A-56C6-1E41-64AE-54440904CC64}"/>
              </a:ext>
            </a:extLst>
          </p:cNvPr>
          <p:cNvSpPr txBox="1">
            <a:spLocks/>
          </p:cNvSpPr>
          <p:nvPr/>
        </p:nvSpPr>
        <p:spPr>
          <a:xfrm>
            <a:off x="8065442" y="3753036"/>
            <a:ext cx="3528392" cy="396631"/>
          </a:xfrm>
          <a:prstGeom prst="rect">
            <a:avLst/>
          </a:prstGeom>
        </p:spPr>
        <p:txBody>
          <a:bodyPr vert="horz" lIns="0" tIns="36000" rIns="0" bIns="36000" rtlCol="0">
            <a:noAutofit/>
          </a:bodyPr>
          <a:lstStyle>
            <a:lvl1pPr marL="91440" indent="-91440" algn="l" defTabSz="914400" rtl="0" eaLnBrk="1" latinLnBrk="0" hangingPunct="1">
              <a:lnSpc>
                <a:spcPct val="90000"/>
              </a:lnSpc>
              <a:spcBef>
                <a:spcPts val="1200"/>
              </a:spcBef>
              <a:spcAft>
                <a:spcPts val="2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Arial" panose="020B0604020202020204" pitchFamily="34" charset="0"/>
              <a:buNone/>
            </a:pPr>
            <a:r>
              <a:rPr lang="en-US" dirty="0"/>
              <a:t>  E.g.: a trend</a:t>
            </a:r>
          </a:p>
        </p:txBody>
      </p:sp>
      <p:cxnSp>
        <p:nvCxnSpPr>
          <p:cNvPr id="9" name="Straight Connector 8">
            <a:extLst>
              <a:ext uri="{FF2B5EF4-FFF2-40B4-BE49-F238E27FC236}">
                <a16:creationId xmlns:a16="http://schemas.microsoft.com/office/drawing/2014/main" id="{32D58FC7-DAF7-F3A0-2EE2-DD50C0586707}"/>
              </a:ext>
            </a:extLst>
          </p:cNvPr>
          <p:cNvCxnSpPr>
            <a:cxnSpLocks/>
            <a:stCxn id="8" idx="1"/>
          </p:cNvCxnSpPr>
          <p:nvPr/>
        </p:nvCxnSpPr>
        <p:spPr>
          <a:xfrm flipH="1">
            <a:off x="6600056" y="3951352"/>
            <a:ext cx="1465386" cy="931002"/>
          </a:xfrm>
          <a:prstGeom prst="line">
            <a:avLst/>
          </a:prstGeom>
        </p:spPr>
        <p:style>
          <a:lnRef idx="1">
            <a:schemeClr val="dk1"/>
          </a:lnRef>
          <a:fillRef idx="0">
            <a:schemeClr val="dk1"/>
          </a:fillRef>
          <a:effectRef idx="0">
            <a:schemeClr val="dk1"/>
          </a:effectRef>
          <a:fontRef idx="minor">
            <a:schemeClr val="tx1"/>
          </a:fontRef>
        </p:style>
      </p:cxnSp>
      <p:sp>
        <p:nvSpPr>
          <p:cNvPr id="12" name="Arrow: Up 11">
            <a:extLst>
              <a:ext uri="{FF2B5EF4-FFF2-40B4-BE49-F238E27FC236}">
                <a16:creationId xmlns:a16="http://schemas.microsoft.com/office/drawing/2014/main" id="{843F2426-8ED9-79C2-45E0-894DBDA07EDE}"/>
              </a:ext>
            </a:extLst>
          </p:cNvPr>
          <p:cNvSpPr/>
          <p:nvPr/>
        </p:nvSpPr>
        <p:spPr>
          <a:xfrm>
            <a:off x="7824192" y="5013624"/>
            <a:ext cx="241250" cy="900685"/>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Content Placeholder 2">
            <a:extLst>
              <a:ext uri="{FF2B5EF4-FFF2-40B4-BE49-F238E27FC236}">
                <a16:creationId xmlns:a16="http://schemas.microsoft.com/office/drawing/2014/main" id="{829F6DE0-563A-04FC-BDE3-41AA6EEFADC0}"/>
              </a:ext>
            </a:extLst>
          </p:cNvPr>
          <p:cNvSpPr txBox="1">
            <a:spLocks/>
          </p:cNvSpPr>
          <p:nvPr/>
        </p:nvSpPr>
        <p:spPr>
          <a:xfrm>
            <a:off x="8162328" y="4882354"/>
            <a:ext cx="3766320" cy="900684"/>
          </a:xfrm>
          <a:prstGeom prst="rect">
            <a:avLst/>
          </a:prstGeom>
        </p:spPr>
        <p:txBody>
          <a:bodyPr vert="horz" lIns="0" tIns="36000" rIns="0" bIns="36000" rtlCol="0">
            <a:noAutofit/>
          </a:bodyPr>
          <a:lstStyle>
            <a:lvl1pPr marL="91440" indent="-91440" algn="l" defTabSz="914400" rtl="0" eaLnBrk="1" latinLnBrk="0" hangingPunct="1">
              <a:lnSpc>
                <a:spcPct val="90000"/>
              </a:lnSpc>
              <a:spcBef>
                <a:spcPts val="1200"/>
              </a:spcBef>
              <a:spcAft>
                <a:spcPts val="2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Arial" panose="020B0604020202020204" pitchFamily="34" charset="0"/>
              <a:buNone/>
            </a:pPr>
            <a:r>
              <a:rPr lang="en-US" dirty="0"/>
              <a:t>Add context and interpretation. Classification, calculation, selection, aggregation.</a:t>
            </a:r>
          </a:p>
        </p:txBody>
      </p:sp>
      <p:sp>
        <p:nvSpPr>
          <p:cNvPr id="14" name="Arrow: Up 13">
            <a:extLst>
              <a:ext uri="{FF2B5EF4-FFF2-40B4-BE49-F238E27FC236}">
                <a16:creationId xmlns:a16="http://schemas.microsoft.com/office/drawing/2014/main" id="{8E2B18E5-7CFF-F025-131A-04120AAED1FD}"/>
              </a:ext>
            </a:extLst>
          </p:cNvPr>
          <p:cNvSpPr/>
          <p:nvPr/>
        </p:nvSpPr>
        <p:spPr>
          <a:xfrm>
            <a:off x="3887143" y="3803870"/>
            <a:ext cx="241250" cy="900685"/>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Content Placeholder 2">
            <a:extLst>
              <a:ext uri="{FF2B5EF4-FFF2-40B4-BE49-F238E27FC236}">
                <a16:creationId xmlns:a16="http://schemas.microsoft.com/office/drawing/2014/main" id="{0AC9A04B-0BDB-26D3-1BD1-4B48ED474DA3}"/>
              </a:ext>
            </a:extLst>
          </p:cNvPr>
          <p:cNvSpPr txBox="1">
            <a:spLocks/>
          </p:cNvSpPr>
          <p:nvPr/>
        </p:nvSpPr>
        <p:spPr>
          <a:xfrm>
            <a:off x="263352" y="3795872"/>
            <a:ext cx="3479775" cy="900684"/>
          </a:xfrm>
          <a:prstGeom prst="rect">
            <a:avLst/>
          </a:prstGeom>
        </p:spPr>
        <p:txBody>
          <a:bodyPr vert="horz" lIns="0" tIns="36000" rIns="0" bIns="36000" rtlCol="0">
            <a:noAutofit/>
          </a:bodyPr>
          <a:lstStyle>
            <a:lvl1pPr marL="91440" indent="-91440" algn="l" defTabSz="914400" rtl="0" eaLnBrk="1" latinLnBrk="0" hangingPunct="1">
              <a:lnSpc>
                <a:spcPct val="90000"/>
              </a:lnSpc>
              <a:spcBef>
                <a:spcPts val="1200"/>
              </a:spcBef>
              <a:spcAft>
                <a:spcPts val="2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Arial" panose="020B0604020202020204" pitchFamily="34" charset="0"/>
              <a:buNone/>
            </a:pPr>
            <a:r>
              <a:rPr lang="en-US" dirty="0"/>
              <a:t>Synthesis of multiple information sources over time.</a:t>
            </a:r>
          </a:p>
        </p:txBody>
      </p:sp>
      <p:sp>
        <p:nvSpPr>
          <p:cNvPr id="22" name="Content Placeholder 2">
            <a:extLst>
              <a:ext uri="{FF2B5EF4-FFF2-40B4-BE49-F238E27FC236}">
                <a16:creationId xmlns:a16="http://schemas.microsoft.com/office/drawing/2014/main" id="{D75338AF-4AB7-71E9-A4B2-08A75B128A6B}"/>
              </a:ext>
            </a:extLst>
          </p:cNvPr>
          <p:cNvSpPr txBox="1">
            <a:spLocks/>
          </p:cNvSpPr>
          <p:nvPr/>
        </p:nvSpPr>
        <p:spPr>
          <a:xfrm>
            <a:off x="125884" y="2883942"/>
            <a:ext cx="3528392" cy="396631"/>
          </a:xfrm>
          <a:prstGeom prst="rect">
            <a:avLst/>
          </a:prstGeom>
        </p:spPr>
        <p:txBody>
          <a:bodyPr vert="horz" lIns="0" tIns="36000" rIns="0" bIns="36000" rtlCol="0">
            <a:noAutofit/>
          </a:bodyPr>
          <a:lstStyle>
            <a:lvl1pPr marL="91440" indent="-91440" algn="l" defTabSz="914400" rtl="0" eaLnBrk="1" latinLnBrk="0" hangingPunct="1">
              <a:lnSpc>
                <a:spcPct val="90000"/>
              </a:lnSpc>
              <a:spcBef>
                <a:spcPts val="1200"/>
              </a:spcBef>
              <a:spcAft>
                <a:spcPts val="2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Arial" panose="020B0604020202020204" pitchFamily="34" charset="0"/>
              <a:buNone/>
            </a:pPr>
            <a:r>
              <a:rPr lang="en-US" dirty="0"/>
              <a:t>  E.g.: explanation and reasons</a:t>
            </a:r>
          </a:p>
        </p:txBody>
      </p:sp>
      <p:cxnSp>
        <p:nvCxnSpPr>
          <p:cNvPr id="23" name="Straight Connector 22">
            <a:extLst>
              <a:ext uri="{FF2B5EF4-FFF2-40B4-BE49-F238E27FC236}">
                <a16:creationId xmlns:a16="http://schemas.microsoft.com/office/drawing/2014/main" id="{A189E73B-DD7E-5D9F-5BF7-78BC22E28914}"/>
              </a:ext>
            </a:extLst>
          </p:cNvPr>
          <p:cNvCxnSpPr>
            <a:cxnSpLocks/>
            <a:endCxn id="22" idx="3"/>
          </p:cNvCxnSpPr>
          <p:nvPr/>
        </p:nvCxnSpPr>
        <p:spPr>
          <a:xfrm flipH="1" flipV="1">
            <a:off x="3654276" y="3082258"/>
            <a:ext cx="1505620" cy="832503"/>
          </a:xfrm>
          <a:prstGeom prst="line">
            <a:avLst/>
          </a:prstGeom>
        </p:spPr>
        <p:style>
          <a:lnRef idx="1">
            <a:schemeClr val="dk1"/>
          </a:lnRef>
          <a:fillRef idx="0">
            <a:schemeClr val="dk1"/>
          </a:fillRef>
          <a:effectRef idx="0">
            <a:schemeClr val="dk1"/>
          </a:effectRef>
          <a:fontRef idx="minor">
            <a:schemeClr val="tx1"/>
          </a:fontRef>
        </p:style>
      </p:cxnSp>
      <p:sp>
        <p:nvSpPr>
          <p:cNvPr id="27" name="Content Placeholder 2">
            <a:extLst>
              <a:ext uri="{FF2B5EF4-FFF2-40B4-BE49-F238E27FC236}">
                <a16:creationId xmlns:a16="http://schemas.microsoft.com/office/drawing/2014/main" id="{E59D8F21-8572-5ABE-BD81-21544265238F}"/>
              </a:ext>
            </a:extLst>
          </p:cNvPr>
          <p:cNvSpPr txBox="1">
            <a:spLocks/>
          </p:cNvSpPr>
          <p:nvPr/>
        </p:nvSpPr>
        <p:spPr>
          <a:xfrm>
            <a:off x="6678612" y="2156731"/>
            <a:ext cx="5250036" cy="396632"/>
          </a:xfrm>
          <a:prstGeom prst="rect">
            <a:avLst/>
          </a:prstGeom>
        </p:spPr>
        <p:txBody>
          <a:bodyPr vert="horz" lIns="0" tIns="36000" rIns="0" bIns="36000" rtlCol="0">
            <a:noAutofit/>
          </a:bodyPr>
          <a:lstStyle>
            <a:lvl1pPr marL="91440" indent="-91440" algn="l" defTabSz="914400" rtl="0" eaLnBrk="1" latinLnBrk="0" hangingPunct="1">
              <a:lnSpc>
                <a:spcPct val="90000"/>
              </a:lnSpc>
              <a:spcBef>
                <a:spcPts val="1200"/>
              </a:spcBef>
              <a:spcAft>
                <a:spcPts val="2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Arial" panose="020B0604020202020204" pitchFamily="34" charset="0"/>
              <a:buNone/>
            </a:pPr>
            <a:r>
              <a:rPr lang="en-US" dirty="0"/>
              <a:t>Data are not good enough for management.</a:t>
            </a:r>
          </a:p>
        </p:txBody>
      </p:sp>
    </p:spTree>
    <p:extLst>
      <p:ext uri="{BB962C8B-B14F-4D97-AF65-F5344CB8AC3E}">
        <p14:creationId xmlns:p14="http://schemas.microsoft.com/office/powerpoint/2010/main" val="234334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par>
                                <p:cTn id="33" presetID="10" presetClass="entr" presetSubtype="0" fill="hold"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5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2" grpId="0" animBg="1"/>
      <p:bldP spid="13" grpId="0"/>
      <p:bldP spid="14" grpId="0" animBg="1"/>
      <p:bldP spid="15" grpId="0"/>
      <p:bldP spid="22" grpId="0"/>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92801-B629-CEAB-A723-50F1B4EF0022}"/>
              </a:ext>
            </a:extLst>
          </p:cNvPr>
          <p:cNvSpPr>
            <a:spLocks noGrp="1"/>
          </p:cNvSpPr>
          <p:nvPr>
            <p:ph type="title"/>
          </p:nvPr>
        </p:nvSpPr>
        <p:spPr/>
        <p:txBody>
          <a:bodyPr/>
          <a:lstStyle/>
          <a:p>
            <a:r>
              <a:rPr lang="en-US" dirty="0"/>
              <a:t>Data classification</a:t>
            </a:r>
          </a:p>
        </p:txBody>
      </p:sp>
      <p:sp>
        <p:nvSpPr>
          <p:cNvPr id="4" name="Slide Number Placeholder 3">
            <a:extLst>
              <a:ext uri="{FF2B5EF4-FFF2-40B4-BE49-F238E27FC236}">
                <a16:creationId xmlns:a16="http://schemas.microsoft.com/office/drawing/2014/main" id="{8B2423A0-97EB-7B02-908E-29C7ADC54157}"/>
              </a:ext>
            </a:extLst>
          </p:cNvPr>
          <p:cNvSpPr>
            <a:spLocks noGrp="1"/>
          </p:cNvSpPr>
          <p:nvPr>
            <p:ph type="sldNum" sz="quarter" idx="12"/>
          </p:nvPr>
        </p:nvSpPr>
        <p:spPr/>
        <p:txBody>
          <a:bodyPr/>
          <a:lstStyle/>
          <a:p>
            <a:fld id="{6113E31D-E2AB-40D1-8B51-AFA5AFEF393A}" type="slidenum">
              <a:rPr lang="en-US" smtClean="0"/>
              <a:t>12</a:t>
            </a:fld>
            <a:endParaRPr lang="en-US" dirty="0"/>
          </a:p>
        </p:txBody>
      </p:sp>
      <p:sp>
        <p:nvSpPr>
          <p:cNvPr id="5" name="Content Placeholder 2">
            <a:extLst>
              <a:ext uri="{FF2B5EF4-FFF2-40B4-BE49-F238E27FC236}">
                <a16:creationId xmlns:a16="http://schemas.microsoft.com/office/drawing/2014/main" id="{0E6EB8DC-0DDE-61C2-7D49-37E80D37D1B4}"/>
              </a:ext>
            </a:extLst>
          </p:cNvPr>
          <p:cNvSpPr txBox="1">
            <a:spLocks/>
          </p:cNvSpPr>
          <p:nvPr/>
        </p:nvSpPr>
        <p:spPr>
          <a:xfrm>
            <a:off x="358950" y="4597658"/>
            <a:ext cx="5351960" cy="1454971"/>
          </a:xfrm>
          <a:prstGeom prst="rect">
            <a:avLst/>
          </a:prstGeom>
        </p:spPr>
        <p:txBody>
          <a:bodyPr vert="horz" lIns="0" tIns="36000" rIns="0" bIns="36000" rtlCol="0">
            <a:noAutofit/>
          </a:bodyPr>
          <a:lstStyle>
            <a:lvl1pPr marL="91440" indent="-91440" algn="l" defTabSz="914400" rtl="0" eaLnBrk="1" latinLnBrk="0" hangingPunct="1">
              <a:lnSpc>
                <a:spcPct val="90000"/>
              </a:lnSpc>
              <a:spcBef>
                <a:spcPts val="1200"/>
              </a:spcBef>
              <a:spcAft>
                <a:spcPts val="2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Arial" panose="020B0604020202020204" pitchFamily="34" charset="0"/>
              <a:buNone/>
            </a:pPr>
            <a:r>
              <a:rPr lang="en-US" dirty="0"/>
              <a:t>Monitor the business data</a:t>
            </a:r>
          </a:p>
          <a:p>
            <a:r>
              <a:rPr lang="en-US" dirty="0"/>
              <a:t>High quality data</a:t>
            </a:r>
          </a:p>
          <a:p>
            <a:r>
              <a:rPr lang="en-US" dirty="0"/>
              <a:t>Support decision making</a:t>
            </a:r>
          </a:p>
        </p:txBody>
      </p:sp>
      <p:sp>
        <p:nvSpPr>
          <p:cNvPr id="6" name="Content Placeholder 2">
            <a:extLst>
              <a:ext uri="{FF2B5EF4-FFF2-40B4-BE49-F238E27FC236}">
                <a16:creationId xmlns:a16="http://schemas.microsoft.com/office/drawing/2014/main" id="{83303D1E-EC95-79DB-A493-150663A6420A}"/>
              </a:ext>
            </a:extLst>
          </p:cNvPr>
          <p:cNvSpPr txBox="1">
            <a:spLocks/>
          </p:cNvSpPr>
          <p:nvPr/>
        </p:nvSpPr>
        <p:spPr>
          <a:xfrm>
            <a:off x="358950" y="1268760"/>
            <a:ext cx="5351960" cy="1454971"/>
          </a:xfrm>
          <a:prstGeom prst="rect">
            <a:avLst/>
          </a:prstGeom>
        </p:spPr>
        <p:txBody>
          <a:bodyPr vert="horz" lIns="0" tIns="36000" rIns="0" bIns="36000" rtlCol="0">
            <a:noAutofit/>
          </a:bodyPr>
          <a:lstStyle>
            <a:lvl1pPr marL="91440" indent="-91440" algn="l" defTabSz="914400" rtl="0" eaLnBrk="1" latinLnBrk="0" hangingPunct="1">
              <a:lnSpc>
                <a:spcPct val="90000"/>
              </a:lnSpc>
              <a:spcBef>
                <a:spcPts val="1200"/>
              </a:spcBef>
              <a:spcAft>
                <a:spcPts val="2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n-US" dirty="0"/>
              <a:t>Run the business data</a:t>
            </a:r>
          </a:p>
          <a:p>
            <a:r>
              <a:rPr lang="en-US" dirty="0"/>
              <a:t>Produced by day-to-day operation</a:t>
            </a:r>
          </a:p>
        </p:txBody>
      </p:sp>
      <p:sp>
        <p:nvSpPr>
          <p:cNvPr id="7" name="Content Placeholder 2">
            <a:extLst>
              <a:ext uri="{FF2B5EF4-FFF2-40B4-BE49-F238E27FC236}">
                <a16:creationId xmlns:a16="http://schemas.microsoft.com/office/drawing/2014/main" id="{8F3B548D-360F-555B-FE7B-07F2D88448DA}"/>
              </a:ext>
            </a:extLst>
          </p:cNvPr>
          <p:cNvSpPr txBox="1">
            <a:spLocks/>
          </p:cNvSpPr>
          <p:nvPr/>
        </p:nvSpPr>
        <p:spPr>
          <a:xfrm>
            <a:off x="384000" y="2924944"/>
            <a:ext cx="5351960" cy="1454971"/>
          </a:xfrm>
          <a:prstGeom prst="rect">
            <a:avLst/>
          </a:prstGeom>
        </p:spPr>
        <p:txBody>
          <a:bodyPr vert="horz" lIns="0" tIns="36000" rIns="0" bIns="36000" rtlCol="0">
            <a:noAutofit/>
          </a:bodyPr>
          <a:lstStyle>
            <a:lvl1pPr marL="91440" indent="-91440" algn="l" defTabSz="914400" rtl="0" eaLnBrk="1" latinLnBrk="0" hangingPunct="1">
              <a:lnSpc>
                <a:spcPct val="90000"/>
              </a:lnSpc>
              <a:spcBef>
                <a:spcPts val="1200"/>
              </a:spcBef>
              <a:spcAft>
                <a:spcPts val="2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n-US" dirty="0"/>
              <a:t>Integrate the business data</a:t>
            </a:r>
          </a:p>
          <a:p>
            <a:r>
              <a:rPr lang="en-US" dirty="0"/>
              <a:t>Improve business efficiency</a:t>
            </a:r>
          </a:p>
          <a:p>
            <a:r>
              <a:rPr lang="en-US" dirty="0"/>
              <a:t>E.g.: Master data</a:t>
            </a:r>
          </a:p>
        </p:txBody>
      </p:sp>
      <p:sp>
        <p:nvSpPr>
          <p:cNvPr id="3" name="Rectangle 2">
            <a:extLst>
              <a:ext uri="{FF2B5EF4-FFF2-40B4-BE49-F238E27FC236}">
                <a16:creationId xmlns:a16="http://schemas.microsoft.com/office/drawing/2014/main" id="{9766E1FA-E06B-9D20-BDBA-4E557496C836}"/>
              </a:ext>
            </a:extLst>
          </p:cNvPr>
          <p:cNvSpPr/>
          <p:nvPr/>
        </p:nvSpPr>
        <p:spPr>
          <a:xfrm>
            <a:off x="6096781" y="1268760"/>
            <a:ext cx="5351959" cy="253513"/>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Run the business data</a:t>
            </a:r>
          </a:p>
        </p:txBody>
      </p:sp>
      <p:sp>
        <p:nvSpPr>
          <p:cNvPr id="8" name="Rectangle 7">
            <a:extLst>
              <a:ext uri="{FF2B5EF4-FFF2-40B4-BE49-F238E27FC236}">
                <a16:creationId xmlns:a16="http://schemas.microsoft.com/office/drawing/2014/main" id="{5BC1E72B-F497-DA7C-89E1-5CCE64C3615E}"/>
              </a:ext>
            </a:extLst>
          </p:cNvPr>
          <p:cNvSpPr/>
          <p:nvPr/>
        </p:nvSpPr>
        <p:spPr>
          <a:xfrm>
            <a:off x="6096781" y="1700809"/>
            <a:ext cx="1684537" cy="575986"/>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Place an order</a:t>
            </a:r>
          </a:p>
        </p:txBody>
      </p:sp>
      <p:sp>
        <p:nvSpPr>
          <p:cNvPr id="9" name="Rectangle 8">
            <a:extLst>
              <a:ext uri="{FF2B5EF4-FFF2-40B4-BE49-F238E27FC236}">
                <a16:creationId xmlns:a16="http://schemas.microsoft.com/office/drawing/2014/main" id="{433BA555-CBBD-78C2-5E84-0B04DFA626D3}"/>
              </a:ext>
            </a:extLst>
          </p:cNvPr>
          <p:cNvSpPr/>
          <p:nvPr/>
        </p:nvSpPr>
        <p:spPr>
          <a:xfrm>
            <a:off x="7900141" y="1700808"/>
            <a:ext cx="1684537" cy="575986"/>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Schedule shipment</a:t>
            </a:r>
          </a:p>
        </p:txBody>
      </p:sp>
      <p:sp>
        <p:nvSpPr>
          <p:cNvPr id="10" name="Rectangle 9">
            <a:extLst>
              <a:ext uri="{FF2B5EF4-FFF2-40B4-BE49-F238E27FC236}">
                <a16:creationId xmlns:a16="http://schemas.microsoft.com/office/drawing/2014/main" id="{29B20941-DFA6-3F6A-E136-20AC81FFA3BE}"/>
              </a:ext>
            </a:extLst>
          </p:cNvPr>
          <p:cNvSpPr/>
          <p:nvPr/>
        </p:nvSpPr>
        <p:spPr>
          <a:xfrm>
            <a:off x="9764203" y="1700808"/>
            <a:ext cx="1684537" cy="575986"/>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Receive payment</a:t>
            </a:r>
          </a:p>
        </p:txBody>
      </p:sp>
      <p:sp>
        <p:nvSpPr>
          <p:cNvPr id="11" name="Rectangle 10">
            <a:extLst>
              <a:ext uri="{FF2B5EF4-FFF2-40B4-BE49-F238E27FC236}">
                <a16:creationId xmlns:a16="http://schemas.microsoft.com/office/drawing/2014/main" id="{0084184A-4963-9AEC-60E4-BC0D3C94F8EF}"/>
              </a:ext>
            </a:extLst>
          </p:cNvPr>
          <p:cNvSpPr/>
          <p:nvPr/>
        </p:nvSpPr>
        <p:spPr>
          <a:xfrm>
            <a:off x="6096781" y="2732036"/>
            <a:ext cx="1684537" cy="575986"/>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Process orders</a:t>
            </a:r>
          </a:p>
        </p:txBody>
      </p:sp>
      <p:sp>
        <p:nvSpPr>
          <p:cNvPr id="12" name="Rectangle 11">
            <a:extLst>
              <a:ext uri="{FF2B5EF4-FFF2-40B4-BE49-F238E27FC236}">
                <a16:creationId xmlns:a16="http://schemas.microsoft.com/office/drawing/2014/main" id="{023EC899-8306-82E3-AB05-DF8FE1C087FB}"/>
              </a:ext>
            </a:extLst>
          </p:cNvPr>
          <p:cNvSpPr/>
          <p:nvPr/>
        </p:nvSpPr>
        <p:spPr>
          <a:xfrm>
            <a:off x="7900141" y="2729102"/>
            <a:ext cx="1684537" cy="575986"/>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Process shipments</a:t>
            </a:r>
          </a:p>
        </p:txBody>
      </p:sp>
      <p:sp>
        <p:nvSpPr>
          <p:cNvPr id="13" name="Rectangle 12">
            <a:extLst>
              <a:ext uri="{FF2B5EF4-FFF2-40B4-BE49-F238E27FC236}">
                <a16:creationId xmlns:a16="http://schemas.microsoft.com/office/drawing/2014/main" id="{4AF35C1A-14A7-BD28-80A0-741EF4BCBB4F}"/>
              </a:ext>
            </a:extLst>
          </p:cNvPr>
          <p:cNvSpPr/>
          <p:nvPr/>
        </p:nvSpPr>
        <p:spPr>
          <a:xfrm>
            <a:off x="9764203" y="2732035"/>
            <a:ext cx="1684537" cy="575986"/>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Process payments</a:t>
            </a:r>
          </a:p>
        </p:txBody>
      </p:sp>
      <p:sp>
        <p:nvSpPr>
          <p:cNvPr id="15" name="Rectangle 14">
            <a:extLst>
              <a:ext uri="{FF2B5EF4-FFF2-40B4-BE49-F238E27FC236}">
                <a16:creationId xmlns:a16="http://schemas.microsoft.com/office/drawing/2014/main" id="{4CA21FB8-BBAD-26F1-BB5D-67F2359E887D}"/>
              </a:ext>
            </a:extLst>
          </p:cNvPr>
          <p:cNvSpPr/>
          <p:nvPr/>
        </p:nvSpPr>
        <p:spPr>
          <a:xfrm>
            <a:off x="6084000" y="5345919"/>
            <a:ext cx="5351959" cy="253513"/>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Monitor the business</a:t>
            </a:r>
          </a:p>
        </p:txBody>
      </p:sp>
      <p:sp>
        <p:nvSpPr>
          <p:cNvPr id="16" name="Rectangle 15">
            <a:extLst>
              <a:ext uri="{FF2B5EF4-FFF2-40B4-BE49-F238E27FC236}">
                <a16:creationId xmlns:a16="http://schemas.microsoft.com/office/drawing/2014/main" id="{D40B78A8-3BC7-9DB5-79F7-B4A8AC2FC5B5}"/>
              </a:ext>
            </a:extLst>
          </p:cNvPr>
          <p:cNvSpPr/>
          <p:nvPr/>
        </p:nvSpPr>
        <p:spPr>
          <a:xfrm>
            <a:off x="8832304" y="4293174"/>
            <a:ext cx="1684537" cy="575986"/>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Customer Master Data</a:t>
            </a:r>
          </a:p>
        </p:txBody>
      </p:sp>
      <p:sp>
        <p:nvSpPr>
          <p:cNvPr id="19" name="Rectangle 18">
            <a:extLst>
              <a:ext uri="{FF2B5EF4-FFF2-40B4-BE49-F238E27FC236}">
                <a16:creationId xmlns:a16="http://schemas.microsoft.com/office/drawing/2014/main" id="{642EBD0C-6B2D-6104-DED5-F9280A27CAC1}"/>
              </a:ext>
            </a:extLst>
          </p:cNvPr>
          <p:cNvSpPr/>
          <p:nvPr/>
        </p:nvSpPr>
        <p:spPr>
          <a:xfrm>
            <a:off x="6096781" y="5733334"/>
            <a:ext cx="1684537" cy="575986"/>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Financial dashboard</a:t>
            </a:r>
          </a:p>
        </p:txBody>
      </p:sp>
      <p:sp>
        <p:nvSpPr>
          <p:cNvPr id="20" name="Rectangle 19">
            <a:extLst>
              <a:ext uri="{FF2B5EF4-FFF2-40B4-BE49-F238E27FC236}">
                <a16:creationId xmlns:a16="http://schemas.microsoft.com/office/drawing/2014/main" id="{BB393F7C-2269-8009-261E-39C01ECFF052}"/>
              </a:ext>
            </a:extLst>
          </p:cNvPr>
          <p:cNvSpPr/>
          <p:nvPr/>
        </p:nvSpPr>
        <p:spPr>
          <a:xfrm>
            <a:off x="9120105" y="5713344"/>
            <a:ext cx="2315854" cy="595976"/>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Customer demographic analysis</a:t>
            </a:r>
          </a:p>
        </p:txBody>
      </p:sp>
      <p:cxnSp>
        <p:nvCxnSpPr>
          <p:cNvPr id="21" name="Straight Arrow Connector 20">
            <a:extLst>
              <a:ext uri="{FF2B5EF4-FFF2-40B4-BE49-F238E27FC236}">
                <a16:creationId xmlns:a16="http://schemas.microsoft.com/office/drawing/2014/main" id="{D8ADD954-BAEB-E7F1-EA1B-D0D42721A09A}"/>
              </a:ext>
            </a:extLst>
          </p:cNvPr>
          <p:cNvCxnSpPr>
            <a:cxnSpLocks/>
            <a:stCxn id="8" idx="2"/>
            <a:endCxn id="11" idx="0"/>
          </p:cNvCxnSpPr>
          <p:nvPr/>
        </p:nvCxnSpPr>
        <p:spPr>
          <a:xfrm>
            <a:off x="6939050" y="2276795"/>
            <a:ext cx="0" cy="45524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5" name="Straight Arrow Connector 24">
            <a:extLst>
              <a:ext uri="{FF2B5EF4-FFF2-40B4-BE49-F238E27FC236}">
                <a16:creationId xmlns:a16="http://schemas.microsoft.com/office/drawing/2014/main" id="{CA75FAB8-874A-36BC-0F37-9BC88585239F}"/>
              </a:ext>
            </a:extLst>
          </p:cNvPr>
          <p:cNvCxnSpPr>
            <a:cxnSpLocks/>
            <a:stCxn id="9" idx="2"/>
            <a:endCxn id="12" idx="0"/>
          </p:cNvCxnSpPr>
          <p:nvPr/>
        </p:nvCxnSpPr>
        <p:spPr>
          <a:xfrm>
            <a:off x="8742410" y="2276794"/>
            <a:ext cx="0" cy="45230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9" name="Straight Arrow Connector 28">
            <a:extLst>
              <a:ext uri="{FF2B5EF4-FFF2-40B4-BE49-F238E27FC236}">
                <a16:creationId xmlns:a16="http://schemas.microsoft.com/office/drawing/2014/main" id="{8CADE913-C40F-DDB3-1336-99BE7390B27B}"/>
              </a:ext>
            </a:extLst>
          </p:cNvPr>
          <p:cNvCxnSpPr>
            <a:cxnSpLocks/>
            <a:stCxn id="10" idx="2"/>
            <a:endCxn id="13" idx="0"/>
          </p:cNvCxnSpPr>
          <p:nvPr/>
        </p:nvCxnSpPr>
        <p:spPr>
          <a:xfrm>
            <a:off x="10606472" y="2276794"/>
            <a:ext cx="0" cy="45524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2" name="Straight Arrow Connector 31">
            <a:extLst>
              <a:ext uri="{FF2B5EF4-FFF2-40B4-BE49-F238E27FC236}">
                <a16:creationId xmlns:a16="http://schemas.microsoft.com/office/drawing/2014/main" id="{E9D563EC-7B99-1F7B-FFCF-38CB381AB718}"/>
              </a:ext>
            </a:extLst>
          </p:cNvPr>
          <p:cNvCxnSpPr>
            <a:cxnSpLocks/>
            <a:stCxn id="11" idx="2"/>
          </p:cNvCxnSpPr>
          <p:nvPr/>
        </p:nvCxnSpPr>
        <p:spPr>
          <a:xfrm flipH="1">
            <a:off x="6939049" y="3308022"/>
            <a:ext cx="1" cy="203789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5" name="Straight Arrow Connector 34">
            <a:extLst>
              <a:ext uri="{FF2B5EF4-FFF2-40B4-BE49-F238E27FC236}">
                <a16:creationId xmlns:a16="http://schemas.microsoft.com/office/drawing/2014/main" id="{635EA8CC-77F0-CED5-4D8C-F5586CAB2191}"/>
              </a:ext>
            </a:extLst>
          </p:cNvPr>
          <p:cNvCxnSpPr>
            <a:cxnSpLocks/>
            <a:stCxn id="12" idx="2"/>
            <a:endCxn id="15" idx="0"/>
          </p:cNvCxnSpPr>
          <p:nvPr/>
        </p:nvCxnSpPr>
        <p:spPr>
          <a:xfrm>
            <a:off x="8742410" y="3305088"/>
            <a:ext cx="17570" cy="204083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8" name="Straight Arrow Connector 37">
            <a:extLst>
              <a:ext uri="{FF2B5EF4-FFF2-40B4-BE49-F238E27FC236}">
                <a16:creationId xmlns:a16="http://schemas.microsoft.com/office/drawing/2014/main" id="{878E044A-3C2F-D578-8AA7-DEB6A78814BA}"/>
              </a:ext>
            </a:extLst>
          </p:cNvPr>
          <p:cNvCxnSpPr>
            <a:cxnSpLocks/>
            <a:stCxn id="13" idx="2"/>
          </p:cNvCxnSpPr>
          <p:nvPr/>
        </p:nvCxnSpPr>
        <p:spPr>
          <a:xfrm>
            <a:off x="10606472" y="3308021"/>
            <a:ext cx="0" cy="201712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1" name="Straight Arrow Connector 40">
            <a:extLst>
              <a:ext uri="{FF2B5EF4-FFF2-40B4-BE49-F238E27FC236}">
                <a16:creationId xmlns:a16="http://schemas.microsoft.com/office/drawing/2014/main" id="{A8767452-020F-98DF-D970-27CFE90D9AAD}"/>
              </a:ext>
            </a:extLst>
          </p:cNvPr>
          <p:cNvCxnSpPr>
            <a:cxnSpLocks/>
            <a:stCxn id="16" idx="2"/>
          </p:cNvCxnSpPr>
          <p:nvPr/>
        </p:nvCxnSpPr>
        <p:spPr>
          <a:xfrm>
            <a:off x="9674573" y="4869160"/>
            <a:ext cx="0" cy="47675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4" name="Rectangle 13">
            <a:extLst>
              <a:ext uri="{FF2B5EF4-FFF2-40B4-BE49-F238E27FC236}">
                <a16:creationId xmlns:a16="http://schemas.microsoft.com/office/drawing/2014/main" id="{6B156931-C6FA-A214-1274-046A221EE36F}"/>
              </a:ext>
            </a:extLst>
          </p:cNvPr>
          <p:cNvSpPr/>
          <p:nvPr/>
        </p:nvSpPr>
        <p:spPr>
          <a:xfrm>
            <a:off x="6096001" y="3895567"/>
            <a:ext cx="5351959" cy="253513"/>
          </a:xfrm>
          <a:prstGeom prst="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Integrate the business data</a:t>
            </a:r>
          </a:p>
        </p:txBody>
      </p:sp>
    </p:spTree>
    <p:extLst>
      <p:ext uri="{BB962C8B-B14F-4D97-AF65-F5344CB8AC3E}">
        <p14:creationId xmlns:p14="http://schemas.microsoft.com/office/powerpoint/2010/main" val="443725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BC6FE-A0DF-6225-9409-862376A563EE}"/>
              </a:ext>
            </a:extLst>
          </p:cNvPr>
          <p:cNvSpPr>
            <a:spLocks noGrp="1"/>
          </p:cNvSpPr>
          <p:nvPr>
            <p:ph type="title"/>
          </p:nvPr>
        </p:nvSpPr>
        <p:spPr/>
        <p:txBody>
          <a:bodyPr/>
          <a:lstStyle/>
          <a:p>
            <a:r>
              <a:rPr lang="en-US" dirty="0"/>
              <a:t>Data asset </a:t>
            </a:r>
          </a:p>
        </p:txBody>
      </p:sp>
      <p:sp>
        <p:nvSpPr>
          <p:cNvPr id="3" name="Content Placeholder 2">
            <a:extLst>
              <a:ext uri="{FF2B5EF4-FFF2-40B4-BE49-F238E27FC236}">
                <a16:creationId xmlns:a16="http://schemas.microsoft.com/office/drawing/2014/main" id="{AB6E7625-5473-81A9-3045-6C6AB1EBE50E}"/>
              </a:ext>
            </a:extLst>
          </p:cNvPr>
          <p:cNvSpPr>
            <a:spLocks noGrp="1"/>
          </p:cNvSpPr>
          <p:nvPr>
            <p:ph idx="1"/>
          </p:nvPr>
        </p:nvSpPr>
        <p:spPr>
          <a:xfrm>
            <a:off x="335360" y="1268760"/>
            <a:ext cx="4849176" cy="4413720"/>
          </a:xfrm>
        </p:spPr>
        <p:txBody>
          <a:bodyPr anchor="t" anchorCtr="0"/>
          <a:lstStyle/>
          <a:p>
            <a:r>
              <a:rPr lang="en-US" dirty="0"/>
              <a:t>A data asset refers to any data that has value or usefulness to an organization or individual.</a:t>
            </a:r>
          </a:p>
          <a:p>
            <a:r>
              <a:rPr lang="en-US" dirty="0"/>
              <a:t>Data assets can take many forms, such as customer data, financial data, market research, inventory data, and even employee data.</a:t>
            </a:r>
          </a:p>
          <a:p>
            <a:r>
              <a:rPr lang="en-US" dirty="0"/>
              <a:t>The value of data assets is determined by data quality.</a:t>
            </a:r>
          </a:p>
          <a:p>
            <a:r>
              <a:rPr lang="en-US" dirty="0"/>
              <a:t>Value is in ability to be used to support decision-making, provide insights, and help achieve business objectives.</a:t>
            </a:r>
          </a:p>
        </p:txBody>
      </p:sp>
      <p:sp>
        <p:nvSpPr>
          <p:cNvPr id="4" name="Slide Number Placeholder 3">
            <a:extLst>
              <a:ext uri="{FF2B5EF4-FFF2-40B4-BE49-F238E27FC236}">
                <a16:creationId xmlns:a16="http://schemas.microsoft.com/office/drawing/2014/main" id="{F92BC990-D934-3E1D-1349-311B582006E8}"/>
              </a:ext>
            </a:extLst>
          </p:cNvPr>
          <p:cNvSpPr>
            <a:spLocks noGrp="1"/>
          </p:cNvSpPr>
          <p:nvPr>
            <p:ph type="sldNum" sz="quarter" idx="12"/>
          </p:nvPr>
        </p:nvSpPr>
        <p:spPr/>
        <p:txBody>
          <a:bodyPr/>
          <a:lstStyle/>
          <a:p>
            <a:fld id="{6113E31D-E2AB-40D1-8B51-AFA5AFEF393A}" type="slidenum">
              <a:rPr lang="en-US" smtClean="0"/>
              <a:t>13</a:t>
            </a:fld>
            <a:endParaRPr lang="en-US" dirty="0"/>
          </a:p>
        </p:txBody>
      </p:sp>
      <p:pic>
        <p:nvPicPr>
          <p:cNvPr id="6" name="Picture 5">
            <a:extLst>
              <a:ext uri="{FF2B5EF4-FFF2-40B4-BE49-F238E27FC236}">
                <a16:creationId xmlns:a16="http://schemas.microsoft.com/office/drawing/2014/main" id="{84FA6687-80A3-A5DA-D48B-2E9387D98680}"/>
              </a:ext>
            </a:extLst>
          </p:cNvPr>
          <p:cNvPicPr>
            <a:picLocks noChangeAspect="1"/>
          </p:cNvPicPr>
          <p:nvPr/>
        </p:nvPicPr>
        <p:blipFill>
          <a:blip r:embed="rId3"/>
          <a:stretch>
            <a:fillRect/>
          </a:stretch>
        </p:blipFill>
        <p:spPr>
          <a:xfrm>
            <a:off x="5241404" y="1268760"/>
            <a:ext cx="6624736" cy="4413720"/>
          </a:xfrm>
          <a:prstGeom prst="rect">
            <a:avLst/>
          </a:prstGeom>
        </p:spPr>
      </p:pic>
      <p:sp>
        <p:nvSpPr>
          <p:cNvPr id="5" name="TextBox 4">
            <a:extLst>
              <a:ext uri="{FF2B5EF4-FFF2-40B4-BE49-F238E27FC236}">
                <a16:creationId xmlns:a16="http://schemas.microsoft.com/office/drawing/2014/main" id="{9FC0844F-8529-1E17-6F30-9D4F851D4EB4}"/>
              </a:ext>
            </a:extLst>
          </p:cNvPr>
          <p:cNvSpPr txBox="1"/>
          <p:nvPr/>
        </p:nvSpPr>
        <p:spPr>
          <a:xfrm>
            <a:off x="10128448" y="5613085"/>
            <a:ext cx="1728192" cy="338554"/>
          </a:xfrm>
          <a:prstGeom prst="rect">
            <a:avLst/>
          </a:prstGeom>
          <a:noFill/>
        </p:spPr>
        <p:txBody>
          <a:bodyPr wrap="square" rtlCol="0">
            <a:spAutoFit/>
          </a:bodyPr>
          <a:lstStyle/>
          <a:p>
            <a:pPr algn="r"/>
            <a:r>
              <a:rPr lang="en-US" sz="1600" dirty="0"/>
              <a:t>2022/2023</a:t>
            </a:r>
          </a:p>
        </p:txBody>
      </p:sp>
    </p:spTree>
    <p:extLst>
      <p:ext uri="{BB962C8B-B14F-4D97-AF65-F5344CB8AC3E}">
        <p14:creationId xmlns:p14="http://schemas.microsoft.com/office/powerpoint/2010/main" val="1699655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071B041-3DDD-81ED-E2B4-0202202CB314}"/>
              </a:ext>
            </a:extLst>
          </p:cNvPr>
          <p:cNvSpPr>
            <a:spLocks noGrp="1"/>
          </p:cNvSpPr>
          <p:nvPr>
            <p:ph type="body" sz="quarter" idx="13"/>
          </p:nvPr>
        </p:nvSpPr>
        <p:spPr/>
        <p:txBody>
          <a:bodyPr/>
          <a:lstStyle/>
          <a:p>
            <a:r>
              <a:rPr lang="en-US" dirty="0"/>
              <a:t>Business Intelligence</a:t>
            </a:r>
          </a:p>
        </p:txBody>
      </p:sp>
      <p:sp>
        <p:nvSpPr>
          <p:cNvPr id="3" name="Text Placeholder 2">
            <a:extLst>
              <a:ext uri="{FF2B5EF4-FFF2-40B4-BE49-F238E27FC236}">
                <a16:creationId xmlns:a16="http://schemas.microsoft.com/office/drawing/2014/main" id="{68FDA2A6-C39A-1D7E-2CD9-A6F7823EB323}"/>
              </a:ext>
            </a:extLst>
          </p:cNvPr>
          <p:cNvSpPr>
            <a:spLocks noGrp="1"/>
          </p:cNvSpPr>
          <p:nvPr>
            <p:ph type="body" sz="quarter" idx="14"/>
          </p:nvPr>
        </p:nvSpPr>
        <p:spPr/>
        <p:txBody>
          <a:bodyPr/>
          <a:lstStyle/>
          <a:p>
            <a:r>
              <a:rPr lang="en-US" dirty="0"/>
              <a:t> 10000-foot view</a:t>
            </a:r>
          </a:p>
        </p:txBody>
      </p:sp>
    </p:spTree>
    <p:extLst>
      <p:ext uri="{BB962C8B-B14F-4D97-AF65-F5344CB8AC3E}">
        <p14:creationId xmlns:p14="http://schemas.microsoft.com/office/powerpoint/2010/main" val="34397985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E98BB-467F-856D-A2EB-D9ACBF540704}"/>
              </a:ext>
            </a:extLst>
          </p:cNvPr>
          <p:cNvSpPr>
            <a:spLocks noGrp="1"/>
          </p:cNvSpPr>
          <p:nvPr>
            <p:ph type="title"/>
          </p:nvPr>
        </p:nvSpPr>
        <p:spPr/>
        <p:txBody>
          <a:bodyPr/>
          <a:lstStyle/>
          <a:p>
            <a:r>
              <a:rPr lang="en-US" dirty="0"/>
              <a:t>Business Intelligence (BI)</a:t>
            </a:r>
          </a:p>
        </p:txBody>
      </p:sp>
      <p:sp>
        <p:nvSpPr>
          <p:cNvPr id="3" name="Content Placeholder 2">
            <a:extLst>
              <a:ext uri="{FF2B5EF4-FFF2-40B4-BE49-F238E27FC236}">
                <a16:creationId xmlns:a16="http://schemas.microsoft.com/office/drawing/2014/main" id="{D7D903B7-03D4-DB32-84E9-EBC6353A3E33}"/>
              </a:ext>
            </a:extLst>
          </p:cNvPr>
          <p:cNvSpPr>
            <a:spLocks noGrp="1"/>
          </p:cNvSpPr>
          <p:nvPr>
            <p:ph idx="1"/>
          </p:nvPr>
        </p:nvSpPr>
        <p:spPr/>
        <p:txBody>
          <a:bodyPr/>
          <a:lstStyle/>
          <a:p>
            <a:r>
              <a:rPr lang="en-US" dirty="0"/>
              <a:t>Type of data analysis aimed at understanding organizational activities and opportunities.</a:t>
            </a:r>
            <a:br>
              <a:rPr lang="en-US" dirty="0"/>
            </a:br>
            <a:r>
              <a:rPr lang="en-US" dirty="0"/>
              <a:t>Results of such analysis are used to improve organizational success.</a:t>
            </a:r>
          </a:p>
          <a:p>
            <a:r>
              <a:rPr lang="en-US" dirty="0"/>
              <a:t>A set of technologies that support this kind of data analysis. An evolution of decisions support tools, BI tools enable querying, data mining, statistical analysis, reporting, scenario modeling, data visualization, and dashboarding.</a:t>
            </a:r>
          </a:p>
          <a:p>
            <a:r>
              <a:rPr lang="en-US" dirty="0"/>
              <a:t>It is rare to build custom BI tool.</a:t>
            </a:r>
          </a:p>
          <a:p>
            <a:endParaRPr lang="en-US" dirty="0"/>
          </a:p>
        </p:txBody>
      </p:sp>
      <p:sp>
        <p:nvSpPr>
          <p:cNvPr id="4" name="Slide Number Placeholder 3">
            <a:extLst>
              <a:ext uri="{FF2B5EF4-FFF2-40B4-BE49-F238E27FC236}">
                <a16:creationId xmlns:a16="http://schemas.microsoft.com/office/drawing/2014/main" id="{A6A2EFB8-27F5-47CC-7EE5-D056EB0AACAE}"/>
              </a:ext>
            </a:extLst>
          </p:cNvPr>
          <p:cNvSpPr>
            <a:spLocks noGrp="1"/>
          </p:cNvSpPr>
          <p:nvPr>
            <p:ph type="sldNum" sz="quarter" idx="12"/>
          </p:nvPr>
        </p:nvSpPr>
        <p:spPr/>
        <p:txBody>
          <a:bodyPr/>
          <a:lstStyle/>
          <a:p>
            <a:fld id="{6113E31D-E2AB-40D1-8B51-AFA5AFEF393A}" type="slidenum">
              <a:rPr lang="en-US" smtClean="0"/>
              <a:t>15</a:t>
            </a:fld>
            <a:endParaRPr lang="en-US" dirty="0"/>
          </a:p>
        </p:txBody>
      </p:sp>
    </p:spTree>
    <p:extLst>
      <p:ext uri="{BB962C8B-B14F-4D97-AF65-F5344CB8AC3E}">
        <p14:creationId xmlns:p14="http://schemas.microsoft.com/office/powerpoint/2010/main" val="9330645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E98BB-467F-856D-A2EB-D9ACBF540704}"/>
              </a:ext>
            </a:extLst>
          </p:cNvPr>
          <p:cNvSpPr>
            <a:spLocks noGrp="1"/>
          </p:cNvSpPr>
          <p:nvPr>
            <p:ph type="title"/>
          </p:nvPr>
        </p:nvSpPr>
        <p:spPr/>
        <p:txBody>
          <a:bodyPr/>
          <a:lstStyle/>
          <a:p>
            <a:r>
              <a:rPr lang="en-US" dirty="0"/>
              <a:t>Business Intelligence Categories 1 / 3</a:t>
            </a:r>
          </a:p>
        </p:txBody>
      </p:sp>
      <p:sp>
        <p:nvSpPr>
          <p:cNvPr id="4" name="Slide Number Placeholder 3">
            <a:extLst>
              <a:ext uri="{FF2B5EF4-FFF2-40B4-BE49-F238E27FC236}">
                <a16:creationId xmlns:a16="http://schemas.microsoft.com/office/drawing/2014/main" id="{A6A2EFB8-27F5-47CC-7EE5-D056EB0AACAE}"/>
              </a:ext>
            </a:extLst>
          </p:cNvPr>
          <p:cNvSpPr>
            <a:spLocks noGrp="1"/>
          </p:cNvSpPr>
          <p:nvPr>
            <p:ph type="sldNum" sz="quarter" idx="12"/>
          </p:nvPr>
        </p:nvSpPr>
        <p:spPr/>
        <p:txBody>
          <a:bodyPr/>
          <a:lstStyle/>
          <a:p>
            <a:fld id="{6113E31D-E2AB-40D1-8B51-AFA5AFEF393A}" type="slidenum">
              <a:rPr lang="en-US" smtClean="0"/>
              <a:t>16</a:t>
            </a:fld>
            <a:endParaRPr lang="en-US" dirty="0"/>
          </a:p>
        </p:txBody>
      </p:sp>
      <p:sp>
        <p:nvSpPr>
          <p:cNvPr id="6" name="Content Placeholder 2">
            <a:extLst>
              <a:ext uri="{FF2B5EF4-FFF2-40B4-BE49-F238E27FC236}">
                <a16:creationId xmlns:a16="http://schemas.microsoft.com/office/drawing/2014/main" id="{C4D08D67-8D0D-CCE1-235F-4BF826A1EF3E}"/>
              </a:ext>
            </a:extLst>
          </p:cNvPr>
          <p:cNvSpPr txBox="1">
            <a:spLocks/>
          </p:cNvSpPr>
          <p:nvPr/>
        </p:nvSpPr>
        <p:spPr>
          <a:xfrm>
            <a:off x="335360" y="1268760"/>
            <a:ext cx="11449050" cy="1841129"/>
          </a:xfrm>
          <a:prstGeom prst="rect">
            <a:avLst/>
          </a:prstGeom>
        </p:spPr>
        <p:txBody>
          <a:bodyPr vert="horz" lIns="0" tIns="36000" rIns="0" bIns="36000" rtlCol="0">
            <a:noAutofit/>
          </a:bodyPr>
          <a:lstStyle>
            <a:lvl1pPr marL="91440" indent="-91440" algn="l" defTabSz="914400" rtl="0" eaLnBrk="1" latinLnBrk="0" hangingPunct="1">
              <a:lnSpc>
                <a:spcPct val="90000"/>
              </a:lnSpc>
              <a:spcBef>
                <a:spcPts val="1200"/>
              </a:spcBef>
              <a:spcAft>
                <a:spcPts val="2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n-US" dirty="0"/>
              <a:t>Querying and reporting : What happened ?</a:t>
            </a:r>
          </a:p>
          <a:p>
            <a:r>
              <a:rPr lang="en-US" dirty="0"/>
              <a:t>Standard reports presented in a specific format, on screen or in a printout.</a:t>
            </a:r>
          </a:p>
          <a:p>
            <a:r>
              <a:rPr lang="en-US" dirty="0"/>
              <a:t>Answer to a particular question,  an ad-hoc query, or key performance indicators (KPI).</a:t>
            </a:r>
          </a:p>
          <a:p>
            <a:r>
              <a:rPr lang="en-US" dirty="0"/>
              <a:t>Little to no interaction, static and predictable.</a:t>
            </a:r>
          </a:p>
        </p:txBody>
      </p:sp>
    </p:spTree>
    <p:extLst>
      <p:ext uri="{BB962C8B-B14F-4D97-AF65-F5344CB8AC3E}">
        <p14:creationId xmlns:p14="http://schemas.microsoft.com/office/powerpoint/2010/main" val="3925761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DEE733-B0DA-894A-C76E-5DB41C73C4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6D6F85-C0BE-E77B-695C-D6C872BF32E4}"/>
              </a:ext>
            </a:extLst>
          </p:cNvPr>
          <p:cNvSpPr>
            <a:spLocks noGrp="1"/>
          </p:cNvSpPr>
          <p:nvPr>
            <p:ph type="title"/>
          </p:nvPr>
        </p:nvSpPr>
        <p:spPr/>
        <p:txBody>
          <a:bodyPr/>
          <a:lstStyle/>
          <a:p>
            <a:r>
              <a:rPr lang="en-US" dirty="0"/>
              <a:t>Business Intelligence Categories 2 / 3</a:t>
            </a:r>
          </a:p>
        </p:txBody>
      </p:sp>
      <p:sp>
        <p:nvSpPr>
          <p:cNvPr id="4" name="Slide Number Placeholder 3">
            <a:extLst>
              <a:ext uri="{FF2B5EF4-FFF2-40B4-BE49-F238E27FC236}">
                <a16:creationId xmlns:a16="http://schemas.microsoft.com/office/drawing/2014/main" id="{F6A68B35-F33F-AEE6-2FF2-02A5B8F21DD4}"/>
              </a:ext>
            </a:extLst>
          </p:cNvPr>
          <p:cNvSpPr>
            <a:spLocks noGrp="1"/>
          </p:cNvSpPr>
          <p:nvPr>
            <p:ph type="sldNum" sz="quarter" idx="12"/>
          </p:nvPr>
        </p:nvSpPr>
        <p:spPr/>
        <p:txBody>
          <a:bodyPr/>
          <a:lstStyle/>
          <a:p>
            <a:fld id="{6113E31D-E2AB-40D1-8B51-AFA5AFEF393A}" type="slidenum">
              <a:rPr lang="en-US" smtClean="0"/>
              <a:t>17</a:t>
            </a:fld>
            <a:endParaRPr lang="en-US" dirty="0"/>
          </a:p>
        </p:txBody>
      </p:sp>
      <p:sp>
        <p:nvSpPr>
          <p:cNvPr id="5" name="Content Placeholder 2">
            <a:extLst>
              <a:ext uri="{FF2B5EF4-FFF2-40B4-BE49-F238E27FC236}">
                <a16:creationId xmlns:a16="http://schemas.microsoft.com/office/drawing/2014/main" id="{209D33DA-C696-300A-7342-7FF440072353}"/>
              </a:ext>
            </a:extLst>
          </p:cNvPr>
          <p:cNvSpPr txBox="1">
            <a:spLocks/>
          </p:cNvSpPr>
          <p:nvPr/>
        </p:nvSpPr>
        <p:spPr>
          <a:xfrm>
            <a:off x="335360" y="4266218"/>
            <a:ext cx="11449050" cy="1323023"/>
          </a:xfrm>
          <a:prstGeom prst="rect">
            <a:avLst/>
          </a:prstGeom>
        </p:spPr>
        <p:txBody>
          <a:bodyPr vert="horz" lIns="0" tIns="36000" rIns="0" bIns="36000" rtlCol="0">
            <a:noAutofit/>
          </a:bodyPr>
          <a:lstStyle>
            <a:lvl1pPr marL="91440" indent="-91440" algn="l" defTabSz="914400" rtl="0" eaLnBrk="1" latinLnBrk="0" hangingPunct="1">
              <a:lnSpc>
                <a:spcPct val="90000"/>
              </a:lnSpc>
              <a:spcBef>
                <a:spcPts val="1200"/>
              </a:spcBef>
              <a:spcAft>
                <a:spcPts val="2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Arial" panose="020B0604020202020204" pitchFamily="34" charset="0"/>
              <a:buNone/>
            </a:pPr>
            <a:r>
              <a:rPr lang="en-US" dirty="0"/>
              <a:t>Data mining</a:t>
            </a:r>
          </a:p>
          <a:p>
            <a:r>
              <a:rPr lang="en-US" dirty="0"/>
              <a:t>Predictive and discovery-oriented.</a:t>
            </a:r>
          </a:p>
          <a:p>
            <a:r>
              <a:rPr lang="en-US" dirty="0"/>
              <a:t>Requires specific knowledge and education : NDBI023 Data Mining, …</a:t>
            </a:r>
          </a:p>
        </p:txBody>
      </p:sp>
      <p:sp>
        <p:nvSpPr>
          <p:cNvPr id="7" name="Content Placeholder 2">
            <a:extLst>
              <a:ext uri="{FF2B5EF4-FFF2-40B4-BE49-F238E27FC236}">
                <a16:creationId xmlns:a16="http://schemas.microsoft.com/office/drawing/2014/main" id="{C6B5C80B-5385-5C28-648A-36547E49CC35}"/>
              </a:ext>
            </a:extLst>
          </p:cNvPr>
          <p:cNvSpPr txBox="1">
            <a:spLocks/>
          </p:cNvSpPr>
          <p:nvPr/>
        </p:nvSpPr>
        <p:spPr>
          <a:xfrm>
            <a:off x="335360" y="1268759"/>
            <a:ext cx="11449050" cy="2808313"/>
          </a:xfrm>
          <a:prstGeom prst="rect">
            <a:avLst/>
          </a:prstGeom>
        </p:spPr>
        <p:txBody>
          <a:bodyPr vert="horz" lIns="0" tIns="36000" rIns="0" bIns="36000" rtlCol="0">
            <a:noAutofit/>
          </a:bodyPr>
          <a:lstStyle>
            <a:lvl1pPr marL="91440" indent="-91440" algn="l" defTabSz="914400" rtl="0" eaLnBrk="1" latinLnBrk="0" hangingPunct="1">
              <a:lnSpc>
                <a:spcPct val="90000"/>
              </a:lnSpc>
              <a:spcBef>
                <a:spcPts val="1200"/>
              </a:spcBef>
              <a:spcAft>
                <a:spcPts val="2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Arial" panose="020B0604020202020204" pitchFamily="34" charset="0"/>
              <a:buNone/>
            </a:pPr>
            <a:r>
              <a:rPr lang="en-US" dirty="0"/>
              <a:t>Business analysis : What happened and why?</a:t>
            </a:r>
          </a:p>
          <a:p>
            <a:r>
              <a:rPr lang="it-IT" dirty="0"/>
              <a:t>Visualizing data in a multidimensional manner. </a:t>
            </a:r>
          </a:p>
          <a:p>
            <a:r>
              <a:rPr lang="it-IT" dirty="0"/>
              <a:t>Typically presented as table, with dimensions mapped to columns and rows.</a:t>
            </a:r>
            <a:endParaRPr lang="en-US" dirty="0"/>
          </a:p>
          <a:p>
            <a:r>
              <a:rPr lang="en-US" dirty="0"/>
              <a:t>User can manipulate the data and visualization.</a:t>
            </a:r>
          </a:p>
          <a:p>
            <a:r>
              <a:rPr lang="en-US" dirty="0"/>
              <a:t>Executive Information Systems (EIS): Dashboard, Scorecard, ...</a:t>
            </a:r>
          </a:p>
        </p:txBody>
      </p:sp>
    </p:spTree>
    <p:extLst>
      <p:ext uri="{BB962C8B-B14F-4D97-AF65-F5344CB8AC3E}">
        <p14:creationId xmlns:p14="http://schemas.microsoft.com/office/powerpoint/2010/main" val="2071722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D184F-998A-2EF5-AF91-9BD2ECA69795}"/>
              </a:ext>
            </a:extLst>
          </p:cNvPr>
          <p:cNvSpPr>
            <a:spLocks noGrp="1"/>
          </p:cNvSpPr>
          <p:nvPr>
            <p:ph type="title"/>
          </p:nvPr>
        </p:nvSpPr>
        <p:spPr/>
        <p:txBody>
          <a:bodyPr/>
          <a:lstStyle/>
          <a:p>
            <a:r>
              <a:rPr lang="en-US" dirty="0"/>
              <a:t>Business Intelligence Categories 3 / 3</a:t>
            </a:r>
          </a:p>
        </p:txBody>
      </p:sp>
      <p:sp>
        <p:nvSpPr>
          <p:cNvPr id="3" name="Content Placeholder 2">
            <a:extLst>
              <a:ext uri="{FF2B5EF4-FFF2-40B4-BE49-F238E27FC236}">
                <a16:creationId xmlns:a16="http://schemas.microsoft.com/office/drawing/2014/main" id="{3889A684-3C4F-02E2-DBCA-44DBF273687E}"/>
              </a:ext>
            </a:extLst>
          </p:cNvPr>
          <p:cNvSpPr>
            <a:spLocks noGrp="1"/>
          </p:cNvSpPr>
          <p:nvPr>
            <p:ph sz="half" idx="1"/>
          </p:nvPr>
        </p:nvSpPr>
        <p:spPr/>
        <p:txBody>
          <a:bodyPr/>
          <a:lstStyle/>
          <a:p>
            <a:pPr marL="0" indent="0">
              <a:buNone/>
            </a:pPr>
            <a:r>
              <a:rPr lang="en-US" dirty="0"/>
              <a:t>Operational reporting</a:t>
            </a:r>
          </a:p>
          <a:p>
            <a:r>
              <a:rPr lang="en-US" dirty="0"/>
              <a:t>Short and long, year to year, trends and patterns</a:t>
            </a:r>
          </a:p>
          <a:p>
            <a:r>
              <a:rPr lang="en-US" dirty="0"/>
              <a:t>Support short-term business decisions</a:t>
            </a:r>
          </a:p>
          <a:p>
            <a:pPr marL="0" indent="0">
              <a:buNone/>
            </a:pPr>
            <a:endParaRPr lang="en-US" dirty="0"/>
          </a:p>
          <a:p>
            <a:pPr marL="0" indent="0">
              <a:buNone/>
            </a:pPr>
            <a:endParaRPr lang="en-US" dirty="0"/>
          </a:p>
          <a:p>
            <a:pPr marL="0" indent="0">
              <a:buNone/>
            </a:pPr>
            <a:r>
              <a:rPr lang="en-US" dirty="0"/>
              <a:t>Business performance management (BPM)</a:t>
            </a:r>
          </a:p>
          <a:p>
            <a:r>
              <a:rPr lang="en-US" dirty="0"/>
              <a:t>Metrics aligned with organizational goals</a:t>
            </a:r>
          </a:p>
          <a:p>
            <a:r>
              <a:rPr lang="en-US" dirty="0"/>
              <a:t>Support long-term business decisions, executive level</a:t>
            </a:r>
          </a:p>
          <a:p>
            <a:r>
              <a:rPr lang="en-US" dirty="0"/>
              <a:t>Optimize execution of business strategy</a:t>
            </a:r>
          </a:p>
        </p:txBody>
      </p:sp>
      <p:sp>
        <p:nvSpPr>
          <p:cNvPr id="5" name="Content Placeholder 4">
            <a:extLst>
              <a:ext uri="{FF2B5EF4-FFF2-40B4-BE49-F238E27FC236}">
                <a16:creationId xmlns:a16="http://schemas.microsoft.com/office/drawing/2014/main" id="{3CBE0314-9937-0EE9-9897-AB7D783CB166}"/>
              </a:ext>
            </a:extLst>
          </p:cNvPr>
          <p:cNvSpPr>
            <a:spLocks noGrp="1"/>
          </p:cNvSpPr>
          <p:nvPr>
            <p:ph sz="half" idx="2"/>
          </p:nvPr>
        </p:nvSpPr>
        <p:spPr/>
        <p:txBody>
          <a:bodyPr/>
          <a:lstStyle/>
          <a:p>
            <a:pPr marL="0" indent="0">
              <a:buNone/>
            </a:pPr>
            <a:r>
              <a:rPr lang="en-US" dirty="0"/>
              <a:t>Operational analytics (Analytic Applications)</a:t>
            </a:r>
          </a:p>
          <a:p>
            <a:r>
              <a:rPr lang="en-US" dirty="0"/>
              <a:t>Employ near-real-time analytics to guide operational decisions</a:t>
            </a:r>
          </a:p>
          <a:p>
            <a:r>
              <a:rPr lang="en-US" dirty="0"/>
              <a:t>Business Intelligence for front lines of the business</a:t>
            </a:r>
          </a:p>
          <a:p>
            <a:endParaRPr lang="en-US" dirty="0"/>
          </a:p>
        </p:txBody>
      </p:sp>
      <p:sp>
        <p:nvSpPr>
          <p:cNvPr id="4" name="Slide Number Placeholder 3">
            <a:extLst>
              <a:ext uri="{FF2B5EF4-FFF2-40B4-BE49-F238E27FC236}">
                <a16:creationId xmlns:a16="http://schemas.microsoft.com/office/drawing/2014/main" id="{5F44437C-1D45-F4BC-2BF9-675D52295CDF}"/>
              </a:ext>
            </a:extLst>
          </p:cNvPr>
          <p:cNvSpPr>
            <a:spLocks noGrp="1"/>
          </p:cNvSpPr>
          <p:nvPr>
            <p:ph type="sldNum" sz="quarter" idx="12"/>
          </p:nvPr>
        </p:nvSpPr>
        <p:spPr/>
        <p:txBody>
          <a:bodyPr/>
          <a:lstStyle/>
          <a:p>
            <a:fld id="{6113E31D-E2AB-40D1-8B51-AFA5AFEF393A}" type="slidenum">
              <a:rPr lang="en-US" smtClean="0"/>
              <a:t>18</a:t>
            </a:fld>
            <a:endParaRPr lang="en-US" dirty="0"/>
          </a:p>
        </p:txBody>
      </p:sp>
    </p:spTree>
    <p:extLst>
      <p:ext uri="{BB962C8B-B14F-4D97-AF65-F5344CB8AC3E}">
        <p14:creationId xmlns:p14="http://schemas.microsoft.com/office/powerpoint/2010/main" val="26769308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18F060F-FFC4-AE0B-A092-BA95D52C5D8A}"/>
              </a:ext>
            </a:extLst>
          </p:cNvPr>
          <p:cNvSpPr>
            <a:spLocks noGrp="1"/>
          </p:cNvSpPr>
          <p:nvPr>
            <p:ph type="title"/>
          </p:nvPr>
        </p:nvSpPr>
        <p:spPr/>
        <p:txBody>
          <a:bodyPr/>
          <a:lstStyle/>
          <a:p>
            <a:r>
              <a:rPr lang="en-US" dirty="0"/>
              <a:t>Tools</a:t>
            </a:r>
          </a:p>
        </p:txBody>
      </p:sp>
      <p:sp>
        <p:nvSpPr>
          <p:cNvPr id="4" name="Slide Number Placeholder 3">
            <a:extLst>
              <a:ext uri="{FF2B5EF4-FFF2-40B4-BE49-F238E27FC236}">
                <a16:creationId xmlns:a16="http://schemas.microsoft.com/office/drawing/2014/main" id="{3B60EB2C-374A-0AAF-CC7C-DCF0E669D507}"/>
              </a:ext>
            </a:extLst>
          </p:cNvPr>
          <p:cNvSpPr>
            <a:spLocks noGrp="1"/>
          </p:cNvSpPr>
          <p:nvPr>
            <p:ph type="sldNum" sz="quarter" idx="12"/>
          </p:nvPr>
        </p:nvSpPr>
        <p:spPr/>
        <p:txBody>
          <a:bodyPr/>
          <a:lstStyle/>
          <a:p>
            <a:fld id="{6113E31D-E2AB-40D1-8B51-AFA5AFEF393A}" type="slidenum">
              <a:rPr lang="en-US" smtClean="0"/>
              <a:t>19</a:t>
            </a:fld>
            <a:endParaRPr lang="en-US" dirty="0"/>
          </a:p>
        </p:txBody>
      </p:sp>
      <p:pic>
        <p:nvPicPr>
          <p:cNvPr id="1026" name="Picture 2" descr="Business intelligence software: sales analysis dashboard created in SAP BusinessObjects">
            <a:extLst>
              <a:ext uri="{FF2B5EF4-FFF2-40B4-BE49-F238E27FC236}">
                <a16:creationId xmlns:a16="http://schemas.microsoft.com/office/drawing/2014/main" id="{17CEBF5A-B921-0183-AA81-F07BFCE21C1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3955" y="1196752"/>
            <a:ext cx="6484365" cy="309088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35BB50ED-EB08-85FC-50C6-6CCF3F8F3D99}"/>
              </a:ext>
            </a:extLst>
          </p:cNvPr>
          <p:cNvSpPr txBox="1"/>
          <p:nvPr/>
        </p:nvSpPr>
        <p:spPr>
          <a:xfrm>
            <a:off x="364462" y="4301053"/>
            <a:ext cx="3931338" cy="338554"/>
          </a:xfrm>
          <a:prstGeom prst="rect">
            <a:avLst/>
          </a:prstGeom>
          <a:noFill/>
        </p:spPr>
        <p:txBody>
          <a:bodyPr wrap="square" rtlCol="0">
            <a:spAutoFit/>
          </a:bodyPr>
          <a:lstStyle/>
          <a:p>
            <a:r>
              <a:rPr lang="en-US" sz="1600" dirty="0"/>
              <a:t>SAP BusinessObjects Business Intelligence</a:t>
            </a:r>
          </a:p>
        </p:txBody>
      </p:sp>
      <p:sp>
        <p:nvSpPr>
          <p:cNvPr id="9" name="TextBox 8">
            <a:extLst>
              <a:ext uri="{FF2B5EF4-FFF2-40B4-BE49-F238E27FC236}">
                <a16:creationId xmlns:a16="http://schemas.microsoft.com/office/drawing/2014/main" id="{58B74E5C-61DC-09C3-5D19-D4A8890C237F}"/>
              </a:ext>
            </a:extLst>
          </p:cNvPr>
          <p:cNvSpPr txBox="1"/>
          <p:nvPr/>
        </p:nvSpPr>
        <p:spPr>
          <a:xfrm>
            <a:off x="9352289" y="4287632"/>
            <a:ext cx="2448272" cy="338554"/>
          </a:xfrm>
          <a:prstGeom prst="rect">
            <a:avLst/>
          </a:prstGeom>
          <a:noFill/>
        </p:spPr>
        <p:txBody>
          <a:bodyPr wrap="square" rtlCol="0">
            <a:spAutoFit/>
          </a:bodyPr>
          <a:lstStyle/>
          <a:p>
            <a:r>
              <a:rPr lang="en-US" sz="1600" dirty="0"/>
              <a:t>Microsoft Power BI</a:t>
            </a:r>
          </a:p>
        </p:txBody>
      </p:sp>
      <p:pic>
        <p:nvPicPr>
          <p:cNvPr id="1028" name="Picture 4" descr="Business intelligence software: customizing a dashboard in Microsoft Power BI">
            <a:extLst>
              <a:ext uri="{FF2B5EF4-FFF2-40B4-BE49-F238E27FC236}">
                <a16:creationId xmlns:a16="http://schemas.microsoft.com/office/drawing/2014/main" id="{B416DF00-C643-5835-8755-6D592269904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73019" y="1196752"/>
            <a:ext cx="5491321" cy="309088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usiness intelligence software: customizing data visualizations in Tableau">
            <a:extLst>
              <a:ext uri="{FF2B5EF4-FFF2-40B4-BE49-F238E27FC236}">
                <a16:creationId xmlns:a16="http://schemas.microsoft.com/office/drawing/2014/main" id="{63B92551-082D-8542-9581-8895E01AF52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86046" y="3429000"/>
            <a:ext cx="5253626" cy="262681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24B3F9A7-6E9D-38AF-41EC-AE45FC633087}"/>
              </a:ext>
            </a:extLst>
          </p:cNvPr>
          <p:cNvSpPr txBox="1"/>
          <p:nvPr/>
        </p:nvSpPr>
        <p:spPr>
          <a:xfrm>
            <a:off x="5015880" y="6028971"/>
            <a:ext cx="4223792" cy="338554"/>
          </a:xfrm>
          <a:prstGeom prst="rect">
            <a:avLst/>
          </a:prstGeom>
          <a:noFill/>
        </p:spPr>
        <p:txBody>
          <a:bodyPr wrap="square" rtlCol="0">
            <a:spAutoFit/>
          </a:bodyPr>
          <a:lstStyle/>
          <a:p>
            <a:r>
              <a:rPr lang="en-US" sz="1600" dirty="0"/>
              <a:t>Tableau (NPGR023)</a:t>
            </a:r>
          </a:p>
        </p:txBody>
      </p:sp>
    </p:spTree>
    <p:extLst>
      <p:ext uri="{BB962C8B-B14F-4D97-AF65-F5344CB8AC3E}">
        <p14:creationId xmlns:p14="http://schemas.microsoft.com/office/powerpoint/2010/main" val="54801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animEffect transition="in" filter="fade">
                                      <p:cBhvr>
                                        <p:cTn id="15" dur="500"/>
                                        <p:tgtEl>
                                          <p:spTgt spid="102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nodeType="withEffect">
                                  <p:stCondLst>
                                    <p:cond delay="0"/>
                                  </p:stCondLst>
                                  <p:childTnLst>
                                    <p:set>
                                      <p:cBhvr>
                                        <p:cTn id="25" dur="1" fill="hold">
                                          <p:stCondLst>
                                            <p:cond delay="0"/>
                                          </p:stCondLst>
                                        </p:cTn>
                                        <p:tgtEl>
                                          <p:spTgt spid="1030"/>
                                        </p:tgtEl>
                                        <p:attrNameLst>
                                          <p:attrName>style.visibility</p:attrName>
                                        </p:attrNameLst>
                                      </p:cBhvr>
                                      <p:to>
                                        <p:strVal val="visible"/>
                                      </p:to>
                                    </p:set>
                                    <p:animEffect transition="in" filter="fade">
                                      <p:cBhvr>
                                        <p:cTn id="26"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788BB60-721D-B07D-0D0D-701A66C1D83B}"/>
              </a:ext>
            </a:extLst>
          </p:cNvPr>
          <p:cNvSpPr>
            <a:spLocks noGrp="1"/>
          </p:cNvSpPr>
          <p:nvPr>
            <p:ph type="title"/>
          </p:nvPr>
        </p:nvSpPr>
        <p:spPr/>
        <p:txBody>
          <a:bodyPr anchor="b">
            <a:normAutofit/>
          </a:bodyPr>
          <a:lstStyle/>
          <a:p>
            <a:r>
              <a:rPr lang="en-US" dirty="0"/>
              <a:t>Data Engineering</a:t>
            </a:r>
          </a:p>
        </p:txBody>
      </p:sp>
      <p:pic>
        <p:nvPicPr>
          <p:cNvPr id="6" name="Content Placeholder 5">
            <a:extLst>
              <a:ext uri="{FF2B5EF4-FFF2-40B4-BE49-F238E27FC236}">
                <a16:creationId xmlns:a16="http://schemas.microsoft.com/office/drawing/2014/main" id="{65EDEF9C-1242-BEBB-D440-6FA43EC7DE04}"/>
              </a:ext>
            </a:extLst>
          </p:cNvPr>
          <p:cNvPicPr>
            <a:picLocks noGrp="1" noChangeAspect="1"/>
          </p:cNvPicPr>
          <p:nvPr>
            <p:ph idx="1"/>
          </p:nvPr>
        </p:nvPicPr>
        <p:blipFill>
          <a:blip r:embed="rId3"/>
          <a:stretch>
            <a:fillRect/>
          </a:stretch>
        </p:blipFill>
        <p:spPr>
          <a:xfrm>
            <a:off x="336570" y="1268413"/>
            <a:ext cx="11445835" cy="5040312"/>
          </a:xfrm>
          <a:prstGeom prst="rect">
            <a:avLst/>
          </a:prstGeom>
        </p:spPr>
      </p:pic>
      <p:sp>
        <p:nvSpPr>
          <p:cNvPr id="9" name="Slide Number Placeholder 3">
            <a:extLst>
              <a:ext uri="{FF2B5EF4-FFF2-40B4-BE49-F238E27FC236}">
                <a16:creationId xmlns:a16="http://schemas.microsoft.com/office/drawing/2014/main" id="{656A4057-1DEF-625A-866C-EDDEDAA778AA}"/>
              </a:ext>
            </a:extLst>
          </p:cNvPr>
          <p:cNvSpPr>
            <a:spLocks noGrp="1"/>
          </p:cNvSpPr>
          <p:nvPr>
            <p:ph type="sldNum" sz="quarter" idx="12"/>
          </p:nvPr>
        </p:nvSpPr>
        <p:spPr/>
        <p:txBody>
          <a:bodyPr/>
          <a:lstStyle/>
          <a:p>
            <a:pPr>
              <a:spcAft>
                <a:spcPts val="600"/>
              </a:spcAft>
            </a:pPr>
            <a:fld id="{6113E31D-E2AB-40D1-8B51-AFA5AFEF393A}" type="slidenum">
              <a:rPr lang="en-US" smtClean="0"/>
              <a:pPr>
                <a:spcAft>
                  <a:spcPts val="600"/>
                </a:spcAft>
              </a:pPr>
              <a:t>2</a:t>
            </a:fld>
            <a:endParaRPr lang="en-US"/>
          </a:p>
        </p:txBody>
      </p:sp>
    </p:spTree>
    <p:extLst>
      <p:ext uri="{BB962C8B-B14F-4D97-AF65-F5344CB8AC3E}">
        <p14:creationId xmlns:p14="http://schemas.microsoft.com/office/powerpoint/2010/main" val="16103363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75ED6C-F74D-DF02-DA50-06E313F63EC6}"/>
              </a:ext>
            </a:extLst>
          </p:cNvPr>
          <p:cNvSpPr>
            <a:spLocks noGrp="1"/>
          </p:cNvSpPr>
          <p:nvPr>
            <p:ph type="body" sz="quarter" idx="13"/>
          </p:nvPr>
        </p:nvSpPr>
        <p:spPr/>
        <p:txBody>
          <a:bodyPr/>
          <a:lstStyle/>
          <a:p>
            <a:r>
              <a:rPr lang="en-US" dirty="0"/>
              <a:t>Showcase</a:t>
            </a:r>
          </a:p>
        </p:txBody>
      </p:sp>
      <p:sp>
        <p:nvSpPr>
          <p:cNvPr id="3" name="Text Placeholder 2">
            <a:extLst>
              <a:ext uri="{FF2B5EF4-FFF2-40B4-BE49-F238E27FC236}">
                <a16:creationId xmlns:a16="http://schemas.microsoft.com/office/drawing/2014/main" id="{FFCCB352-B961-3066-83F8-67D588DC0B76}"/>
              </a:ext>
            </a:extLst>
          </p:cNvPr>
          <p:cNvSpPr>
            <a:spLocks noGrp="1"/>
          </p:cNvSpPr>
          <p:nvPr>
            <p:ph type="body" sz="quarter" idx="14"/>
          </p:nvPr>
        </p:nvSpPr>
        <p:spPr/>
        <p:txBody>
          <a:bodyPr/>
          <a:lstStyle/>
          <a:p>
            <a:r>
              <a:rPr lang="en-US" dirty="0"/>
              <a:t>Pivot Table</a:t>
            </a:r>
          </a:p>
        </p:txBody>
      </p:sp>
      <p:pic>
        <p:nvPicPr>
          <p:cNvPr id="4" name="Picture 3">
            <a:extLst>
              <a:ext uri="{FF2B5EF4-FFF2-40B4-BE49-F238E27FC236}">
                <a16:creationId xmlns:a16="http://schemas.microsoft.com/office/drawing/2014/main" id="{323744E3-229C-6B9D-3F67-E7D5EEE1A749}"/>
              </a:ext>
            </a:extLst>
          </p:cNvPr>
          <p:cNvPicPr>
            <a:picLocks noChangeAspect="1"/>
          </p:cNvPicPr>
          <p:nvPr/>
        </p:nvPicPr>
        <p:blipFill>
          <a:blip r:embed="rId3"/>
          <a:stretch>
            <a:fillRect/>
          </a:stretch>
        </p:blipFill>
        <p:spPr>
          <a:xfrm>
            <a:off x="335360" y="1700808"/>
            <a:ext cx="3603049" cy="4251598"/>
          </a:xfrm>
          <a:prstGeom prst="rect">
            <a:avLst/>
          </a:prstGeom>
        </p:spPr>
      </p:pic>
    </p:spTree>
    <p:extLst>
      <p:ext uri="{BB962C8B-B14F-4D97-AF65-F5344CB8AC3E}">
        <p14:creationId xmlns:p14="http://schemas.microsoft.com/office/powerpoint/2010/main" val="712109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27F243-D55D-F3D6-81E1-E54FBBB01DB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F77FA32-D6D0-4DE6-4EFB-71499BE5E2CA}"/>
              </a:ext>
            </a:extLst>
          </p:cNvPr>
          <p:cNvSpPr>
            <a:spLocks noGrp="1"/>
          </p:cNvSpPr>
          <p:nvPr>
            <p:ph type="body" sz="quarter" idx="13"/>
          </p:nvPr>
        </p:nvSpPr>
        <p:spPr/>
        <p:txBody>
          <a:bodyPr/>
          <a:lstStyle/>
          <a:p>
            <a:r>
              <a:rPr lang="en-US" dirty="0"/>
              <a:t>Activity</a:t>
            </a:r>
          </a:p>
        </p:txBody>
      </p:sp>
      <p:sp>
        <p:nvSpPr>
          <p:cNvPr id="3" name="Text Placeholder 2">
            <a:extLst>
              <a:ext uri="{FF2B5EF4-FFF2-40B4-BE49-F238E27FC236}">
                <a16:creationId xmlns:a16="http://schemas.microsoft.com/office/drawing/2014/main" id="{2E211B6F-D6CC-8283-AB07-159F2F786144}"/>
              </a:ext>
            </a:extLst>
          </p:cNvPr>
          <p:cNvSpPr>
            <a:spLocks noGrp="1"/>
          </p:cNvSpPr>
          <p:nvPr>
            <p:ph type="body" sz="quarter" idx="14"/>
          </p:nvPr>
        </p:nvSpPr>
        <p:spPr>
          <a:xfrm>
            <a:off x="1415480" y="1493531"/>
            <a:ext cx="9217023" cy="711333"/>
          </a:xfrm>
        </p:spPr>
        <p:txBody>
          <a:bodyPr/>
          <a:lstStyle/>
          <a:p>
            <a:r>
              <a:rPr lang="en-US" dirty="0"/>
              <a:t>Business intelligence for everyone?</a:t>
            </a:r>
          </a:p>
        </p:txBody>
      </p:sp>
      <p:pic>
        <p:nvPicPr>
          <p:cNvPr id="14" name="Graphic 13">
            <a:extLst>
              <a:ext uri="{FF2B5EF4-FFF2-40B4-BE49-F238E27FC236}">
                <a16:creationId xmlns:a16="http://schemas.microsoft.com/office/drawing/2014/main" id="{701B4BDD-7FC1-877A-5B2D-967FF8E3F84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59497" y="2204864"/>
            <a:ext cx="9073006" cy="4055676"/>
          </a:xfrm>
          <a:prstGeom prst="rect">
            <a:avLst/>
          </a:prstGeom>
        </p:spPr>
      </p:pic>
    </p:spTree>
    <p:extLst>
      <p:ext uri="{BB962C8B-B14F-4D97-AF65-F5344CB8AC3E}">
        <p14:creationId xmlns:p14="http://schemas.microsoft.com/office/powerpoint/2010/main" val="19033028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9C25F24-1FF8-8738-2660-D2DE4096B527}"/>
              </a:ext>
            </a:extLst>
          </p:cNvPr>
          <p:cNvPicPr>
            <a:picLocks noChangeAspect="1"/>
          </p:cNvPicPr>
          <p:nvPr/>
        </p:nvPicPr>
        <p:blipFill>
          <a:blip r:embed="rId3"/>
          <a:stretch>
            <a:fillRect/>
          </a:stretch>
        </p:blipFill>
        <p:spPr>
          <a:xfrm>
            <a:off x="6528048" y="1255065"/>
            <a:ext cx="5281224" cy="4347870"/>
          </a:xfrm>
          <a:prstGeom prst="rect">
            <a:avLst/>
          </a:prstGeom>
        </p:spPr>
      </p:pic>
      <p:sp>
        <p:nvSpPr>
          <p:cNvPr id="2" name="Title 1">
            <a:extLst>
              <a:ext uri="{FF2B5EF4-FFF2-40B4-BE49-F238E27FC236}">
                <a16:creationId xmlns:a16="http://schemas.microsoft.com/office/drawing/2014/main" id="{38449D42-D3CB-1CA5-4172-5DCEB4BB783F}"/>
              </a:ext>
            </a:extLst>
          </p:cNvPr>
          <p:cNvSpPr>
            <a:spLocks noGrp="1"/>
          </p:cNvSpPr>
          <p:nvPr>
            <p:ph type="title"/>
          </p:nvPr>
        </p:nvSpPr>
        <p:spPr/>
        <p:txBody>
          <a:bodyPr/>
          <a:lstStyle/>
          <a:p>
            <a:r>
              <a:rPr lang="en-US" dirty="0"/>
              <a:t>Business perspective</a:t>
            </a:r>
          </a:p>
        </p:txBody>
      </p:sp>
      <p:sp>
        <p:nvSpPr>
          <p:cNvPr id="3" name="Content Placeholder 2">
            <a:extLst>
              <a:ext uri="{FF2B5EF4-FFF2-40B4-BE49-F238E27FC236}">
                <a16:creationId xmlns:a16="http://schemas.microsoft.com/office/drawing/2014/main" id="{3465FCA1-E07B-5A78-1995-452014A20FFD}"/>
              </a:ext>
            </a:extLst>
          </p:cNvPr>
          <p:cNvSpPr>
            <a:spLocks noGrp="1"/>
          </p:cNvSpPr>
          <p:nvPr>
            <p:ph idx="1"/>
          </p:nvPr>
        </p:nvSpPr>
        <p:spPr>
          <a:xfrm>
            <a:off x="335360" y="1268760"/>
            <a:ext cx="5760640" cy="2448272"/>
          </a:xfrm>
        </p:spPr>
        <p:txBody>
          <a:bodyPr/>
          <a:lstStyle/>
          <a:p>
            <a:pPr marL="0" indent="0">
              <a:buNone/>
            </a:pPr>
            <a:r>
              <a:rPr lang="en-US" dirty="0"/>
              <a:t>Information Technology</a:t>
            </a:r>
          </a:p>
          <a:p>
            <a:r>
              <a:rPr lang="en-US" dirty="0"/>
              <a:t>Unrealistic expectations for new applications of enhancements of existing application</a:t>
            </a:r>
          </a:p>
          <a:p>
            <a:r>
              <a:rPr lang="en-US" dirty="0"/>
              <a:t>Little participation during design</a:t>
            </a:r>
          </a:p>
          <a:p>
            <a:r>
              <a:rPr lang="en-US" dirty="0"/>
              <a:t>Little participation during testing </a:t>
            </a:r>
          </a:p>
          <a:p>
            <a:r>
              <a:rPr lang="en-US" dirty="0"/>
              <a:t>Lack of training </a:t>
            </a:r>
          </a:p>
        </p:txBody>
      </p:sp>
      <p:sp>
        <p:nvSpPr>
          <p:cNvPr id="4" name="Slide Number Placeholder 3">
            <a:extLst>
              <a:ext uri="{FF2B5EF4-FFF2-40B4-BE49-F238E27FC236}">
                <a16:creationId xmlns:a16="http://schemas.microsoft.com/office/drawing/2014/main" id="{A3F913E2-5046-C6A1-B94C-0ACE076D88E1}"/>
              </a:ext>
            </a:extLst>
          </p:cNvPr>
          <p:cNvSpPr>
            <a:spLocks noGrp="1"/>
          </p:cNvSpPr>
          <p:nvPr>
            <p:ph type="sldNum" sz="quarter" idx="12"/>
          </p:nvPr>
        </p:nvSpPr>
        <p:spPr/>
        <p:txBody>
          <a:bodyPr/>
          <a:lstStyle/>
          <a:p>
            <a:fld id="{6113E31D-E2AB-40D1-8B51-AFA5AFEF393A}" type="slidenum">
              <a:rPr lang="en-US" smtClean="0"/>
              <a:t>22</a:t>
            </a:fld>
            <a:endParaRPr lang="en-US" dirty="0"/>
          </a:p>
        </p:txBody>
      </p:sp>
      <p:sp>
        <p:nvSpPr>
          <p:cNvPr id="5" name="Content Placeholder 2">
            <a:extLst>
              <a:ext uri="{FF2B5EF4-FFF2-40B4-BE49-F238E27FC236}">
                <a16:creationId xmlns:a16="http://schemas.microsoft.com/office/drawing/2014/main" id="{51CE9F51-CC60-A398-2CEE-85E769999AD9}"/>
              </a:ext>
            </a:extLst>
          </p:cNvPr>
          <p:cNvSpPr txBox="1">
            <a:spLocks/>
          </p:cNvSpPr>
          <p:nvPr/>
        </p:nvSpPr>
        <p:spPr>
          <a:xfrm>
            <a:off x="335360" y="4077072"/>
            <a:ext cx="5760640" cy="2448272"/>
          </a:xfrm>
          <a:prstGeom prst="rect">
            <a:avLst/>
          </a:prstGeom>
        </p:spPr>
        <p:txBody>
          <a:bodyPr vert="horz" lIns="0" tIns="36000" rIns="0" bIns="36000" rtlCol="0">
            <a:noAutofit/>
          </a:bodyPr>
          <a:lstStyle>
            <a:lvl1pPr marL="91440" indent="-91440" algn="l" defTabSz="914400" rtl="0" eaLnBrk="1" latinLnBrk="0" hangingPunct="1">
              <a:lnSpc>
                <a:spcPct val="90000"/>
              </a:lnSpc>
              <a:spcBef>
                <a:spcPts val="1200"/>
              </a:spcBef>
              <a:spcAft>
                <a:spcPts val="2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Arial" panose="020B0604020202020204" pitchFamily="34" charset="0"/>
              <a:buNone/>
            </a:pPr>
            <a:r>
              <a:rPr lang="en-US" dirty="0"/>
              <a:t>Business</a:t>
            </a:r>
          </a:p>
          <a:p>
            <a:r>
              <a:rPr lang="en-US" dirty="0"/>
              <a:t>IT have no idea about business</a:t>
            </a:r>
          </a:p>
          <a:p>
            <a:r>
              <a:rPr lang="en-US" dirty="0"/>
              <a:t>Random features</a:t>
            </a:r>
          </a:p>
          <a:p>
            <a:r>
              <a:rPr lang="en-US" dirty="0"/>
              <a:t>Slow response time</a:t>
            </a:r>
          </a:p>
          <a:p>
            <a:r>
              <a:rPr lang="en-US" dirty="0"/>
              <a:t>It does not work !</a:t>
            </a:r>
          </a:p>
        </p:txBody>
      </p:sp>
    </p:spTree>
    <p:extLst>
      <p:ext uri="{BB962C8B-B14F-4D97-AF65-F5344CB8AC3E}">
        <p14:creationId xmlns:p14="http://schemas.microsoft.com/office/powerpoint/2010/main" val="2375623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C1FE4A6-6C20-569D-2369-C3148B9F9883}"/>
              </a:ext>
            </a:extLst>
          </p:cNvPr>
          <p:cNvSpPr>
            <a:spLocks noGrp="1"/>
          </p:cNvSpPr>
          <p:nvPr>
            <p:ph type="body" sz="quarter" idx="13"/>
          </p:nvPr>
        </p:nvSpPr>
        <p:spPr/>
        <p:txBody>
          <a:bodyPr/>
          <a:lstStyle/>
          <a:p>
            <a:r>
              <a:rPr lang="en-US" dirty="0"/>
              <a:t>On-Line Analytical Processing (OLAP)</a:t>
            </a:r>
          </a:p>
        </p:txBody>
      </p:sp>
      <p:sp>
        <p:nvSpPr>
          <p:cNvPr id="3" name="Text Placeholder 2">
            <a:extLst>
              <a:ext uri="{FF2B5EF4-FFF2-40B4-BE49-F238E27FC236}">
                <a16:creationId xmlns:a16="http://schemas.microsoft.com/office/drawing/2014/main" id="{B0C92031-3324-2711-E762-BA8F2628F28C}"/>
              </a:ext>
            </a:extLst>
          </p:cNvPr>
          <p:cNvSpPr>
            <a:spLocks noGrp="1"/>
          </p:cNvSpPr>
          <p:nvPr>
            <p:ph type="body" sz="quarter" idx="14"/>
          </p:nvPr>
        </p:nvSpPr>
        <p:spPr/>
        <p:txBody>
          <a:bodyPr/>
          <a:lstStyle/>
          <a:p>
            <a:r>
              <a:rPr lang="en-US" dirty="0"/>
              <a:t>Multidimensional data</a:t>
            </a:r>
          </a:p>
        </p:txBody>
      </p:sp>
    </p:spTree>
    <p:extLst>
      <p:ext uri="{BB962C8B-B14F-4D97-AF65-F5344CB8AC3E}">
        <p14:creationId xmlns:p14="http://schemas.microsoft.com/office/powerpoint/2010/main" val="23172417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3DB2C-0A8C-5443-735A-3EDD906D805E}"/>
              </a:ext>
            </a:extLst>
          </p:cNvPr>
          <p:cNvSpPr>
            <a:spLocks noGrp="1"/>
          </p:cNvSpPr>
          <p:nvPr>
            <p:ph type="title"/>
          </p:nvPr>
        </p:nvSpPr>
        <p:spPr/>
        <p:txBody>
          <a:bodyPr/>
          <a:lstStyle/>
          <a:p>
            <a:r>
              <a:rPr lang="en-US" dirty="0"/>
              <a:t>OLAP</a:t>
            </a:r>
          </a:p>
        </p:txBody>
      </p:sp>
      <p:sp>
        <p:nvSpPr>
          <p:cNvPr id="3" name="Content Placeholder 2">
            <a:extLst>
              <a:ext uri="{FF2B5EF4-FFF2-40B4-BE49-F238E27FC236}">
                <a16:creationId xmlns:a16="http://schemas.microsoft.com/office/drawing/2014/main" id="{AE5B1415-8997-5F2F-4278-D5CBE758DBAE}"/>
              </a:ext>
            </a:extLst>
          </p:cNvPr>
          <p:cNvSpPr>
            <a:spLocks noGrp="1"/>
          </p:cNvSpPr>
          <p:nvPr>
            <p:ph idx="1"/>
          </p:nvPr>
        </p:nvSpPr>
        <p:spPr>
          <a:xfrm>
            <a:off x="335360" y="1268760"/>
            <a:ext cx="11449272" cy="1440160"/>
          </a:xfrm>
        </p:spPr>
        <p:txBody>
          <a:bodyPr/>
          <a:lstStyle/>
          <a:p>
            <a:pPr marL="0" indent="0">
              <a:buNone/>
            </a:pPr>
            <a:r>
              <a:rPr lang="en-US" dirty="0"/>
              <a:t>OLAP</a:t>
            </a:r>
          </a:p>
          <a:p>
            <a:r>
              <a:rPr lang="en-US" dirty="0"/>
              <a:t>Definition with 12 rules by </a:t>
            </a:r>
            <a:r>
              <a:rPr lang="en-US" dirty="0" err="1"/>
              <a:t>Coddem</a:t>
            </a:r>
            <a:r>
              <a:rPr lang="en-US" dirty="0"/>
              <a:t> 1993</a:t>
            </a:r>
          </a:p>
          <a:p>
            <a:r>
              <a:rPr lang="en-US" dirty="0"/>
              <a:t>Fast Analysis of Shared Multidimensional Information 1995</a:t>
            </a:r>
          </a:p>
        </p:txBody>
      </p:sp>
      <p:sp>
        <p:nvSpPr>
          <p:cNvPr id="4" name="Slide Number Placeholder 3">
            <a:extLst>
              <a:ext uri="{FF2B5EF4-FFF2-40B4-BE49-F238E27FC236}">
                <a16:creationId xmlns:a16="http://schemas.microsoft.com/office/drawing/2014/main" id="{B0570A68-439D-4AED-2533-1D3DBCD2FCE3}"/>
              </a:ext>
            </a:extLst>
          </p:cNvPr>
          <p:cNvSpPr>
            <a:spLocks noGrp="1"/>
          </p:cNvSpPr>
          <p:nvPr>
            <p:ph type="sldNum" sz="quarter" idx="12"/>
          </p:nvPr>
        </p:nvSpPr>
        <p:spPr/>
        <p:txBody>
          <a:bodyPr/>
          <a:lstStyle/>
          <a:p>
            <a:fld id="{6113E31D-E2AB-40D1-8B51-AFA5AFEF393A}" type="slidenum">
              <a:rPr lang="en-US" smtClean="0"/>
              <a:t>24</a:t>
            </a:fld>
            <a:endParaRPr lang="en-US" dirty="0"/>
          </a:p>
        </p:txBody>
      </p:sp>
      <p:pic>
        <p:nvPicPr>
          <p:cNvPr id="6" name="Picture 5">
            <a:extLst>
              <a:ext uri="{FF2B5EF4-FFF2-40B4-BE49-F238E27FC236}">
                <a16:creationId xmlns:a16="http://schemas.microsoft.com/office/drawing/2014/main" id="{96593136-BB91-A132-DB84-00AB5514B81F}"/>
              </a:ext>
            </a:extLst>
          </p:cNvPr>
          <p:cNvPicPr>
            <a:picLocks noChangeAspect="1"/>
          </p:cNvPicPr>
          <p:nvPr/>
        </p:nvPicPr>
        <p:blipFill>
          <a:blip r:embed="rId3"/>
          <a:stretch>
            <a:fillRect/>
          </a:stretch>
        </p:blipFill>
        <p:spPr>
          <a:xfrm>
            <a:off x="479376" y="2815054"/>
            <a:ext cx="4802496" cy="2668054"/>
          </a:xfrm>
          <a:prstGeom prst="rect">
            <a:avLst/>
          </a:prstGeom>
        </p:spPr>
      </p:pic>
      <p:pic>
        <p:nvPicPr>
          <p:cNvPr id="7" name="Picture 6">
            <a:extLst>
              <a:ext uri="{FF2B5EF4-FFF2-40B4-BE49-F238E27FC236}">
                <a16:creationId xmlns:a16="http://schemas.microsoft.com/office/drawing/2014/main" id="{8AD94B82-40CC-C675-9906-A987FE38D014}"/>
              </a:ext>
            </a:extLst>
          </p:cNvPr>
          <p:cNvPicPr>
            <a:picLocks noChangeAspect="1"/>
          </p:cNvPicPr>
          <p:nvPr/>
        </p:nvPicPr>
        <p:blipFill>
          <a:blip r:embed="rId4"/>
          <a:stretch>
            <a:fillRect/>
          </a:stretch>
        </p:blipFill>
        <p:spPr>
          <a:xfrm>
            <a:off x="6335211" y="3157522"/>
            <a:ext cx="4961782" cy="2325586"/>
          </a:xfrm>
          <a:prstGeom prst="rect">
            <a:avLst/>
          </a:prstGeom>
        </p:spPr>
      </p:pic>
    </p:spTree>
    <p:extLst>
      <p:ext uri="{BB962C8B-B14F-4D97-AF65-F5344CB8AC3E}">
        <p14:creationId xmlns:p14="http://schemas.microsoft.com/office/powerpoint/2010/main" val="31396858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45927-F228-4DD4-6A47-A645AD333770}"/>
              </a:ext>
            </a:extLst>
          </p:cNvPr>
          <p:cNvSpPr>
            <a:spLocks noGrp="1"/>
          </p:cNvSpPr>
          <p:nvPr>
            <p:ph type="title"/>
          </p:nvPr>
        </p:nvSpPr>
        <p:spPr/>
        <p:txBody>
          <a:bodyPr/>
          <a:lstStyle/>
          <a:p>
            <a:r>
              <a:rPr lang="en-US" dirty="0"/>
              <a:t>OLTP vs. OLAP</a:t>
            </a:r>
          </a:p>
        </p:txBody>
      </p:sp>
      <p:sp>
        <p:nvSpPr>
          <p:cNvPr id="3" name="Content Placeholder 2">
            <a:extLst>
              <a:ext uri="{FF2B5EF4-FFF2-40B4-BE49-F238E27FC236}">
                <a16:creationId xmlns:a16="http://schemas.microsoft.com/office/drawing/2014/main" id="{47CCF593-6B60-A35B-80AE-B82395D69B1F}"/>
              </a:ext>
            </a:extLst>
          </p:cNvPr>
          <p:cNvSpPr>
            <a:spLocks noGrp="1"/>
          </p:cNvSpPr>
          <p:nvPr>
            <p:ph idx="1"/>
          </p:nvPr>
        </p:nvSpPr>
        <p:spPr>
          <a:xfrm>
            <a:off x="6168010" y="1268760"/>
            <a:ext cx="5616622" cy="5040560"/>
          </a:xfrm>
        </p:spPr>
        <p:txBody>
          <a:bodyPr/>
          <a:lstStyle/>
          <a:p>
            <a:pPr marL="0" indent="0">
              <a:buNone/>
            </a:pPr>
            <a:r>
              <a:rPr lang="en-US" dirty="0"/>
              <a:t>On-Line Analytical Processing (OLAP)</a:t>
            </a:r>
          </a:p>
          <a:p>
            <a:r>
              <a:rPr lang="en-US" dirty="0"/>
              <a:t>Decision support</a:t>
            </a:r>
          </a:p>
          <a:p>
            <a:r>
              <a:rPr lang="en-US" dirty="0"/>
              <a:t>Hundreds of users, read only</a:t>
            </a:r>
          </a:p>
          <a:p>
            <a:r>
              <a:rPr lang="en-US" dirty="0"/>
              <a:t>Multi-dimensional analytic queries</a:t>
            </a:r>
          </a:p>
          <a:p>
            <a:r>
              <a:rPr lang="en-US" dirty="0"/>
              <a:t>High flexibility</a:t>
            </a:r>
          </a:p>
          <a:p>
            <a:r>
              <a:rPr lang="en-US" dirty="0"/>
              <a:t>Downtime, regular updates</a:t>
            </a:r>
          </a:p>
          <a:p>
            <a:r>
              <a:rPr lang="en-US" dirty="0"/>
              <a:t>Implementation architectures: </a:t>
            </a:r>
            <a:br>
              <a:rPr lang="en-US" dirty="0"/>
            </a:br>
            <a:r>
              <a:rPr lang="en-US" dirty="0"/>
              <a:t>ROLAP, MOLAP, HOLAP, …</a:t>
            </a:r>
          </a:p>
          <a:p>
            <a:endParaRPr lang="en-US" dirty="0"/>
          </a:p>
          <a:p>
            <a:r>
              <a:rPr lang="en-US" dirty="0"/>
              <a:t>Query result is a matrix - a data cube.</a:t>
            </a:r>
          </a:p>
          <a:p>
            <a:endParaRPr lang="en-US" dirty="0"/>
          </a:p>
        </p:txBody>
      </p:sp>
      <p:sp>
        <p:nvSpPr>
          <p:cNvPr id="4" name="Slide Number Placeholder 3">
            <a:extLst>
              <a:ext uri="{FF2B5EF4-FFF2-40B4-BE49-F238E27FC236}">
                <a16:creationId xmlns:a16="http://schemas.microsoft.com/office/drawing/2014/main" id="{3303EFE8-5207-184D-6A45-AC28F30AA879}"/>
              </a:ext>
            </a:extLst>
          </p:cNvPr>
          <p:cNvSpPr>
            <a:spLocks noGrp="1"/>
          </p:cNvSpPr>
          <p:nvPr>
            <p:ph type="sldNum" sz="quarter" idx="12"/>
          </p:nvPr>
        </p:nvSpPr>
        <p:spPr/>
        <p:txBody>
          <a:bodyPr/>
          <a:lstStyle/>
          <a:p>
            <a:fld id="{6113E31D-E2AB-40D1-8B51-AFA5AFEF393A}" type="slidenum">
              <a:rPr lang="en-US" smtClean="0"/>
              <a:t>25</a:t>
            </a:fld>
            <a:endParaRPr lang="en-US" dirty="0"/>
          </a:p>
        </p:txBody>
      </p:sp>
      <p:sp>
        <p:nvSpPr>
          <p:cNvPr id="5" name="Content Placeholder 2">
            <a:extLst>
              <a:ext uri="{FF2B5EF4-FFF2-40B4-BE49-F238E27FC236}">
                <a16:creationId xmlns:a16="http://schemas.microsoft.com/office/drawing/2014/main" id="{40F294BB-AADE-2CF0-C359-155565E23E08}"/>
              </a:ext>
            </a:extLst>
          </p:cNvPr>
          <p:cNvSpPr txBox="1">
            <a:spLocks/>
          </p:cNvSpPr>
          <p:nvPr/>
        </p:nvSpPr>
        <p:spPr>
          <a:xfrm>
            <a:off x="335360" y="1268760"/>
            <a:ext cx="5688632" cy="5040560"/>
          </a:xfrm>
          <a:prstGeom prst="rect">
            <a:avLst/>
          </a:prstGeom>
        </p:spPr>
        <p:txBody>
          <a:bodyPr vert="horz" lIns="0" tIns="36000" rIns="0" bIns="36000" rtlCol="0">
            <a:noAutofit/>
          </a:bodyPr>
          <a:lstStyle>
            <a:lvl1pPr marL="91440" indent="-91440" algn="l" defTabSz="914400" rtl="0" eaLnBrk="1" latinLnBrk="0" hangingPunct="1">
              <a:lnSpc>
                <a:spcPct val="90000"/>
              </a:lnSpc>
              <a:spcBef>
                <a:spcPts val="1200"/>
              </a:spcBef>
              <a:spcAft>
                <a:spcPts val="2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n-US" dirty="0">
                <a:solidFill>
                  <a:schemeClr val="accent3"/>
                </a:solidFill>
              </a:rPr>
              <a:t>On-line Transaction Processing (OLTP) systems</a:t>
            </a:r>
          </a:p>
          <a:p>
            <a:r>
              <a:rPr lang="en-US" dirty="0">
                <a:solidFill>
                  <a:schemeClr val="accent3"/>
                </a:solidFill>
              </a:rPr>
              <a:t>Support day-to-day operation</a:t>
            </a:r>
          </a:p>
          <a:p>
            <a:r>
              <a:rPr lang="en-US" dirty="0">
                <a:solidFill>
                  <a:schemeClr val="accent3"/>
                </a:solidFill>
              </a:rPr>
              <a:t>Thousands of users, small read / write operations</a:t>
            </a:r>
          </a:p>
          <a:p>
            <a:r>
              <a:rPr lang="en-US" dirty="0">
                <a:solidFill>
                  <a:schemeClr val="accent3"/>
                </a:solidFill>
              </a:rPr>
              <a:t>Transaction oriented</a:t>
            </a:r>
          </a:p>
          <a:p>
            <a:r>
              <a:rPr lang="en-US" dirty="0">
                <a:solidFill>
                  <a:schemeClr val="accent3"/>
                </a:solidFill>
              </a:rPr>
              <a:t>High performance </a:t>
            </a:r>
          </a:p>
          <a:p>
            <a:r>
              <a:rPr lang="en-US" dirty="0">
                <a:solidFill>
                  <a:schemeClr val="accent3"/>
                </a:solidFill>
              </a:rPr>
              <a:t>High availability</a:t>
            </a:r>
          </a:p>
          <a:p>
            <a:r>
              <a:rPr lang="en-US" dirty="0">
                <a:solidFill>
                  <a:schemeClr val="accent3"/>
                </a:solidFill>
              </a:rPr>
              <a:t>Normalized schema</a:t>
            </a:r>
          </a:p>
        </p:txBody>
      </p:sp>
    </p:spTree>
    <p:extLst>
      <p:ext uri="{BB962C8B-B14F-4D97-AF65-F5344CB8AC3E}">
        <p14:creationId xmlns:p14="http://schemas.microsoft.com/office/powerpoint/2010/main" val="489866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B9092-74F6-8DBF-0D47-CAD515C51902}"/>
              </a:ext>
            </a:extLst>
          </p:cNvPr>
          <p:cNvSpPr>
            <a:spLocks noGrp="1"/>
          </p:cNvSpPr>
          <p:nvPr>
            <p:ph type="title"/>
          </p:nvPr>
        </p:nvSpPr>
        <p:spPr/>
        <p:txBody>
          <a:bodyPr/>
          <a:lstStyle/>
          <a:p>
            <a:r>
              <a:rPr lang="en-US" dirty="0"/>
              <a:t>OLTP vs. OLAP</a:t>
            </a:r>
          </a:p>
        </p:txBody>
      </p:sp>
      <p:sp>
        <p:nvSpPr>
          <p:cNvPr id="4" name="Slide Number Placeholder 3">
            <a:extLst>
              <a:ext uri="{FF2B5EF4-FFF2-40B4-BE49-F238E27FC236}">
                <a16:creationId xmlns:a16="http://schemas.microsoft.com/office/drawing/2014/main" id="{453CFA61-C87B-44AB-B729-301977C05B71}"/>
              </a:ext>
            </a:extLst>
          </p:cNvPr>
          <p:cNvSpPr>
            <a:spLocks noGrp="1"/>
          </p:cNvSpPr>
          <p:nvPr>
            <p:ph type="sldNum" sz="quarter" idx="12"/>
          </p:nvPr>
        </p:nvSpPr>
        <p:spPr/>
        <p:txBody>
          <a:bodyPr/>
          <a:lstStyle/>
          <a:p>
            <a:fld id="{6113E31D-E2AB-40D1-8B51-AFA5AFEF393A}" type="slidenum">
              <a:rPr lang="en-US" smtClean="0"/>
              <a:t>26</a:t>
            </a:fld>
            <a:endParaRPr lang="en-US" dirty="0"/>
          </a:p>
        </p:txBody>
      </p:sp>
      <p:pic>
        <p:nvPicPr>
          <p:cNvPr id="5" name="Content Placeholder 5" descr="A group of colorful rectangular cards with text&#10;&#10;Description automatically generated with medium confidence">
            <a:extLst>
              <a:ext uri="{FF2B5EF4-FFF2-40B4-BE49-F238E27FC236}">
                <a16:creationId xmlns:a16="http://schemas.microsoft.com/office/drawing/2014/main" id="{23EEEA32-E5D5-A3BA-6654-43FA2F5214DA}"/>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470575" y="1196752"/>
            <a:ext cx="7177826" cy="5040312"/>
          </a:xfrm>
        </p:spPr>
      </p:pic>
      <p:sp>
        <p:nvSpPr>
          <p:cNvPr id="7" name="TextBox 6">
            <a:extLst>
              <a:ext uri="{FF2B5EF4-FFF2-40B4-BE49-F238E27FC236}">
                <a16:creationId xmlns:a16="http://schemas.microsoft.com/office/drawing/2014/main" id="{3DC42858-CF4D-05C1-0AAB-C76A78210505}"/>
              </a:ext>
            </a:extLst>
          </p:cNvPr>
          <p:cNvSpPr txBox="1"/>
          <p:nvPr/>
        </p:nvSpPr>
        <p:spPr>
          <a:xfrm>
            <a:off x="7291264" y="6130404"/>
            <a:ext cx="2329281" cy="369332"/>
          </a:xfrm>
          <a:prstGeom prst="rect">
            <a:avLst/>
          </a:prstGeom>
          <a:noFill/>
        </p:spPr>
        <p:txBody>
          <a:bodyPr wrap="square">
            <a:spAutoFit/>
          </a:bodyPr>
          <a:lstStyle/>
          <a:p>
            <a:r>
              <a:rPr lang="en-US" dirty="0"/>
              <a:t>Seattle Data Guy, 2023</a:t>
            </a:r>
          </a:p>
        </p:txBody>
      </p:sp>
    </p:spTree>
    <p:extLst>
      <p:ext uri="{BB962C8B-B14F-4D97-AF65-F5344CB8AC3E}">
        <p14:creationId xmlns:p14="http://schemas.microsoft.com/office/powerpoint/2010/main" val="7852527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B3F35-5FFF-3C89-7626-B3A396E349D1}"/>
              </a:ext>
            </a:extLst>
          </p:cNvPr>
          <p:cNvSpPr>
            <a:spLocks noGrp="1"/>
          </p:cNvSpPr>
          <p:nvPr>
            <p:ph type="title"/>
          </p:nvPr>
        </p:nvSpPr>
        <p:spPr/>
        <p:txBody>
          <a:bodyPr/>
          <a:lstStyle/>
          <a:p>
            <a:r>
              <a:rPr lang="en-US" dirty="0"/>
              <a:t>OLTP vs. OLAP</a:t>
            </a:r>
          </a:p>
        </p:txBody>
      </p:sp>
      <p:sp>
        <p:nvSpPr>
          <p:cNvPr id="3" name="Content Placeholder 2">
            <a:extLst>
              <a:ext uri="{FF2B5EF4-FFF2-40B4-BE49-F238E27FC236}">
                <a16:creationId xmlns:a16="http://schemas.microsoft.com/office/drawing/2014/main" id="{233D0647-1D78-F852-F8EA-32D2DBA2CB53}"/>
              </a:ext>
            </a:extLst>
          </p:cNvPr>
          <p:cNvSpPr>
            <a:spLocks noGrp="1"/>
          </p:cNvSpPr>
          <p:nvPr>
            <p:ph idx="1"/>
          </p:nvPr>
        </p:nvSpPr>
        <p:spPr>
          <a:xfrm>
            <a:off x="335360" y="1268760"/>
            <a:ext cx="4752528" cy="5040560"/>
          </a:xfrm>
        </p:spPr>
        <p:txBody>
          <a:bodyPr/>
          <a:lstStyle/>
          <a:p>
            <a:r>
              <a:rPr lang="en-US" dirty="0"/>
              <a:t>We can see similar for products</a:t>
            </a:r>
          </a:p>
        </p:txBody>
      </p:sp>
      <p:sp>
        <p:nvSpPr>
          <p:cNvPr id="4" name="Slide Number Placeholder 3">
            <a:extLst>
              <a:ext uri="{FF2B5EF4-FFF2-40B4-BE49-F238E27FC236}">
                <a16:creationId xmlns:a16="http://schemas.microsoft.com/office/drawing/2014/main" id="{E2FCC929-D629-0B86-AE6D-5744CC1A8912}"/>
              </a:ext>
            </a:extLst>
          </p:cNvPr>
          <p:cNvSpPr>
            <a:spLocks noGrp="1"/>
          </p:cNvSpPr>
          <p:nvPr>
            <p:ph type="sldNum" sz="quarter" idx="12"/>
          </p:nvPr>
        </p:nvSpPr>
        <p:spPr/>
        <p:txBody>
          <a:bodyPr/>
          <a:lstStyle/>
          <a:p>
            <a:fld id="{6113E31D-E2AB-40D1-8B51-AFA5AFEF393A}" type="slidenum">
              <a:rPr lang="en-US" smtClean="0"/>
              <a:t>27</a:t>
            </a:fld>
            <a:endParaRPr lang="en-US" dirty="0"/>
          </a:p>
        </p:txBody>
      </p:sp>
      <p:pic>
        <p:nvPicPr>
          <p:cNvPr id="5" name="Picture 4">
            <a:extLst>
              <a:ext uri="{FF2B5EF4-FFF2-40B4-BE49-F238E27FC236}">
                <a16:creationId xmlns:a16="http://schemas.microsoft.com/office/drawing/2014/main" id="{631A2588-939B-1678-BC49-5108FE163E1F}"/>
              </a:ext>
            </a:extLst>
          </p:cNvPr>
          <p:cNvPicPr>
            <a:picLocks noChangeAspect="1"/>
          </p:cNvPicPr>
          <p:nvPr/>
        </p:nvPicPr>
        <p:blipFill>
          <a:blip r:embed="rId3"/>
          <a:stretch>
            <a:fillRect/>
          </a:stretch>
        </p:blipFill>
        <p:spPr>
          <a:xfrm>
            <a:off x="4943872" y="1296107"/>
            <a:ext cx="7080537" cy="4250267"/>
          </a:xfrm>
          <a:prstGeom prst="rect">
            <a:avLst/>
          </a:prstGeom>
        </p:spPr>
      </p:pic>
    </p:spTree>
    <p:extLst>
      <p:ext uri="{BB962C8B-B14F-4D97-AF65-F5344CB8AC3E}">
        <p14:creationId xmlns:p14="http://schemas.microsoft.com/office/powerpoint/2010/main" val="21947127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16BF3-351D-3304-DBEB-7D7049531747}"/>
              </a:ext>
            </a:extLst>
          </p:cNvPr>
          <p:cNvSpPr>
            <a:spLocks noGrp="1"/>
          </p:cNvSpPr>
          <p:nvPr>
            <p:ph type="title"/>
          </p:nvPr>
        </p:nvSpPr>
        <p:spPr/>
        <p:txBody>
          <a:bodyPr/>
          <a:lstStyle/>
          <a:p>
            <a:r>
              <a:rPr lang="en-US" dirty="0"/>
              <a:t>Multidimensional Data</a:t>
            </a:r>
          </a:p>
        </p:txBody>
      </p:sp>
      <p:sp>
        <p:nvSpPr>
          <p:cNvPr id="3" name="Content Placeholder 2">
            <a:extLst>
              <a:ext uri="{FF2B5EF4-FFF2-40B4-BE49-F238E27FC236}">
                <a16:creationId xmlns:a16="http://schemas.microsoft.com/office/drawing/2014/main" id="{CE0E02B4-062B-5454-77B2-8875EDBB49D4}"/>
              </a:ext>
            </a:extLst>
          </p:cNvPr>
          <p:cNvSpPr>
            <a:spLocks noGrp="1"/>
          </p:cNvSpPr>
          <p:nvPr>
            <p:ph idx="1"/>
          </p:nvPr>
        </p:nvSpPr>
        <p:spPr>
          <a:xfrm>
            <a:off x="335360" y="1268760"/>
            <a:ext cx="5760640" cy="5040560"/>
          </a:xfrm>
        </p:spPr>
        <p:txBody>
          <a:bodyPr/>
          <a:lstStyle/>
          <a:p>
            <a:r>
              <a:rPr lang="en-US" dirty="0"/>
              <a:t>Multidimensional data</a:t>
            </a:r>
          </a:p>
          <a:p>
            <a:r>
              <a:rPr lang="en-US" dirty="0"/>
              <a:t>Dimensions</a:t>
            </a:r>
          </a:p>
          <a:p>
            <a:r>
              <a:rPr lang="en-US" dirty="0"/>
              <a:t>Dimension hierarchy</a:t>
            </a:r>
          </a:p>
          <a:p>
            <a:r>
              <a:rPr lang="en-US" dirty="0"/>
              <a:t>Facts</a:t>
            </a:r>
          </a:p>
          <a:p>
            <a:r>
              <a:rPr lang="en-US" dirty="0"/>
              <a:t>Measures</a:t>
            </a:r>
          </a:p>
          <a:p>
            <a:endParaRPr lang="en-US" dirty="0"/>
          </a:p>
          <a:p>
            <a:endParaRPr lang="en-US" dirty="0"/>
          </a:p>
        </p:txBody>
      </p:sp>
      <p:sp>
        <p:nvSpPr>
          <p:cNvPr id="4" name="Slide Number Placeholder 3">
            <a:extLst>
              <a:ext uri="{FF2B5EF4-FFF2-40B4-BE49-F238E27FC236}">
                <a16:creationId xmlns:a16="http://schemas.microsoft.com/office/drawing/2014/main" id="{4B28FA03-E62D-5716-95DF-356F6BBE3924}"/>
              </a:ext>
            </a:extLst>
          </p:cNvPr>
          <p:cNvSpPr>
            <a:spLocks noGrp="1"/>
          </p:cNvSpPr>
          <p:nvPr>
            <p:ph type="sldNum" sz="quarter" idx="12"/>
          </p:nvPr>
        </p:nvSpPr>
        <p:spPr/>
        <p:txBody>
          <a:bodyPr/>
          <a:lstStyle/>
          <a:p>
            <a:fld id="{6113E31D-E2AB-40D1-8B51-AFA5AFEF393A}" type="slidenum">
              <a:rPr lang="en-US" smtClean="0"/>
              <a:t>28</a:t>
            </a:fld>
            <a:endParaRPr lang="en-US" dirty="0"/>
          </a:p>
        </p:txBody>
      </p:sp>
      <p:cxnSp>
        <p:nvCxnSpPr>
          <p:cNvPr id="6" name="Straight Connector 5">
            <a:extLst>
              <a:ext uri="{FF2B5EF4-FFF2-40B4-BE49-F238E27FC236}">
                <a16:creationId xmlns:a16="http://schemas.microsoft.com/office/drawing/2014/main" id="{145B4DE2-1071-E41E-B4FE-CB7BDD49ABCC}"/>
              </a:ext>
            </a:extLst>
          </p:cNvPr>
          <p:cNvCxnSpPr/>
          <p:nvPr/>
        </p:nvCxnSpPr>
        <p:spPr>
          <a:xfrm>
            <a:off x="6528048" y="1988840"/>
            <a:ext cx="0" cy="2376264"/>
          </a:xfrm>
          <a:prstGeom prst="line">
            <a:avLst/>
          </a:prstGeom>
          <a:ln w="38100"/>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EAD4FF19-5F7F-5C0B-598C-AF19C06C9991}"/>
              </a:ext>
            </a:extLst>
          </p:cNvPr>
          <p:cNvCxnSpPr>
            <a:cxnSpLocks/>
          </p:cNvCxnSpPr>
          <p:nvPr/>
        </p:nvCxnSpPr>
        <p:spPr>
          <a:xfrm flipH="1">
            <a:off x="6528048" y="4365104"/>
            <a:ext cx="3744416"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253B308A-50BA-6157-4011-E283B7896BD7}"/>
              </a:ext>
            </a:extLst>
          </p:cNvPr>
          <p:cNvCxnSpPr>
            <a:cxnSpLocks/>
          </p:cNvCxnSpPr>
          <p:nvPr/>
        </p:nvCxnSpPr>
        <p:spPr>
          <a:xfrm>
            <a:off x="6528048" y="2996952"/>
            <a:ext cx="2220282" cy="0"/>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AB370E2-0854-F5C5-873B-BE31881CEBCC}"/>
              </a:ext>
            </a:extLst>
          </p:cNvPr>
          <p:cNvCxnSpPr>
            <a:cxnSpLocks/>
          </p:cNvCxnSpPr>
          <p:nvPr/>
        </p:nvCxnSpPr>
        <p:spPr>
          <a:xfrm>
            <a:off x="8748330" y="2996952"/>
            <a:ext cx="0" cy="1368152"/>
          </a:xfrm>
          <a:prstGeom prst="line">
            <a:avLst/>
          </a:prstGeom>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1D71669F-0B6C-758D-9626-8677F0FB0A02}"/>
              </a:ext>
            </a:extLst>
          </p:cNvPr>
          <p:cNvSpPr txBox="1"/>
          <p:nvPr/>
        </p:nvSpPr>
        <p:spPr>
          <a:xfrm>
            <a:off x="6096000" y="1557952"/>
            <a:ext cx="864095" cy="430887"/>
          </a:xfrm>
          <a:prstGeom prst="rect">
            <a:avLst/>
          </a:prstGeom>
          <a:noFill/>
        </p:spPr>
        <p:txBody>
          <a:bodyPr wrap="square" rtlCol="0">
            <a:spAutoFit/>
          </a:bodyPr>
          <a:lstStyle/>
          <a:p>
            <a:r>
              <a:rPr lang="en-US" sz="2200" dirty="0"/>
              <a:t>Time</a:t>
            </a:r>
          </a:p>
        </p:txBody>
      </p:sp>
      <p:sp>
        <p:nvSpPr>
          <p:cNvPr id="16" name="TextBox 15">
            <a:extLst>
              <a:ext uri="{FF2B5EF4-FFF2-40B4-BE49-F238E27FC236}">
                <a16:creationId xmlns:a16="http://schemas.microsoft.com/office/drawing/2014/main" id="{3165C650-AD6C-CE50-5D89-FB22E5B6002E}"/>
              </a:ext>
            </a:extLst>
          </p:cNvPr>
          <p:cNvSpPr txBox="1"/>
          <p:nvPr/>
        </p:nvSpPr>
        <p:spPr>
          <a:xfrm>
            <a:off x="10378518" y="4149660"/>
            <a:ext cx="1312025" cy="430887"/>
          </a:xfrm>
          <a:prstGeom prst="rect">
            <a:avLst/>
          </a:prstGeom>
          <a:noFill/>
        </p:spPr>
        <p:txBody>
          <a:bodyPr wrap="square" rtlCol="0">
            <a:spAutoFit/>
          </a:bodyPr>
          <a:lstStyle/>
          <a:p>
            <a:r>
              <a:rPr lang="en-US" sz="2200" dirty="0"/>
              <a:t>Product</a:t>
            </a:r>
          </a:p>
        </p:txBody>
      </p:sp>
      <p:sp>
        <p:nvSpPr>
          <p:cNvPr id="17" name="TextBox 16">
            <a:extLst>
              <a:ext uri="{FF2B5EF4-FFF2-40B4-BE49-F238E27FC236}">
                <a16:creationId xmlns:a16="http://schemas.microsoft.com/office/drawing/2014/main" id="{B5EFB05F-74B6-E04A-4E85-79822CA7D099}"/>
              </a:ext>
            </a:extLst>
          </p:cNvPr>
          <p:cNvSpPr txBox="1"/>
          <p:nvPr/>
        </p:nvSpPr>
        <p:spPr>
          <a:xfrm>
            <a:off x="9252184" y="2332833"/>
            <a:ext cx="2892488" cy="1107996"/>
          </a:xfrm>
          <a:prstGeom prst="rect">
            <a:avLst/>
          </a:prstGeom>
          <a:noFill/>
        </p:spPr>
        <p:txBody>
          <a:bodyPr wrap="square" rtlCol="0">
            <a:spAutoFit/>
          </a:bodyPr>
          <a:lstStyle/>
          <a:p>
            <a:r>
              <a:rPr lang="en-US" sz="2200" dirty="0"/>
              <a:t>time = Monday</a:t>
            </a:r>
          </a:p>
          <a:p>
            <a:r>
              <a:rPr lang="en-US" sz="2200" dirty="0"/>
              <a:t>product = Pizza Hawaii</a:t>
            </a:r>
          </a:p>
          <a:p>
            <a:r>
              <a:rPr lang="en-US" sz="2200" dirty="0"/>
              <a:t>units sold = 4</a:t>
            </a:r>
          </a:p>
        </p:txBody>
      </p:sp>
      <p:sp>
        <p:nvSpPr>
          <p:cNvPr id="18" name="TextBox 17">
            <a:extLst>
              <a:ext uri="{FF2B5EF4-FFF2-40B4-BE49-F238E27FC236}">
                <a16:creationId xmlns:a16="http://schemas.microsoft.com/office/drawing/2014/main" id="{57ACD172-EB1F-6D37-8D5B-A8F67F50A57C}"/>
              </a:ext>
            </a:extLst>
          </p:cNvPr>
          <p:cNvSpPr txBox="1"/>
          <p:nvPr/>
        </p:nvSpPr>
        <p:spPr>
          <a:xfrm>
            <a:off x="9552989" y="4910157"/>
            <a:ext cx="1667548" cy="430887"/>
          </a:xfrm>
          <a:prstGeom prst="rect">
            <a:avLst/>
          </a:prstGeom>
          <a:noFill/>
        </p:spPr>
        <p:txBody>
          <a:bodyPr wrap="square" rtlCol="0">
            <a:spAutoFit/>
          </a:bodyPr>
          <a:lstStyle/>
          <a:p>
            <a:pPr algn="ctr"/>
            <a:r>
              <a:rPr lang="en-US" sz="2200" dirty="0"/>
              <a:t>Dimension</a:t>
            </a:r>
          </a:p>
        </p:txBody>
      </p:sp>
      <p:cxnSp>
        <p:nvCxnSpPr>
          <p:cNvPr id="20" name="Straight Arrow Connector 19">
            <a:extLst>
              <a:ext uri="{FF2B5EF4-FFF2-40B4-BE49-F238E27FC236}">
                <a16:creationId xmlns:a16="http://schemas.microsoft.com/office/drawing/2014/main" id="{48BF0F98-D4DE-D722-F7CF-96F3B6121695}"/>
              </a:ext>
            </a:extLst>
          </p:cNvPr>
          <p:cNvCxnSpPr>
            <a:cxnSpLocks/>
            <a:stCxn id="18" idx="0"/>
            <a:endCxn id="16" idx="2"/>
          </p:cNvCxnSpPr>
          <p:nvPr/>
        </p:nvCxnSpPr>
        <p:spPr>
          <a:xfrm flipV="1">
            <a:off x="10386763" y="4580547"/>
            <a:ext cx="647768" cy="32961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a:extLst>
              <a:ext uri="{FF2B5EF4-FFF2-40B4-BE49-F238E27FC236}">
                <a16:creationId xmlns:a16="http://schemas.microsoft.com/office/drawing/2014/main" id="{B778D915-1912-D2C2-77A8-7B93D14AF2F2}"/>
              </a:ext>
            </a:extLst>
          </p:cNvPr>
          <p:cNvCxnSpPr>
            <a:cxnSpLocks/>
            <a:stCxn id="8" idx="0"/>
            <a:endCxn id="15" idx="1"/>
          </p:cNvCxnSpPr>
          <p:nvPr/>
        </p:nvCxnSpPr>
        <p:spPr>
          <a:xfrm flipV="1">
            <a:off x="5415021" y="1773396"/>
            <a:ext cx="680979" cy="77584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8" name="TextBox 27">
            <a:extLst>
              <a:ext uri="{FF2B5EF4-FFF2-40B4-BE49-F238E27FC236}">
                <a16:creationId xmlns:a16="http://schemas.microsoft.com/office/drawing/2014/main" id="{B0480034-FC98-AB99-D751-34DD43736D15}"/>
              </a:ext>
            </a:extLst>
          </p:cNvPr>
          <p:cNvSpPr txBox="1"/>
          <p:nvPr/>
        </p:nvSpPr>
        <p:spPr>
          <a:xfrm>
            <a:off x="8544473" y="2549244"/>
            <a:ext cx="707709" cy="430887"/>
          </a:xfrm>
          <a:prstGeom prst="rect">
            <a:avLst/>
          </a:prstGeom>
          <a:noFill/>
        </p:spPr>
        <p:txBody>
          <a:bodyPr wrap="square" rtlCol="0">
            <a:spAutoFit/>
          </a:bodyPr>
          <a:lstStyle/>
          <a:p>
            <a:r>
              <a:rPr lang="en-US" sz="2200" dirty="0"/>
              <a:t>Fact</a:t>
            </a:r>
          </a:p>
        </p:txBody>
      </p:sp>
      <p:sp>
        <p:nvSpPr>
          <p:cNvPr id="29" name="TextBox 28">
            <a:extLst>
              <a:ext uri="{FF2B5EF4-FFF2-40B4-BE49-F238E27FC236}">
                <a16:creationId xmlns:a16="http://schemas.microsoft.com/office/drawing/2014/main" id="{C58E4E9E-B60F-FAA0-695D-2E7914EE1F68}"/>
              </a:ext>
            </a:extLst>
          </p:cNvPr>
          <p:cNvSpPr txBox="1"/>
          <p:nvPr/>
        </p:nvSpPr>
        <p:spPr>
          <a:xfrm>
            <a:off x="6456040" y="5950441"/>
            <a:ext cx="4441691" cy="430887"/>
          </a:xfrm>
          <a:prstGeom prst="rect">
            <a:avLst/>
          </a:prstGeom>
          <a:noFill/>
        </p:spPr>
        <p:txBody>
          <a:bodyPr wrap="square" rtlCol="0">
            <a:spAutoFit/>
          </a:bodyPr>
          <a:lstStyle/>
          <a:p>
            <a:r>
              <a:rPr lang="en-US" sz="2200" dirty="0"/>
              <a:t>Measure: total units sold in … = 45</a:t>
            </a:r>
          </a:p>
        </p:txBody>
      </p:sp>
      <p:sp>
        <p:nvSpPr>
          <p:cNvPr id="8" name="TextBox 7">
            <a:extLst>
              <a:ext uri="{FF2B5EF4-FFF2-40B4-BE49-F238E27FC236}">
                <a16:creationId xmlns:a16="http://schemas.microsoft.com/office/drawing/2014/main" id="{43B6D8EC-18E6-191A-4D75-17B3AE6D4311}"/>
              </a:ext>
            </a:extLst>
          </p:cNvPr>
          <p:cNvSpPr txBox="1"/>
          <p:nvPr/>
        </p:nvSpPr>
        <p:spPr>
          <a:xfrm>
            <a:off x="4581247" y="2549244"/>
            <a:ext cx="1667548" cy="430887"/>
          </a:xfrm>
          <a:prstGeom prst="rect">
            <a:avLst/>
          </a:prstGeom>
          <a:noFill/>
        </p:spPr>
        <p:txBody>
          <a:bodyPr wrap="square" rtlCol="0">
            <a:spAutoFit/>
          </a:bodyPr>
          <a:lstStyle/>
          <a:p>
            <a:pPr algn="ctr"/>
            <a:r>
              <a:rPr lang="en-US" sz="2200" dirty="0"/>
              <a:t>Dimension</a:t>
            </a:r>
          </a:p>
        </p:txBody>
      </p:sp>
    </p:spTree>
    <p:extLst>
      <p:ext uri="{BB962C8B-B14F-4D97-AF65-F5344CB8AC3E}">
        <p14:creationId xmlns:p14="http://schemas.microsoft.com/office/powerpoint/2010/main" val="1902101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par>
                                <p:cTn id="25" presetID="10"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par>
                                <p:cTn id="36" presetID="10" presetClass="entr" presetSubtype="0"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500"/>
                                        <p:tgtEl>
                                          <p:spTgt spid="28"/>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500"/>
                                        <p:tgtEl>
                                          <p:spTgt spid="29"/>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28" grpId="0"/>
      <p:bldP spid="29"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16BF3-351D-3304-DBEB-7D7049531747}"/>
              </a:ext>
            </a:extLst>
          </p:cNvPr>
          <p:cNvSpPr>
            <a:spLocks noGrp="1"/>
          </p:cNvSpPr>
          <p:nvPr>
            <p:ph type="title"/>
          </p:nvPr>
        </p:nvSpPr>
        <p:spPr/>
        <p:txBody>
          <a:bodyPr/>
          <a:lstStyle/>
          <a:p>
            <a:r>
              <a:rPr lang="en-US" dirty="0"/>
              <a:t>Data cube operations 1 / 3</a:t>
            </a:r>
          </a:p>
        </p:txBody>
      </p:sp>
      <p:sp>
        <p:nvSpPr>
          <p:cNvPr id="11" name="Content Placeholder 10">
            <a:extLst>
              <a:ext uri="{FF2B5EF4-FFF2-40B4-BE49-F238E27FC236}">
                <a16:creationId xmlns:a16="http://schemas.microsoft.com/office/drawing/2014/main" id="{6C64D905-5824-0BC7-31FB-5E43FE22A204}"/>
              </a:ext>
            </a:extLst>
          </p:cNvPr>
          <p:cNvSpPr>
            <a:spLocks noGrp="1"/>
          </p:cNvSpPr>
          <p:nvPr>
            <p:ph idx="1"/>
          </p:nvPr>
        </p:nvSpPr>
        <p:spPr>
          <a:xfrm>
            <a:off x="335360" y="1268760"/>
            <a:ext cx="11449272" cy="850956"/>
          </a:xfrm>
        </p:spPr>
        <p:txBody>
          <a:bodyPr/>
          <a:lstStyle/>
          <a:p>
            <a:r>
              <a:rPr lang="en-US" dirty="0"/>
              <a:t>Hierarchical dimensions</a:t>
            </a:r>
          </a:p>
          <a:p>
            <a:r>
              <a:rPr lang="en-US" dirty="0"/>
              <a:t>Additional dimensions</a:t>
            </a:r>
          </a:p>
        </p:txBody>
      </p:sp>
      <p:sp>
        <p:nvSpPr>
          <p:cNvPr id="4" name="Slide Number Placeholder 3">
            <a:extLst>
              <a:ext uri="{FF2B5EF4-FFF2-40B4-BE49-F238E27FC236}">
                <a16:creationId xmlns:a16="http://schemas.microsoft.com/office/drawing/2014/main" id="{4B28FA03-E62D-5716-95DF-356F6BBE3924}"/>
              </a:ext>
            </a:extLst>
          </p:cNvPr>
          <p:cNvSpPr>
            <a:spLocks noGrp="1"/>
          </p:cNvSpPr>
          <p:nvPr>
            <p:ph type="sldNum" sz="quarter" idx="12"/>
          </p:nvPr>
        </p:nvSpPr>
        <p:spPr/>
        <p:txBody>
          <a:bodyPr/>
          <a:lstStyle/>
          <a:p>
            <a:fld id="{6113E31D-E2AB-40D1-8B51-AFA5AFEF393A}" type="slidenum">
              <a:rPr lang="en-US" smtClean="0"/>
              <a:t>29</a:t>
            </a:fld>
            <a:endParaRPr lang="en-US" dirty="0"/>
          </a:p>
        </p:txBody>
      </p:sp>
      <p:graphicFrame>
        <p:nvGraphicFramePr>
          <p:cNvPr id="9" name="Table 9">
            <a:extLst>
              <a:ext uri="{FF2B5EF4-FFF2-40B4-BE49-F238E27FC236}">
                <a16:creationId xmlns:a16="http://schemas.microsoft.com/office/drawing/2014/main" id="{EA6ED438-9367-17A1-D9FA-9F4A9F741257}"/>
              </a:ext>
            </a:extLst>
          </p:cNvPr>
          <p:cNvGraphicFramePr>
            <a:graphicFrameLocks noGrp="1"/>
          </p:cNvGraphicFramePr>
          <p:nvPr>
            <p:extLst>
              <p:ext uri="{D42A27DB-BD31-4B8C-83A1-F6EECF244321}">
                <p14:modId xmlns:p14="http://schemas.microsoft.com/office/powerpoint/2010/main" val="2477064677"/>
              </p:ext>
            </p:extLst>
          </p:nvPr>
        </p:nvGraphicFramePr>
        <p:xfrm>
          <a:off x="1772459" y="2271751"/>
          <a:ext cx="8127999" cy="1112520"/>
        </p:xfrm>
        <a:graphic>
          <a:graphicData uri="http://schemas.openxmlformats.org/drawingml/2006/table">
            <a:tbl>
              <a:tblPr firstRow="1" bandRow="1">
                <a:tableStyleId>{5940675A-B579-460E-94D1-54222C63F5DA}</a:tableStyleId>
              </a:tblPr>
              <a:tblGrid>
                <a:gridCol w="903111">
                  <a:extLst>
                    <a:ext uri="{9D8B030D-6E8A-4147-A177-3AD203B41FA5}">
                      <a16:colId xmlns:a16="http://schemas.microsoft.com/office/drawing/2014/main" val="527597051"/>
                    </a:ext>
                  </a:extLst>
                </a:gridCol>
                <a:gridCol w="903111">
                  <a:extLst>
                    <a:ext uri="{9D8B030D-6E8A-4147-A177-3AD203B41FA5}">
                      <a16:colId xmlns:a16="http://schemas.microsoft.com/office/drawing/2014/main" val="3214487766"/>
                    </a:ext>
                  </a:extLst>
                </a:gridCol>
                <a:gridCol w="903111">
                  <a:extLst>
                    <a:ext uri="{9D8B030D-6E8A-4147-A177-3AD203B41FA5}">
                      <a16:colId xmlns:a16="http://schemas.microsoft.com/office/drawing/2014/main" val="1396268665"/>
                    </a:ext>
                  </a:extLst>
                </a:gridCol>
                <a:gridCol w="903111">
                  <a:extLst>
                    <a:ext uri="{9D8B030D-6E8A-4147-A177-3AD203B41FA5}">
                      <a16:colId xmlns:a16="http://schemas.microsoft.com/office/drawing/2014/main" val="3126587833"/>
                    </a:ext>
                  </a:extLst>
                </a:gridCol>
                <a:gridCol w="903111">
                  <a:extLst>
                    <a:ext uri="{9D8B030D-6E8A-4147-A177-3AD203B41FA5}">
                      <a16:colId xmlns:a16="http://schemas.microsoft.com/office/drawing/2014/main" val="754211623"/>
                    </a:ext>
                  </a:extLst>
                </a:gridCol>
                <a:gridCol w="903111">
                  <a:extLst>
                    <a:ext uri="{9D8B030D-6E8A-4147-A177-3AD203B41FA5}">
                      <a16:colId xmlns:a16="http://schemas.microsoft.com/office/drawing/2014/main" val="3080899050"/>
                    </a:ext>
                  </a:extLst>
                </a:gridCol>
                <a:gridCol w="903111">
                  <a:extLst>
                    <a:ext uri="{9D8B030D-6E8A-4147-A177-3AD203B41FA5}">
                      <a16:colId xmlns:a16="http://schemas.microsoft.com/office/drawing/2014/main" val="3476927991"/>
                    </a:ext>
                  </a:extLst>
                </a:gridCol>
                <a:gridCol w="903111">
                  <a:extLst>
                    <a:ext uri="{9D8B030D-6E8A-4147-A177-3AD203B41FA5}">
                      <a16:colId xmlns:a16="http://schemas.microsoft.com/office/drawing/2014/main" val="2867562223"/>
                    </a:ext>
                  </a:extLst>
                </a:gridCol>
                <a:gridCol w="903111">
                  <a:extLst>
                    <a:ext uri="{9D8B030D-6E8A-4147-A177-3AD203B41FA5}">
                      <a16:colId xmlns:a16="http://schemas.microsoft.com/office/drawing/2014/main" val="29658583"/>
                    </a:ext>
                  </a:extLst>
                </a:gridCol>
              </a:tblGrid>
              <a:tr h="370840">
                <a:tc>
                  <a:txBody>
                    <a:bodyPr/>
                    <a:lstStyle/>
                    <a:p>
                      <a:endParaRPr lang="en-US"/>
                    </a:p>
                  </a:txBody>
                  <a:tcPr/>
                </a:tc>
                <a:tc gridSpan="4">
                  <a:txBody>
                    <a:bodyPr/>
                    <a:lstStyle/>
                    <a:p>
                      <a:pPr algn="ctr"/>
                      <a:r>
                        <a:rPr lang="en-US" dirty="0"/>
                        <a:t>2019</a:t>
                      </a:r>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pPr algn="ctr"/>
                      <a:r>
                        <a:rPr lang="en-US" dirty="0"/>
                        <a:t>2020</a:t>
                      </a:r>
                    </a:p>
                  </a:txBody>
                  <a:tcPr/>
                </a:tc>
                <a:tc hMerge="1">
                  <a:txBody>
                    <a:bodyPr/>
                    <a:lstStyle/>
                    <a:p>
                      <a:pPr algn="ctr"/>
                      <a:endParaRPr lang="en-US"/>
                    </a:p>
                  </a:txBody>
                  <a:tcPr/>
                </a:tc>
                <a:tc hMerge="1">
                  <a:txBody>
                    <a:bodyPr/>
                    <a:lstStyle/>
                    <a:p>
                      <a:pPr algn="ctr"/>
                      <a:endParaRPr lang="en-US"/>
                    </a:p>
                  </a:txBody>
                  <a:tcPr/>
                </a:tc>
                <a:tc hMerge="1">
                  <a:txBody>
                    <a:bodyPr/>
                    <a:lstStyle/>
                    <a:p>
                      <a:pPr algn="ctr"/>
                      <a:endParaRPr lang="en-US" dirty="0"/>
                    </a:p>
                  </a:txBody>
                  <a:tcPr/>
                </a:tc>
                <a:extLst>
                  <a:ext uri="{0D108BD9-81ED-4DB2-BD59-A6C34878D82A}">
                    <a16:rowId xmlns:a16="http://schemas.microsoft.com/office/drawing/2014/main" val="2572422292"/>
                  </a:ext>
                </a:extLst>
              </a:tr>
              <a:tr h="370840">
                <a:tc>
                  <a:txBody>
                    <a:bodyPr/>
                    <a:lstStyle/>
                    <a:p>
                      <a:endParaRPr lang="en-US" dirty="0"/>
                    </a:p>
                  </a:txBody>
                  <a:tcPr/>
                </a:tc>
                <a:tc>
                  <a:txBody>
                    <a:bodyPr/>
                    <a:lstStyle/>
                    <a:p>
                      <a:pPr algn="ctr"/>
                      <a:r>
                        <a:rPr lang="en-US" dirty="0"/>
                        <a:t>1. Q</a:t>
                      </a:r>
                    </a:p>
                  </a:txBody>
                  <a:tcPr/>
                </a:tc>
                <a:tc>
                  <a:txBody>
                    <a:bodyPr/>
                    <a:lstStyle/>
                    <a:p>
                      <a:pPr algn="ctr"/>
                      <a:r>
                        <a:rPr lang="en-US" dirty="0"/>
                        <a:t>2. Q</a:t>
                      </a:r>
                    </a:p>
                  </a:txBody>
                  <a:tcPr/>
                </a:tc>
                <a:tc>
                  <a:txBody>
                    <a:bodyPr/>
                    <a:lstStyle/>
                    <a:p>
                      <a:pPr algn="ctr"/>
                      <a:r>
                        <a:rPr lang="en-US" dirty="0"/>
                        <a:t>3. Q</a:t>
                      </a:r>
                    </a:p>
                  </a:txBody>
                  <a:tcPr/>
                </a:tc>
                <a:tc>
                  <a:txBody>
                    <a:bodyPr/>
                    <a:lstStyle/>
                    <a:p>
                      <a:pPr algn="ctr"/>
                      <a:r>
                        <a:rPr lang="en-US" dirty="0"/>
                        <a:t>4. Q</a:t>
                      </a:r>
                    </a:p>
                  </a:txBody>
                  <a:tcPr/>
                </a:tc>
                <a:tc>
                  <a:txBody>
                    <a:bodyPr/>
                    <a:lstStyle/>
                    <a:p>
                      <a:pPr algn="ctr"/>
                      <a:r>
                        <a:rPr lang="en-US" dirty="0"/>
                        <a:t>1. Q</a:t>
                      </a:r>
                    </a:p>
                  </a:txBody>
                  <a:tcPr/>
                </a:tc>
                <a:tc>
                  <a:txBody>
                    <a:bodyPr/>
                    <a:lstStyle/>
                    <a:p>
                      <a:pPr algn="ctr"/>
                      <a:r>
                        <a:rPr lang="en-US" dirty="0"/>
                        <a:t>2. Q</a:t>
                      </a:r>
                    </a:p>
                  </a:txBody>
                  <a:tcPr/>
                </a:tc>
                <a:tc>
                  <a:txBody>
                    <a:bodyPr/>
                    <a:lstStyle/>
                    <a:p>
                      <a:pPr algn="ctr"/>
                      <a:r>
                        <a:rPr lang="en-US" dirty="0"/>
                        <a:t>3. Q</a:t>
                      </a:r>
                    </a:p>
                  </a:txBody>
                  <a:tcPr/>
                </a:tc>
                <a:tc>
                  <a:txBody>
                    <a:bodyPr/>
                    <a:lstStyle/>
                    <a:p>
                      <a:pPr algn="ctr"/>
                      <a:r>
                        <a:rPr lang="en-US" dirty="0"/>
                        <a:t>4. Q</a:t>
                      </a:r>
                    </a:p>
                  </a:txBody>
                  <a:tcPr/>
                </a:tc>
                <a:extLst>
                  <a:ext uri="{0D108BD9-81ED-4DB2-BD59-A6C34878D82A}">
                    <a16:rowId xmlns:a16="http://schemas.microsoft.com/office/drawing/2014/main" val="2936322009"/>
                  </a:ext>
                </a:extLst>
              </a:tr>
              <a:tr h="370840">
                <a:tc>
                  <a:txBody>
                    <a:bodyPr/>
                    <a:lstStyle/>
                    <a:p>
                      <a:r>
                        <a:rPr lang="en-US" dirty="0"/>
                        <a:t>Hawaii</a:t>
                      </a:r>
                    </a:p>
                  </a:txBody>
                  <a:tcPr/>
                </a:tc>
                <a:tc>
                  <a:txBody>
                    <a:bodyPr/>
                    <a:lstStyle/>
                    <a:p>
                      <a:pPr algn="ctr"/>
                      <a:r>
                        <a:rPr lang="en-US" dirty="0"/>
                        <a:t>10</a:t>
                      </a:r>
                    </a:p>
                  </a:txBody>
                  <a:tcPr/>
                </a:tc>
                <a:tc>
                  <a:txBody>
                    <a:bodyPr/>
                    <a:lstStyle/>
                    <a:p>
                      <a:pPr algn="ctr"/>
                      <a:r>
                        <a:rPr lang="en-US" dirty="0"/>
                        <a:t>14</a:t>
                      </a:r>
                    </a:p>
                  </a:txBody>
                  <a:tcPr/>
                </a:tc>
                <a:tc>
                  <a:txBody>
                    <a:bodyPr/>
                    <a:lstStyle/>
                    <a:p>
                      <a:pPr algn="ctr"/>
                      <a:r>
                        <a:rPr lang="en-US" dirty="0"/>
                        <a:t>12</a:t>
                      </a:r>
                    </a:p>
                  </a:txBody>
                  <a:tcPr/>
                </a:tc>
                <a:tc>
                  <a:txBody>
                    <a:bodyPr/>
                    <a:lstStyle/>
                    <a:p>
                      <a:pPr algn="ctr"/>
                      <a:r>
                        <a:rPr lang="en-US" dirty="0"/>
                        <a:t>9</a:t>
                      </a:r>
                    </a:p>
                  </a:txBody>
                  <a:tcPr/>
                </a:tc>
                <a:tc>
                  <a:txBody>
                    <a:bodyPr/>
                    <a:lstStyle/>
                    <a:p>
                      <a:pPr algn="ctr"/>
                      <a:r>
                        <a:rPr lang="en-US" dirty="0"/>
                        <a:t>15</a:t>
                      </a:r>
                    </a:p>
                  </a:txBody>
                  <a:tcPr/>
                </a:tc>
                <a:tc>
                  <a:txBody>
                    <a:bodyPr/>
                    <a:lstStyle/>
                    <a:p>
                      <a:pPr algn="ctr"/>
                      <a:r>
                        <a:rPr lang="en-US" dirty="0"/>
                        <a:t>18</a:t>
                      </a:r>
                    </a:p>
                  </a:txBody>
                  <a:tcPr/>
                </a:tc>
                <a:tc>
                  <a:txBody>
                    <a:bodyPr/>
                    <a:lstStyle/>
                    <a:p>
                      <a:pPr algn="ctr"/>
                      <a:r>
                        <a:rPr lang="en-US" dirty="0"/>
                        <a:t>3</a:t>
                      </a:r>
                    </a:p>
                  </a:txBody>
                  <a:tcPr/>
                </a:tc>
                <a:tc>
                  <a:txBody>
                    <a:bodyPr/>
                    <a:lstStyle/>
                    <a:p>
                      <a:pPr algn="ctr"/>
                      <a:r>
                        <a:rPr lang="en-US" dirty="0"/>
                        <a:t>8</a:t>
                      </a:r>
                    </a:p>
                  </a:txBody>
                  <a:tcPr/>
                </a:tc>
                <a:extLst>
                  <a:ext uri="{0D108BD9-81ED-4DB2-BD59-A6C34878D82A}">
                    <a16:rowId xmlns:a16="http://schemas.microsoft.com/office/drawing/2014/main" val="3113630775"/>
                  </a:ext>
                </a:extLst>
              </a:tr>
            </a:tbl>
          </a:graphicData>
        </a:graphic>
      </p:graphicFrame>
      <p:graphicFrame>
        <p:nvGraphicFramePr>
          <p:cNvPr id="10" name="Table 9">
            <a:extLst>
              <a:ext uri="{FF2B5EF4-FFF2-40B4-BE49-F238E27FC236}">
                <a16:creationId xmlns:a16="http://schemas.microsoft.com/office/drawing/2014/main" id="{3D8AB8C8-665F-AE73-5E2F-E8B145A136BF}"/>
              </a:ext>
            </a:extLst>
          </p:cNvPr>
          <p:cNvGraphicFramePr>
            <a:graphicFrameLocks noGrp="1"/>
          </p:cNvGraphicFramePr>
          <p:nvPr>
            <p:extLst>
              <p:ext uri="{D42A27DB-BD31-4B8C-83A1-F6EECF244321}">
                <p14:modId xmlns:p14="http://schemas.microsoft.com/office/powerpoint/2010/main" val="3044840496"/>
              </p:ext>
            </p:extLst>
          </p:nvPr>
        </p:nvGraphicFramePr>
        <p:xfrm>
          <a:off x="1772458" y="4968507"/>
          <a:ext cx="8128000" cy="1112520"/>
        </p:xfrm>
        <a:graphic>
          <a:graphicData uri="http://schemas.openxmlformats.org/drawingml/2006/table">
            <a:tbl>
              <a:tblPr firstRow="1" bandRow="1">
                <a:tableStyleId>{5940675A-B579-460E-94D1-54222C63F5DA}</a:tableStyleId>
              </a:tblPr>
              <a:tblGrid>
                <a:gridCol w="1016000">
                  <a:extLst>
                    <a:ext uri="{9D8B030D-6E8A-4147-A177-3AD203B41FA5}">
                      <a16:colId xmlns:a16="http://schemas.microsoft.com/office/drawing/2014/main" val="527597051"/>
                    </a:ext>
                  </a:extLst>
                </a:gridCol>
                <a:gridCol w="1016000">
                  <a:extLst>
                    <a:ext uri="{9D8B030D-6E8A-4147-A177-3AD203B41FA5}">
                      <a16:colId xmlns:a16="http://schemas.microsoft.com/office/drawing/2014/main" val="3214487766"/>
                    </a:ext>
                  </a:extLst>
                </a:gridCol>
                <a:gridCol w="1016000">
                  <a:extLst>
                    <a:ext uri="{9D8B030D-6E8A-4147-A177-3AD203B41FA5}">
                      <a16:colId xmlns:a16="http://schemas.microsoft.com/office/drawing/2014/main" val="1396268665"/>
                    </a:ext>
                  </a:extLst>
                </a:gridCol>
                <a:gridCol w="1016000">
                  <a:extLst>
                    <a:ext uri="{9D8B030D-6E8A-4147-A177-3AD203B41FA5}">
                      <a16:colId xmlns:a16="http://schemas.microsoft.com/office/drawing/2014/main" val="3126587833"/>
                    </a:ext>
                  </a:extLst>
                </a:gridCol>
                <a:gridCol w="1016000">
                  <a:extLst>
                    <a:ext uri="{9D8B030D-6E8A-4147-A177-3AD203B41FA5}">
                      <a16:colId xmlns:a16="http://schemas.microsoft.com/office/drawing/2014/main" val="3080899050"/>
                    </a:ext>
                  </a:extLst>
                </a:gridCol>
                <a:gridCol w="1016000">
                  <a:extLst>
                    <a:ext uri="{9D8B030D-6E8A-4147-A177-3AD203B41FA5}">
                      <a16:colId xmlns:a16="http://schemas.microsoft.com/office/drawing/2014/main" val="3476927991"/>
                    </a:ext>
                  </a:extLst>
                </a:gridCol>
                <a:gridCol w="1016000">
                  <a:extLst>
                    <a:ext uri="{9D8B030D-6E8A-4147-A177-3AD203B41FA5}">
                      <a16:colId xmlns:a16="http://schemas.microsoft.com/office/drawing/2014/main" val="29658583"/>
                    </a:ext>
                  </a:extLst>
                </a:gridCol>
                <a:gridCol w="1016000">
                  <a:extLst>
                    <a:ext uri="{9D8B030D-6E8A-4147-A177-3AD203B41FA5}">
                      <a16:colId xmlns:a16="http://schemas.microsoft.com/office/drawing/2014/main" val="1234481532"/>
                    </a:ext>
                  </a:extLst>
                </a:gridCol>
              </a:tblGrid>
              <a:tr h="370840">
                <a:tc>
                  <a:txBody>
                    <a:bodyPr/>
                    <a:lstStyle/>
                    <a:p>
                      <a:endParaRPr lang="en-US"/>
                    </a:p>
                  </a:txBody>
                  <a:tcPr/>
                </a:tc>
                <a:tc gridSpan="3">
                  <a:txBody>
                    <a:bodyPr/>
                    <a:lstStyle/>
                    <a:p>
                      <a:pPr algn="ctr"/>
                      <a:r>
                        <a:rPr lang="en-US" dirty="0"/>
                        <a:t>1. Quarter</a:t>
                      </a:r>
                    </a:p>
                  </a:txBody>
                  <a:tcPr/>
                </a:tc>
                <a:tc hMerge="1">
                  <a:txBody>
                    <a:bodyPr/>
                    <a:lstStyle/>
                    <a:p>
                      <a:pPr algn="ctr"/>
                      <a:endParaRPr lang="en-US" dirty="0"/>
                    </a:p>
                  </a:txBody>
                  <a:tcPr/>
                </a:tc>
                <a:tc hMerge="1">
                  <a:txBody>
                    <a:bodyPr/>
                    <a:lstStyle/>
                    <a:p>
                      <a:pPr algn="ctr"/>
                      <a:endParaRPr lang="en-US" dirty="0"/>
                    </a:p>
                  </a:txBody>
                  <a:tcPr/>
                </a:tc>
                <a:tc gridSpan="3">
                  <a:txBody>
                    <a:bodyPr/>
                    <a:lstStyle/>
                    <a:p>
                      <a:pPr algn="ctr"/>
                      <a:r>
                        <a:rPr lang="en-US" dirty="0"/>
                        <a:t>2. Quarter</a:t>
                      </a:r>
                    </a:p>
                  </a:txBody>
                  <a:tcPr/>
                </a:tc>
                <a:tc hMerge="1">
                  <a:txBody>
                    <a:bodyPr/>
                    <a:lstStyle/>
                    <a:p>
                      <a:pPr algn="ctr"/>
                      <a:endParaRPr lang="en-US"/>
                    </a:p>
                  </a:txBody>
                  <a:tcPr/>
                </a:tc>
                <a:tc hMerge="1">
                  <a:txBody>
                    <a:bodyPr/>
                    <a:lstStyle/>
                    <a:p>
                      <a:pPr algn="ctr"/>
                      <a:endParaRPr lang="en-US" dirty="0"/>
                    </a:p>
                  </a:txBody>
                  <a:tcPr/>
                </a:tc>
                <a:tc>
                  <a:txBody>
                    <a:bodyPr/>
                    <a:lstStyle/>
                    <a:p>
                      <a:pPr algn="ctr"/>
                      <a:r>
                        <a:rPr lang="en-US" dirty="0"/>
                        <a:t>…</a:t>
                      </a:r>
                    </a:p>
                  </a:txBody>
                  <a:tcPr/>
                </a:tc>
                <a:extLst>
                  <a:ext uri="{0D108BD9-81ED-4DB2-BD59-A6C34878D82A}">
                    <a16:rowId xmlns:a16="http://schemas.microsoft.com/office/drawing/2014/main" val="2572422292"/>
                  </a:ext>
                </a:extLst>
              </a:tr>
              <a:tr h="370840">
                <a:tc>
                  <a:txBody>
                    <a:bodyPr/>
                    <a:lstStyle/>
                    <a:p>
                      <a:endParaRPr lang="en-US" dirty="0"/>
                    </a:p>
                  </a:txBody>
                  <a:tcPr/>
                </a:tc>
                <a:tc>
                  <a:txBody>
                    <a:bodyPr/>
                    <a:lstStyle/>
                    <a:p>
                      <a:pPr algn="ctr"/>
                      <a:r>
                        <a:rPr lang="en-US" dirty="0"/>
                        <a:t>January</a:t>
                      </a:r>
                    </a:p>
                  </a:txBody>
                  <a:tcPr/>
                </a:tc>
                <a:tc>
                  <a:txBody>
                    <a:bodyPr/>
                    <a:lstStyle/>
                    <a:p>
                      <a:pPr algn="ctr"/>
                      <a:r>
                        <a:rPr lang="en-US" dirty="0"/>
                        <a:t>February</a:t>
                      </a:r>
                    </a:p>
                  </a:txBody>
                  <a:tcPr/>
                </a:tc>
                <a:tc>
                  <a:txBody>
                    <a:bodyPr/>
                    <a:lstStyle/>
                    <a:p>
                      <a:pPr algn="ctr"/>
                      <a:r>
                        <a:rPr lang="en-US" dirty="0"/>
                        <a:t>March</a:t>
                      </a:r>
                    </a:p>
                  </a:txBody>
                  <a:tcPr/>
                </a:tc>
                <a:tc>
                  <a:txBody>
                    <a:bodyPr/>
                    <a:lstStyle/>
                    <a:p>
                      <a:pPr algn="ctr"/>
                      <a:r>
                        <a:rPr lang="en-US" dirty="0"/>
                        <a:t>April</a:t>
                      </a:r>
                    </a:p>
                  </a:txBody>
                  <a:tcPr/>
                </a:tc>
                <a:tc>
                  <a:txBody>
                    <a:bodyPr/>
                    <a:lstStyle/>
                    <a:p>
                      <a:pPr algn="ctr"/>
                      <a:r>
                        <a:rPr lang="en-US" dirty="0"/>
                        <a:t>May</a:t>
                      </a:r>
                    </a:p>
                  </a:txBody>
                  <a:tcPr/>
                </a:tc>
                <a:tc>
                  <a:txBody>
                    <a:bodyPr/>
                    <a:lstStyle/>
                    <a:p>
                      <a:pPr algn="ctr"/>
                      <a:r>
                        <a:rPr lang="en-US" dirty="0"/>
                        <a:t>June</a:t>
                      </a:r>
                    </a:p>
                  </a:txBody>
                  <a:tcPr/>
                </a:tc>
                <a:tc>
                  <a:txBody>
                    <a:bodyPr/>
                    <a:lstStyle/>
                    <a:p>
                      <a:pPr algn="ctr"/>
                      <a:r>
                        <a:rPr lang="en-US" dirty="0"/>
                        <a:t>…</a:t>
                      </a:r>
                    </a:p>
                  </a:txBody>
                  <a:tcPr/>
                </a:tc>
                <a:extLst>
                  <a:ext uri="{0D108BD9-81ED-4DB2-BD59-A6C34878D82A}">
                    <a16:rowId xmlns:a16="http://schemas.microsoft.com/office/drawing/2014/main" val="2936322009"/>
                  </a:ext>
                </a:extLst>
              </a:tr>
              <a:tr h="370840">
                <a:tc>
                  <a:txBody>
                    <a:bodyPr/>
                    <a:lstStyle/>
                    <a:p>
                      <a:r>
                        <a:rPr lang="en-US" dirty="0"/>
                        <a:t>Hawaii</a:t>
                      </a:r>
                    </a:p>
                  </a:txBody>
                  <a:tcPr/>
                </a:tc>
                <a:tc>
                  <a:txBody>
                    <a:bodyPr/>
                    <a:lstStyle/>
                    <a:p>
                      <a:pPr algn="ctr"/>
                      <a:r>
                        <a:rPr lang="en-US" dirty="0"/>
                        <a:t>2</a:t>
                      </a:r>
                    </a:p>
                  </a:txBody>
                  <a:tcPr/>
                </a:tc>
                <a:tc>
                  <a:txBody>
                    <a:bodyPr/>
                    <a:lstStyle/>
                    <a:p>
                      <a:pPr algn="ctr"/>
                      <a:r>
                        <a:rPr lang="en-US" dirty="0"/>
                        <a:t>4</a:t>
                      </a:r>
                    </a:p>
                  </a:txBody>
                  <a:tcPr/>
                </a:tc>
                <a:tc>
                  <a:txBody>
                    <a:bodyPr/>
                    <a:lstStyle/>
                    <a:p>
                      <a:pPr algn="ctr"/>
                      <a:r>
                        <a:rPr lang="en-US" dirty="0"/>
                        <a:t>4</a:t>
                      </a:r>
                    </a:p>
                  </a:txBody>
                  <a:tcPr/>
                </a:tc>
                <a:tc>
                  <a:txBody>
                    <a:bodyPr/>
                    <a:lstStyle/>
                    <a:p>
                      <a:pPr algn="ctr"/>
                      <a:r>
                        <a:rPr lang="en-US" dirty="0"/>
                        <a:t>7</a:t>
                      </a:r>
                    </a:p>
                  </a:txBody>
                  <a:tcPr/>
                </a:tc>
                <a:tc>
                  <a:txBody>
                    <a:bodyPr/>
                    <a:lstStyle/>
                    <a:p>
                      <a:pPr algn="ctr"/>
                      <a:r>
                        <a:rPr lang="en-US" dirty="0"/>
                        <a:t>3</a:t>
                      </a:r>
                    </a:p>
                  </a:txBody>
                  <a:tcPr/>
                </a:tc>
                <a:tc>
                  <a:txBody>
                    <a:bodyPr/>
                    <a:lstStyle/>
                    <a:p>
                      <a:pPr algn="ctr"/>
                      <a:r>
                        <a:rPr lang="en-US" dirty="0"/>
                        <a:t>4</a:t>
                      </a:r>
                    </a:p>
                  </a:txBody>
                  <a:tcPr/>
                </a:tc>
                <a:tc>
                  <a:txBody>
                    <a:bodyPr/>
                    <a:lstStyle/>
                    <a:p>
                      <a:pPr algn="ctr"/>
                      <a:r>
                        <a:rPr lang="en-US" dirty="0"/>
                        <a:t>…</a:t>
                      </a:r>
                    </a:p>
                  </a:txBody>
                  <a:tcPr/>
                </a:tc>
                <a:extLst>
                  <a:ext uri="{0D108BD9-81ED-4DB2-BD59-A6C34878D82A}">
                    <a16:rowId xmlns:a16="http://schemas.microsoft.com/office/drawing/2014/main" val="3113630775"/>
                  </a:ext>
                </a:extLst>
              </a:tr>
            </a:tbl>
          </a:graphicData>
        </a:graphic>
      </p:graphicFrame>
      <p:sp>
        <p:nvSpPr>
          <p:cNvPr id="12" name="Arrow: Down 11">
            <a:extLst>
              <a:ext uri="{FF2B5EF4-FFF2-40B4-BE49-F238E27FC236}">
                <a16:creationId xmlns:a16="http://schemas.microsoft.com/office/drawing/2014/main" id="{47588760-3E22-B958-2A53-9F211EBF603B}"/>
              </a:ext>
            </a:extLst>
          </p:cNvPr>
          <p:cNvSpPr/>
          <p:nvPr/>
        </p:nvSpPr>
        <p:spPr>
          <a:xfrm>
            <a:off x="3431704" y="3717032"/>
            <a:ext cx="288032" cy="936104"/>
          </a:xfrm>
          <a:prstGeom prst="downArrow">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3" name="Arrow: Down 12">
            <a:extLst>
              <a:ext uri="{FF2B5EF4-FFF2-40B4-BE49-F238E27FC236}">
                <a16:creationId xmlns:a16="http://schemas.microsoft.com/office/drawing/2014/main" id="{1A05C4BF-85FE-889E-153D-C8633DF6E5F6}"/>
              </a:ext>
            </a:extLst>
          </p:cNvPr>
          <p:cNvSpPr/>
          <p:nvPr/>
        </p:nvSpPr>
        <p:spPr>
          <a:xfrm rot="10800000">
            <a:off x="7392144" y="3708337"/>
            <a:ext cx="288032" cy="936104"/>
          </a:xfrm>
          <a:prstGeom prst="downArrow">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5" name="TextBox 14">
            <a:extLst>
              <a:ext uri="{FF2B5EF4-FFF2-40B4-BE49-F238E27FC236}">
                <a16:creationId xmlns:a16="http://schemas.microsoft.com/office/drawing/2014/main" id="{573BC052-7B7A-AE07-5EDA-326FAB6A302B}"/>
              </a:ext>
            </a:extLst>
          </p:cNvPr>
          <p:cNvSpPr txBox="1"/>
          <p:nvPr/>
        </p:nvSpPr>
        <p:spPr>
          <a:xfrm>
            <a:off x="7896200" y="4047250"/>
            <a:ext cx="1584176" cy="430887"/>
          </a:xfrm>
          <a:prstGeom prst="rect">
            <a:avLst/>
          </a:prstGeom>
          <a:noFill/>
        </p:spPr>
        <p:txBody>
          <a:bodyPr wrap="square" rtlCol="0">
            <a:spAutoFit/>
          </a:bodyPr>
          <a:lstStyle/>
          <a:p>
            <a:r>
              <a:rPr lang="en-US" sz="2200" dirty="0"/>
              <a:t>Drill Up</a:t>
            </a:r>
          </a:p>
        </p:txBody>
      </p:sp>
      <p:sp>
        <p:nvSpPr>
          <p:cNvPr id="16" name="TextBox 15">
            <a:extLst>
              <a:ext uri="{FF2B5EF4-FFF2-40B4-BE49-F238E27FC236}">
                <a16:creationId xmlns:a16="http://schemas.microsoft.com/office/drawing/2014/main" id="{D3D571AA-90D6-A94A-6F30-69397A6005A7}"/>
              </a:ext>
            </a:extLst>
          </p:cNvPr>
          <p:cNvSpPr txBox="1"/>
          <p:nvPr/>
        </p:nvSpPr>
        <p:spPr>
          <a:xfrm>
            <a:off x="2023592" y="4070214"/>
            <a:ext cx="1408112" cy="430887"/>
          </a:xfrm>
          <a:prstGeom prst="rect">
            <a:avLst/>
          </a:prstGeom>
          <a:noFill/>
        </p:spPr>
        <p:txBody>
          <a:bodyPr wrap="square" rtlCol="0">
            <a:spAutoFit/>
          </a:bodyPr>
          <a:lstStyle/>
          <a:p>
            <a:r>
              <a:rPr lang="en-US" sz="2200" dirty="0"/>
              <a:t>Drill Down</a:t>
            </a:r>
          </a:p>
        </p:txBody>
      </p:sp>
    </p:spTree>
    <p:extLst>
      <p:ext uri="{BB962C8B-B14F-4D97-AF65-F5344CB8AC3E}">
        <p14:creationId xmlns:p14="http://schemas.microsoft.com/office/powerpoint/2010/main" val="469271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3B81FF-D102-FC32-040A-AB8BE3E8FBB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E9FB9C3-2D9B-D26D-7FED-101458685634}"/>
              </a:ext>
            </a:extLst>
          </p:cNvPr>
          <p:cNvSpPr>
            <a:spLocks noGrp="1"/>
          </p:cNvSpPr>
          <p:nvPr>
            <p:ph type="title"/>
          </p:nvPr>
        </p:nvSpPr>
        <p:spPr/>
        <p:txBody>
          <a:bodyPr/>
          <a:lstStyle/>
          <a:p>
            <a:r>
              <a:rPr lang="en-US" dirty="0"/>
              <a:t>ChatGPT 2026</a:t>
            </a:r>
          </a:p>
        </p:txBody>
      </p:sp>
      <p:sp>
        <p:nvSpPr>
          <p:cNvPr id="5" name="Content Placeholder 4">
            <a:extLst>
              <a:ext uri="{FF2B5EF4-FFF2-40B4-BE49-F238E27FC236}">
                <a16:creationId xmlns:a16="http://schemas.microsoft.com/office/drawing/2014/main" id="{40443D93-EABD-C036-E9B7-953625E9B7FA}"/>
              </a:ext>
            </a:extLst>
          </p:cNvPr>
          <p:cNvSpPr>
            <a:spLocks noGrp="1"/>
          </p:cNvSpPr>
          <p:nvPr>
            <p:ph idx="1"/>
          </p:nvPr>
        </p:nvSpPr>
        <p:spPr>
          <a:xfrm>
            <a:off x="335360" y="1268760"/>
            <a:ext cx="11449272" cy="360040"/>
          </a:xfrm>
        </p:spPr>
        <p:txBody>
          <a:bodyPr/>
          <a:lstStyle/>
          <a:p>
            <a:pPr marL="0" indent="0">
              <a:buNone/>
            </a:pPr>
            <a:r>
              <a:rPr lang="en-US" b="1" dirty="0"/>
              <a:t>Prompt</a:t>
            </a:r>
            <a:r>
              <a:rPr lang="en-US" dirty="0"/>
              <a:t>: Explain data engineering like I am 5.</a:t>
            </a:r>
          </a:p>
        </p:txBody>
      </p:sp>
      <p:sp>
        <p:nvSpPr>
          <p:cNvPr id="3" name="Slide Number Placeholder 2">
            <a:extLst>
              <a:ext uri="{FF2B5EF4-FFF2-40B4-BE49-F238E27FC236}">
                <a16:creationId xmlns:a16="http://schemas.microsoft.com/office/drawing/2014/main" id="{66627B8D-4789-C184-9EF2-5D18219CE697}"/>
              </a:ext>
            </a:extLst>
          </p:cNvPr>
          <p:cNvSpPr>
            <a:spLocks noGrp="1"/>
          </p:cNvSpPr>
          <p:nvPr>
            <p:ph type="sldNum" sz="quarter" idx="12"/>
          </p:nvPr>
        </p:nvSpPr>
        <p:spPr/>
        <p:txBody>
          <a:bodyPr/>
          <a:lstStyle/>
          <a:p>
            <a:fld id="{4FAB73BC-B049-4115-A692-8D63A059BFB8}" type="slidenum">
              <a:rPr lang="en-US" smtClean="0"/>
              <a:t>3</a:t>
            </a:fld>
            <a:endParaRPr lang="en-US" dirty="0"/>
          </a:p>
        </p:txBody>
      </p:sp>
      <p:sp>
        <p:nvSpPr>
          <p:cNvPr id="6" name="Content Placeholder 4">
            <a:extLst>
              <a:ext uri="{FF2B5EF4-FFF2-40B4-BE49-F238E27FC236}">
                <a16:creationId xmlns:a16="http://schemas.microsoft.com/office/drawing/2014/main" id="{0DE914E1-BA61-7445-308C-711B29B3958D}"/>
              </a:ext>
            </a:extLst>
          </p:cNvPr>
          <p:cNvSpPr txBox="1">
            <a:spLocks/>
          </p:cNvSpPr>
          <p:nvPr/>
        </p:nvSpPr>
        <p:spPr>
          <a:xfrm>
            <a:off x="335360" y="1772816"/>
            <a:ext cx="11449272" cy="4464496"/>
          </a:xfrm>
          <a:prstGeom prst="rect">
            <a:avLst/>
          </a:prstGeom>
        </p:spPr>
        <p:txBody>
          <a:bodyPr vert="horz" lIns="0" tIns="36000" rIns="0" bIns="36000" rtlCol="0">
            <a:noAutofit/>
          </a:bodyPr>
          <a:lstStyle>
            <a:lvl1pPr marL="91440" indent="-91440" algn="l" defTabSz="914400" rtl="0" eaLnBrk="1" latinLnBrk="0" hangingPunct="1">
              <a:lnSpc>
                <a:spcPct val="90000"/>
              </a:lnSpc>
              <a:spcBef>
                <a:spcPts val="1200"/>
              </a:spcBef>
              <a:spcAft>
                <a:spcPts val="2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Arial" panose="020B0604020202020204" pitchFamily="34" charset="0"/>
              <a:buNone/>
            </a:pPr>
            <a:r>
              <a:rPr lang="en-US" dirty="0"/>
              <a:t>Imagine you have a huge box of LEGO pieces. 🧱Some are tiny, some are big, some are red, some are blue. They’re all mixed up. Now imagine your </a:t>
            </a:r>
            <a:r>
              <a:rPr lang="en-US" dirty="0">
                <a:solidFill>
                  <a:srgbClr val="4472C4"/>
                </a:solidFill>
              </a:rPr>
              <a:t>friend wants to build</a:t>
            </a:r>
            <a:r>
              <a:rPr lang="en-US" dirty="0"/>
              <a:t>: A house, A car, A spaceship.</a:t>
            </a:r>
            <a:br>
              <a:rPr lang="en-US" dirty="0"/>
            </a:br>
            <a:r>
              <a:rPr lang="en-US" dirty="0"/>
              <a:t>But everything is messy. They can’t find the right pieces! So what does a data engineer do? A data engineer is like the person who: Collects all the LEGO pieces (</a:t>
            </a:r>
            <a:r>
              <a:rPr lang="en-US" dirty="0">
                <a:solidFill>
                  <a:srgbClr val="4472C4"/>
                </a:solidFill>
              </a:rPr>
              <a:t>gets data from different places</a:t>
            </a:r>
            <a:r>
              <a:rPr lang="en-US" dirty="0"/>
              <a:t>), Sorts them by color and size (</a:t>
            </a:r>
            <a:r>
              <a:rPr lang="en-US" dirty="0">
                <a:solidFill>
                  <a:srgbClr val="4472C4"/>
                </a:solidFill>
              </a:rPr>
              <a:t>organizes the data</a:t>
            </a:r>
            <a:r>
              <a:rPr lang="en-US" dirty="0"/>
              <a:t>), Cleans the dirty ones (</a:t>
            </a:r>
            <a:r>
              <a:rPr lang="en-US" dirty="0">
                <a:solidFill>
                  <a:srgbClr val="4472C4"/>
                </a:solidFill>
              </a:rPr>
              <a:t>fixes mistakes in the data</a:t>
            </a:r>
            <a:r>
              <a:rPr lang="en-US" dirty="0"/>
              <a:t>), Puts them into neat boxes with labels (</a:t>
            </a:r>
            <a:r>
              <a:rPr lang="en-US" dirty="0">
                <a:solidFill>
                  <a:srgbClr val="4472C4"/>
                </a:solidFill>
              </a:rPr>
              <a:t>stores the data properly</a:t>
            </a:r>
            <a:r>
              <a:rPr lang="en-US" dirty="0"/>
              <a:t>), Builds special shelves so everyone can find pieces fast (</a:t>
            </a:r>
            <a:r>
              <a:rPr lang="en-US" dirty="0">
                <a:solidFill>
                  <a:srgbClr val="4472C4"/>
                </a:solidFill>
              </a:rPr>
              <a:t>creates systems so data is easy to use</a:t>
            </a:r>
            <a:r>
              <a:rPr lang="en-US" dirty="0"/>
              <a:t>). </a:t>
            </a:r>
            <a:br>
              <a:rPr lang="en-US" dirty="0"/>
            </a:br>
            <a:r>
              <a:rPr lang="en-US" dirty="0">
                <a:solidFill>
                  <a:srgbClr val="4472C4"/>
                </a:solidFill>
              </a:rPr>
              <a:t>Why is that important? Because other people like</a:t>
            </a:r>
            <a:r>
              <a:rPr lang="en-US" dirty="0"/>
              <a:t>: Data scientists, Analysts, App developers. Need clean, organized data to: Make charts, Build apps, Train AI, Help companies make decisions. If the LEGO pieces are messy, nobody can build anything!</a:t>
            </a:r>
            <a:br>
              <a:rPr lang="en-US" dirty="0"/>
            </a:br>
            <a:r>
              <a:rPr lang="en-US" dirty="0"/>
              <a:t>Super simple version: Data engineering is: </a:t>
            </a:r>
            <a:r>
              <a:rPr lang="en-US" dirty="0">
                <a:solidFill>
                  <a:srgbClr val="4472C4"/>
                </a:solidFill>
              </a:rPr>
              <a:t>Making messy information clean and organized so others can use it easily.</a:t>
            </a:r>
            <a:br>
              <a:rPr lang="en-US" dirty="0">
                <a:solidFill>
                  <a:srgbClr val="4472C4"/>
                </a:solidFill>
              </a:rPr>
            </a:br>
            <a:br>
              <a:rPr lang="en-US" dirty="0">
                <a:solidFill>
                  <a:srgbClr val="4472C4"/>
                </a:solidFill>
              </a:rPr>
            </a:br>
            <a:r>
              <a:rPr lang="en-US" dirty="0"/>
              <a:t>If you’d like, I can also explain it like you're 15 or like you're starting a startup 🚀</a:t>
            </a:r>
          </a:p>
        </p:txBody>
      </p:sp>
      <p:sp>
        <p:nvSpPr>
          <p:cNvPr id="2" name="TextBox 1">
            <a:extLst>
              <a:ext uri="{FF2B5EF4-FFF2-40B4-BE49-F238E27FC236}">
                <a16:creationId xmlns:a16="http://schemas.microsoft.com/office/drawing/2014/main" id="{B60B57AD-44E6-E93B-EAB6-1D2C15015547}"/>
              </a:ext>
            </a:extLst>
          </p:cNvPr>
          <p:cNvSpPr txBox="1"/>
          <p:nvPr/>
        </p:nvSpPr>
        <p:spPr>
          <a:xfrm>
            <a:off x="6838984" y="6093296"/>
            <a:ext cx="4945648" cy="369332"/>
          </a:xfrm>
          <a:prstGeom prst="rect">
            <a:avLst/>
          </a:prstGeom>
          <a:noFill/>
        </p:spPr>
        <p:txBody>
          <a:bodyPr wrap="square" rtlCol="0">
            <a:spAutoFit/>
          </a:bodyPr>
          <a:lstStyle/>
          <a:p>
            <a:pPr algn="r"/>
            <a:r>
              <a:rPr lang="en-US" dirty="0"/>
              <a:t>https://chat.openai.com/  2026.02.17</a:t>
            </a:r>
          </a:p>
        </p:txBody>
      </p:sp>
    </p:spTree>
    <p:extLst>
      <p:ext uri="{BB962C8B-B14F-4D97-AF65-F5344CB8AC3E}">
        <p14:creationId xmlns:p14="http://schemas.microsoft.com/office/powerpoint/2010/main" val="40934582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8C266-6982-3458-C6F3-1F3E7B30DD94}"/>
              </a:ext>
            </a:extLst>
          </p:cNvPr>
          <p:cNvSpPr>
            <a:spLocks noGrp="1"/>
          </p:cNvSpPr>
          <p:nvPr>
            <p:ph type="title"/>
          </p:nvPr>
        </p:nvSpPr>
        <p:spPr/>
        <p:txBody>
          <a:bodyPr/>
          <a:lstStyle/>
          <a:p>
            <a:r>
              <a:rPr lang="en-US" dirty="0"/>
              <a:t>Data cube operations 2 / 3</a:t>
            </a:r>
          </a:p>
        </p:txBody>
      </p:sp>
      <p:sp>
        <p:nvSpPr>
          <p:cNvPr id="4" name="Slide Number Placeholder 3">
            <a:extLst>
              <a:ext uri="{FF2B5EF4-FFF2-40B4-BE49-F238E27FC236}">
                <a16:creationId xmlns:a16="http://schemas.microsoft.com/office/drawing/2014/main" id="{E9C09992-B658-61E9-478D-615AF2A42D8A}"/>
              </a:ext>
            </a:extLst>
          </p:cNvPr>
          <p:cNvSpPr>
            <a:spLocks noGrp="1"/>
          </p:cNvSpPr>
          <p:nvPr>
            <p:ph type="sldNum" sz="quarter" idx="12"/>
          </p:nvPr>
        </p:nvSpPr>
        <p:spPr/>
        <p:txBody>
          <a:bodyPr/>
          <a:lstStyle/>
          <a:p>
            <a:fld id="{6113E31D-E2AB-40D1-8B51-AFA5AFEF393A}" type="slidenum">
              <a:rPr lang="en-US" smtClean="0"/>
              <a:t>30</a:t>
            </a:fld>
            <a:endParaRPr lang="en-US" dirty="0"/>
          </a:p>
        </p:txBody>
      </p:sp>
      <p:graphicFrame>
        <p:nvGraphicFramePr>
          <p:cNvPr id="5" name="Table 4">
            <a:extLst>
              <a:ext uri="{FF2B5EF4-FFF2-40B4-BE49-F238E27FC236}">
                <a16:creationId xmlns:a16="http://schemas.microsoft.com/office/drawing/2014/main" id="{C221DF3B-08AE-021E-AD1F-31724D69D2B5}"/>
              </a:ext>
            </a:extLst>
          </p:cNvPr>
          <p:cNvGraphicFramePr>
            <a:graphicFrameLocks noGrp="1"/>
          </p:cNvGraphicFramePr>
          <p:nvPr>
            <p:extLst>
              <p:ext uri="{D42A27DB-BD31-4B8C-83A1-F6EECF244321}">
                <p14:modId xmlns:p14="http://schemas.microsoft.com/office/powerpoint/2010/main" val="348324186"/>
              </p:ext>
            </p:extLst>
          </p:nvPr>
        </p:nvGraphicFramePr>
        <p:xfrm>
          <a:off x="333241" y="1847524"/>
          <a:ext cx="5080000" cy="1112520"/>
        </p:xfrm>
        <a:graphic>
          <a:graphicData uri="http://schemas.openxmlformats.org/drawingml/2006/table">
            <a:tbl>
              <a:tblPr firstRow="1" bandRow="1">
                <a:tableStyleId>{5940675A-B579-460E-94D1-54222C63F5DA}</a:tableStyleId>
              </a:tblPr>
              <a:tblGrid>
                <a:gridCol w="1016000">
                  <a:extLst>
                    <a:ext uri="{9D8B030D-6E8A-4147-A177-3AD203B41FA5}">
                      <a16:colId xmlns:a16="http://schemas.microsoft.com/office/drawing/2014/main" val="527597051"/>
                    </a:ext>
                  </a:extLst>
                </a:gridCol>
                <a:gridCol w="1016000">
                  <a:extLst>
                    <a:ext uri="{9D8B030D-6E8A-4147-A177-3AD203B41FA5}">
                      <a16:colId xmlns:a16="http://schemas.microsoft.com/office/drawing/2014/main" val="3214487766"/>
                    </a:ext>
                  </a:extLst>
                </a:gridCol>
                <a:gridCol w="1016000">
                  <a:extLst>
                    <a:ext uri="{9D8B030D-6E8A-4147-A177-3AD203B41FA5}">
                      <a16:colId xmlns:a16="http://schemas.microsoft.com/office/drawing/2014/main" val="1396268665"/>
                    </a:ext>
                  </a:extLst>
                </a:gridCol>
                <a:gridCol w="1016000">
                  <a:extLst>
                    <a:ext uri="{9D8B030D-6E8A-4147-A177-3AD203B41FA5}">
                      <a16:colId xmlns:a16="http://schemas.microsoft.com/office/drawing/2014/main" val="3126587833"/>
                    </a:ext>
                  </a:extLst>
                </a:gridCol>
                <a:gridCol w="1016000">
                  <a:extLst>
                    <a:ext uri="{9D8B030D-6E8A-4147-A177-3AD203B41FA5}">
                      <a16:colId xmlns:a16="http://schemas.microsoft.com/office/drawing/2014/main" val="1234481532"/>
                    </a:ext>
                  </a:extLst>
                </a:gridCol>
              </a:tblGrid>
              <a:tr h="370840">
                <a:tc>
                  <a:txBody>
                    <a:bodyPr/>
                    <a:lstStyle/>
                    <a:p>
                      <a:endParaRPr lang="en-US"/>
                    </a:p>
                  </a:txBody>
                  <a:tcPr/>
                </a:tc>
                <a:tc gridSpan="3">
                  <a:txBody>
                    <a:bodyPr/>
                    <a:lstStyle/>
                    <a:p>
                      <a:pPr algn="ctr"/>
                      <a:r>
                        <a:rPr lang="en-US" dirty="0"/>
                        <a:t>1. Quarter</a:t>
                      </a:r>
                    </a:p>
                  </a:txBody>
                  <a:tcPr/>
                </a:tc>
                <a:tc hMerge="1">
                  <a:txBody>
                    <a:bodyPr/>
                    <a:lstStyle/>
                    <a:p>
                      <a:pPr algn="ctr"/>
                      <a:endParaRPr lang="en-US" dirty="0"/>
                    </a:p>
                  </a:txBody>
                  <a:tcPr/>
                </a:tc>
                <a:tc hMerge="1">
                  <a:txBody>
                    <a:bodyPr/>
                    <a:lstStyle/>
                    <a:p>
                      <a:pPr algn="ctr"/>
                      <a:endParaRPr lang="en-US" dirty="0"/>
                    </a:p>
                  </a:txBody>
                  <a:tcPr/>
                </a:tc>
                <a:tc>
                  <a:txBody>
                    <a:bodyPr/>
                    <a:lstStyle/>
                    <a:p>
                      <a:pPr algn="ctr"/>
                      <a:r>
                        <a:rPr lang="en-US" dirty="0"/>
                        <a:t>…</a:t>
                      </a:r>
                    </a:p>
                  </a:txBody>
                  <a:tcPr/>
                </a:tc>
                <a:extLst>
                  <a:ext uri="{0D108BD9-81ED-4DB2-BD59-A6C34878D82A}">
                    <a16:rowId xmlns:a16="http://schemas.microsoft.com/office/drawing/2014/main" val="2572422292"/>
                  </a:ext>
                </a:extLst>
              </a:tr>
              <a:tr h="370840">
                <a:tc>
                  <a:txBody>
                    <a:bodyPr/>
                    <a:lstStyle/>
                    <a:p>
                      <a:endParaRPr lang="en-US" dirty="0"/>
                    </a:p>
                  </a:txBody>
                  <a:tcPr/>
                </a:tc>
                <a:tc>
                  <a:txBody>
                    <a:bodyPr/>
                    <a:lstStyle/>
                    <a:p>
                      <a:pPr algn="ctr"/>
                      <a:r>
                        <a:rPr lang="en-US" dirty="0"/>
                        <a:t>January</a:t>
                      </a:r>
                    </a:p>
                  </a:txBody>
                  <a:tcPr/>
                </a:tc>
                <a:tc>
                  <a:txBody>
                    <a:bodyPr/>
                    <a:lstStyle/>
                    <a:p>
                      <a:pPr algn="ctr"/>
                      <a:r>
                        <a:rPr lang="en-US" dirty="0"/>
                        <a:t>February</a:t>
                      </a:r>
                    </a:p>
                  </a:txBody>
                  <a:tcPr/>
                </a:tc>
                <a:tc>
                  <a:txBody>
                    <a:bodyPr/>
                    <a:lstStyle/>
                    <a:p>
                      <a:pPr algn="ctr"/>
                      <a:r>
                        <a:rPr lang="en-US" dirty="0"/>
                        <a:t>March</a:t>
                      </a:r>
                    </a:p>
                  </a:txBody>
                  <a:tcPr/>
                </a:tc>
                <a:tc>
                  <a:txBody>
                    <a:bodyPr/>
                    <a:lstStyle/>
                    <a:p>
                      <a:pPr algn="ctr"/>
                      <a:r>
                        <a:rPr lang="en-US" dirty="0"/>
                        <a:t>…</a:t>
                      </a:r>
                    </a:p>
                  </a:txBody>
                  <a:tcPr/>
                </a:tc>
                <a:extLst>
                  <a:ext uri="{0D108BD9-81ED-4DB2-BD59-A6C34878D82A}">
                    <a16:rowId xmlns:a16="http://schemas.microsoft.com/office/drawing/2014/main" val="2936322009"/>
                  </a:ext>
                </a:extLst>
              </a:tr>
              <a:tr h="370840">
                <a:tc>
                  <a:txBody>
                    <a:bodyPr/>
                    <a:lstStyle/>
                    <a:p>
                      <a:r>
                        <a:rPr lang="en-US" dirty="0"/>
                        <a:t>Hawaii</a:t>
                      </a:r>
                    </a:p>
                  </a:txBody>
                  <a:tcPr/>
                </a:tc>
                <a:tc>
                  <a:txBody>
                    <a:bodyPr/>
                    <a:lstStyle/>
                    <a:p>
                      <a:pPr algn="ctr"/>
                      <a:r>
                        <a:rPr lang="en-US" dirty="0"/>
                        <a:t>2</a:t>
                      </a:r>
                    </a:p>
                  </a:txBody>
                  <a:tcPr/>
                </a:tc>
                <a:tc>
                  <a:txBody>
                    <a:bodyPr/>
                    <a:lstStyle/>
                    <a:p>
                      <a:pPr algn="ctr"/>
                      <a:r>
                        <a:rPr lang="en-US" dirty="0"/>
                        <a:t>4</a:t>
                      </a:r>
                    </a:p>
                  </a:txBody>
                  <a:tcPr/>
                </a:tc>
                <a:tc>
                  <a:txBody>
                    <a:bodyPr/>
                    <a:lstStyle/>
                    <a:p>
                      <a:pPr algn="ctr"/>
                      <a:r>
                        <a:rPr lang="en-US" dirty="0"/>
                        <a:t>4</a:t>
                      </a:r>
                    </a:p>
                  </a:txBody>
                  <a:tcPr/>
                </a:tc>
                <a:tc>
                  <a:txBody>
                    <a:bodyPr/>
                    <a:lstStyle/>
                    <a:p>
                      <a:pPr algn="ctr"/>
                      <a:r>
                        <a:rPr lang="en-US" dirty="0"/>
                        <a:t>…</a:t>
                      </a:r>
                    </a:p>
                  </a:txBody>
                  <a:tcPr/>
                </a:tc>
                <a:extLst>
                  <a:ext uri="{0D108BD9-81ED-4DB2-BD59-A6C34878D82A}">
                    <a16:rowId xmlns:a16="http://schemas.microsoft.com/office/drawing/2014/main" val="3113630775"/>
                  </a:ext>
                </a:extLst>
              </a:tr>
            </a:tbl>
          </a:graphicData>
        </a:graphic>
      </p:graphicFrame>
      <p:graphicFrame>
        <p:nvGraphicFramePr>
          <p:cNvPr id="6" name="Table 5">
            <a:extLst>
              <a:ext uri="{FF2B5EF4-FFF2-40B4-BE49-F238E27FC236}">
                <a16:creationId xmlns:a16="http://schemas.microsoft.com/office/drawing/2014/main" id="{8391B095-BA23-9E41-0457-13386EE70FC6}"/>
              </a:ext>
            </a:extLst>
          </p:cNvPr>
          <p:cNvGraphicFramePr>
            <a:graphicFrameLocks noGrp="1"/>
          </p:cNvGraphicFramePr>
          <p:nvPr>
            <p:extLst>
              <p:ext uri="{D42A27DB-BD31-4B8C-83A1-F6EECF244321}">
                <p14:modId xmlns:p14="http://schemas.microsoft.com/office/powerpoint/2010/main" val="1563422888"/>
              </p:ext>
            </p:extLst>
          </p:nvPr>
        </p:nvGraphicFramePr>
        <p:xfrm>
          <a:off x="333241" y="4143140"/>
          <a:ext cx="5080000" cy="1112520"/>
        </p:xfrm>
        <a:graphic>
          <a:graphicData uri="http://schemas.openxmlformats.org/drawingml/2006/table">
            <a:tbl>
              <a:tblPr firstRow="1" bandRow="1">
                <a:tableStyleId>{5940675A-B579-460E-94D1-54222C63F5DA}</a:tableStyleId>
              </a:tblPr>
              <a:tblGrid>
                <a:gridCol w="1016000">
                  <a:extLst>
                    <a:ext uri="{9D8B030D-6E8A-4147-A177-3AD203B41FA5}">
                      <a16:colId xmlns:a16="http://schemas.microsoft.com/office/drawing/2014/main" val="527597051"/>
                    </a:ext>
                  </a:extLst>
                </a:gridCol>
                <a:gridCol w="1016000">
                  <a:extLst>
                    <a:ext uri="{9D8B030D-6E8A-4147-A177-3AD203B41FA5}">
                      <a16:colId xmlns:a16="http://schemas.microsoft.com/office/drawing/2014/main" val="3214487766"/>
                    </a:ext>
                  </a:extLst>
                </a:gridCol>
                <a:gridCol w="1016000">
                  <a:extLst>
                    <a:ext uri="{9D8B030D-6E8A-4147-A177-3AD203B41FA5}">
                      <a16:colId xmlns:a16="http://schemas.microsoft.com/office/drawing/2014/main" val="1396268665"/>
                    </a:ext>
                  </a:extLst>
                </a:gridCol>
                <a:gridCol w="1016000">
                  <a:extLst>
                    <a:ext uri="{9D8B030D-6E8A-4147-A177-3AD203B41FA5}">
                      <a16:colId xmlns:a16="http://schemas.microsoft.com/office/drawing/2014/main" val="3126587833"/>
                    </a:ext>
                  </a:extLst>
                </a:gridCol>
                <a:gridCol w="1016000">
                  <a:extLst>
                    <a:ext uri="{9D8B030D-6E8A-4147-A177-3AD203B41FA5}">
                      <a16:colId xmlns:a16="http://schemas.microsoft.com/office/drawing/2014/main" val="1234481532"/>
                    </a:ext>
                  </a:extLst>
                </a:gridCol>
              </a:tblGrid>
              <a:tr h="370840">
                <a:tc>
                  <a:txBody>
                    <a:bodyPr/>
                    <a:lstStyle/>
                    <a:p>
                      <a:endParaRPr lang="en-US"/>
                    </a:p>
                  </a:txBody>
                  <a:tcPr/>
                </a:tc>
                <a:tc gridSpan="3">
                  <a:txBody>
                    <a:bodyPr/>
                    <a:lstStyle/>
                    <a:p>
                      <a:pPr algn="ctr"/>
                      <a:r>
                        <a:rPr lang="en-US" dirty="0"/>
                        <a:t>1. Quarter</a:t>
                      </a:r>
                    </a:p>
                  </a:txBody>
                  <a:tcPr/>
                </a:tc>
                <a:tc hMerge="1">
                  <a:txBody>
                    <a:bodyPr/>
                    <a:lstStyle/>
                    <a:p>
                      <a:pPr algn="ctr"/>
                      <a:endParaRPr lang="en-US" dirty="0"/>
                    </a:p>
                  </a:txBody>
                  <a:tcPr/>
                </a:tc>
                <a:tc hMerge="1">
                  <a:txBody>
                    <a:bodyPr/>
                    <a:lstStyle/>
                    <a:p>
                      <a:pPr algn="ctr"/>
                      <a:endParaRPr lang="en-US" dirty="0"/>
                    </a:p>
                  </a:txBody>
                  <a:tcPr/>
                </a:tc>
                <a:tc>
                  <a:txBody>
                    <a:bodyPr/>
                    <a:lstStyle/>
                    <a:p>
                      <a:pPr algn="ctr"/>
                      <a:r>
                        <a:rPr lang="en-US" dirty="0"/>
                        <a:t>…</a:t>
                      </a:r>
                    </a:p>
                  </a:txBody>
                  <a:tcPr/>
                </a:tc>
                <a:extLst>
                  <a:ext uri="{0D108BD9-81ED-4DB2-BD59-A6C34878D82A}">
                    <a16:rowId xmlns:a16="http://schemas.microsoft.com/office/drawing/2014/main" val="2572422292"/>
                  </a:ext>
                </a:extLst>
              </a:tr>
              <a:tr h="370840">
                <a:tc>
                  <a:txBody>
                    <a:bodyPr/>
                    <a:lstStyle/>
                    <a:p>
                      <a:endParaRPr lang="en-US" dirty="0"/>
                    </a:p>
                  </a:txBody>
                  <a:tcPr/>
                </a:tc>
                <a:tc>
                  <a:txBody>
                    <a:bodyPr/>
                    <a:lstStyle/>
                    <a:p>
                      <a:pPr algn="ctr"/>
                      <a:r>
                        <a:rPr lang="en-US" dirty="0"/>
                        <a:t>January</a:t>
                      </a:r>
                    </a:p>
                  </a:txBody>
                  <a:tcPr/>
                </a:tc>
                <a:tc>
                  <a:txBody>
                    <a:bodyPr/>
                    <a:lstStyle/>
                    <a:p>
                      <a:pPr algn="ctr"/>
                      <a:r>
                        <a:rPr lang="en-US" dirty="0"/>
                        <a:t>February</a:t>
                      </a:r>
                    </a:p>
                  </a:txBody>
                  <a:tcPr/>
                </a:tc>
                <a:tc>
                  <a:txBody>
                    <a:bodyPr/>
                    <a:lstStyle/>
                    <a:p>
                      <a:pPr algn="ctr"/>
                      <a:r>
                        <a:rPr lang="en-US" dirty="0"/>
                        <a:t>March</a:t>
                      </a:r>
                    </a:p>
                  </a:txBody>
                  <a:tcPr/>
                </a:tc>
                <a:tc>
                  <a:txBody>
                    <a:bodyPr/>
                    <a:lstStyle/>
                    <a:p>
                      <a:pPr algn="ctr"/>
                      <a:r>
                        <a:rPr lang="en-US" dirty="0"/>
                        <a:t>…</a:t>
                      </a:r>
                    </a:p>
                  </a:txBody>
                  <a:tcPr/>
                </a:tc>
                <a:extLst>
                  <a:ext uri="{0D108BD9-81ED-4DB2-BD59-A6C34878D82A}">
                    <a16:rowId xmlns:a16="http://schemas.microsoft.com/office/drawing/2014/main" val="2936322009"/>
                  </a:ext>
                </a:extLst>
              </a:tr>
              <a:tr h="370840">
                <a:tc>
                  <a:txBody>
                    <a:bodyPr/>
                    <a:lstStyle/>
                    <a:p>
                      <a:r>
                        <a:rPr lang="en-US" dirty="0"/>
                        <a:t>Hawaii</a:t>
                      </a:r>
                    </a:p>
                  </a:txBody>
                  <a:tcPr/>
                </a:tc>
                <a:tc>
                  <a:txBody>
                    <a:bodyPr/>
                    <a:lstStyle/>
                    <a:p>
                      <a:pPr algn="ctr"/>
                      <a:r>
                        <a:rPr lang="en-US" dirty="0"/>
                        <a:t>1</a:t>
                      </a:r>
                    </a:p>
                  </a:txBody>
                  <a:tcPr/>
                </a:tc>
                <a:tc>
                  <a:txBody>
                    <a:bodyPr/>
                    <a:lstStyle/>
                    <a:p>
                      <a:pPr algn="ctr"/>
                      <a:r>
                        <a:rPr lang="en-US" dirty="0"/>
                        <a:t>2</a:t>
                      </a:r>
                    </a:p>
                  </a:txBody>
                  <a:tcPr/>
                </a:tc>
                <a:tc>
                  <a:txBody>
                    <a:bodyPr/>
                    <a:lstStyle/>
                    <a:p>
                      <a:pPr algn="ctr"/>
                      <a:r>
                        <a:rPr lang="en-US" dirty="0"/>
                        <a:t>2</a:t>
                      </a:r>
                    </a:p>
                  </a:txBody>
                  <a:tcPr/>
                </a:tc>
                <a:tc>
                  <a:txBody>
                    <a:bodyPr/>
                    <a:lstStyle/>
                    <a:p>
                      <a:pPr algn="ctr"/>
                      <a:r>
                        <a:rPr lang="en-US" dirty="0"/>
                        <a:t>…</a:t>
                      </a:r>
                    </a:p>
                  </a:txBody>
                  <a:tcPr/>
                </a:tc>
                <a:extLst>
                  <a:ext uri="{0D108BD9-81ED-4DB2-BD59-A6C34878D82A}">
                    <a16:rowId xmlns:a16="http://schemas.microsoft.com/office/drawing/2014/main" val="3113630775"/>
                  </a:ext>
                </a:extLst>
              </a:tr>
            </a:tbl>
          </a:graphicData>
        </a:graphic>
      </p:graphicFrame>
      <p:sp>
        <p:nvSpPr>
          <p:cNvPr id="7" name="Arrow: Down 6">
            <a:extLst>
              <a:ext uri="{FF2B5EF4-FFF2-40B4-BE49-F238E27FC236}">
                <a16:creationId xmlns:a16="http://schemas.microsoft.com/office/drawing/2014/main" id="{F08EB7DE-20DF-E7A0-49E2-28260034F1B3}"/>
              </a:ext>
            </a:extLst>
          </p:cNvPr>
          <p:cNvSpPr/>
          <p:nvPr/>
        </p:nvSpPr>
        <p:spPr>
          <a:xfrm>
            <a:off x="2783632" y="3083540"/>
            <a:ext cx="288032" cy="936104"/>
          </a:xfrm>
          <a:prstGeom prst="downArrow">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8" name="TextBox 7">
            <a:extLst>
              <a:ext uri="{FF2B5EF4-FFF2-40B4-BE49-F238E27FC236}">
                <a16:creationId xmlns:a16="http://schemas.microsoft.com/office/drawing/2014/main" id="{5D117520-F506-0894-85E7-BB653C70B2AB}"/>
              </a:ext>
            </a:extLst>
          </p:cNvPr>
          <p:cNvSpPr txBox="1"/>
          <p:nvPr/>
        </p:nvSpPr>
        <p:spPr>
          <a:xfrm>
            <a:off x="3215680" y="3362261"/>
            <a:ext cx="792088" cy="430887"/>
          </a:xfrm>
          <a:prstGeom prst="rect">
            <a:avLst/>
          </a:prstGeom>
          <a:noFill/>
        </p:spPr>
        <p:txBody>
          <a:bodyPr wrap="square" rtlCol="0">
            <a:spAutoFit/>
          </a:bodyPr>
          <a:lstStyle/>
          <a:p>
            <a:r>
              <a:rPr lang="en-US" sz="2200" dirty="0"/>
              <a:t>Slice</a:t>
            </a:r>
          </a:p>
        </p:txBody>
      </p:sp>
      <p:sp>
        <p:nvSpPr>
          <p:cNvPr id="9" name="Right Brace 8">
            <a:extLst>
              <a:ext uri="{FF2B5EF4-FFF2-40B4-BE49-F238E27FC236}">
                <a16:creationId xmlns:a16="http://schemas.microsoft.com/office/drawing/2014/main" id="{455E80DC-A7D4-C909-15C3-2993676458A9}"/>
              </a:ext>
            </a:extLst>
          </p:cNvPr>
          <p:cNvSpPr/>
          <p:nvPr/>
        </p:nvSpPr>
        <p:spPr>
          <a:xfrm>
            <a:off x="5566859" y="3953576"/>
            <a:ext cx="72008" cy="1491648"/>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04609C46-57C9-402D-77BC-DF6469DB7959}"/>
              </a:ext>
            </a:extLst>
          </p:cNvPr>
          <p:cNvSpPr txBox="1"/>
          <p:nvPr/>
        </p:nvSpPr>
        <p:spPr>
          <a:xfrm>
            <a:off x="5792484" y="4483956"/>
            <a:ext cx="1167611" cy="430887"/>
          </a:xfrm>
          <a:prstGeom prst="rect">
            <a:avLst/>
          </a:prstGeom>
          <a:noFill/>
        </p:spPr>
        <p:txBody>
          <a:bodyPr wrap="square" rtlCol="0">
            <a:spAutoFit/>
          </a:bodyPr>
          <a:lstStyle/>
          <a:p>
            <a:r>
              <a:rPr lang="en-US" sz="2200" dirty="0"/>
              <a:t>Monday</a:t>
            </a:r>
          </a:p>
        </p:txBody>
      </p:sp>
      <p:grpSp>
        <p:nvGrpSpPr>
          <p:cNvPr id="95" name="Group 94">
            <a:extLst>
              <a:ext uri="{FF2B5EF4-FFF2-40B4-BE49-F238E27FC236}">
                <a16:creationId xmlns:a16="http://schemas.microsoft.com/office/drawing/2014/main" id="{EF458699-2D80-F6C1-F3F5-E06FAC6BA11A}"/>
              </a:ext>
            </a:extLst>
          </p:cNvPr>
          <p:cNvGrpSpPr/>
          <p:nvPr/>
        </p:nvGrpSpPr>
        <p:grpSpPr>
          <a:xfrm>
            <a:off x="8489220" y="1844824"/>
            <a:ext cx="1512171" cy="1509516"/>
            <a:chOff x="7464152" y="2615154"/>
            <a:chExt cx="1512171" cy="1509516"/>
          </a:xfrm>
        </p:grpSpPr>
        <p:grpSp>
          <p:nvGrpSpPr>
            <p:cNvPr id="31" name="Group 30">
              <a:extLst>
                <a:ext uri="{FF2B5EF4-FFF2-40B4-BE49-F238E27FC236}">
                  <a16:creationId xmlns:a16="http://schemas.microsoft.com/office/drawing/2014/main" id="{67151689-FED2-4F98-9B70-9C64AEA3FD6E}"/>
                </a:ext>
              </a:extLst>
            </p:cNvPr>
            <p:cNvGrpSpPr/>
            <p:nvPr/>
          </p:nvGrpSpPr>
          <p:grpSpPr>
            <a:xfrm>
              <a:off x="7464152" y="3047721"/>
              <a:ext cx="1080121" cy="1076949"/>
              <a:chOff x="7464152" y="3047721"/>
              <a:chExt cx="1080121" cy="1076949"/>
            </a:xfrm>
          </p:grpSpPr>
          <p:sp>
            <p:nvSpPr>
              <p:cNvPr id="11" name="Rectangle 10">
                <a:extLst>
                  <a:ext uri="{FF2B5EF4-FFF2-40B4-BE49-F238E27FC236}">
                    <a16:creationId xmlns:a16="http://schemas.microsoft.com/office/drawing/2014/main" id="{119A64AB-0EAA-497B-C372-5E9337ED03EF}"/>
                  </a:ext>
                </a:extLst>
              </p:cNvPr>
              <p:cNvSpPr/>
              <p:nvPr/>
            </p:nvSpPr>
            <p:spPr>
              <a:xfrm>
                <a:off x="7464152" y="3047721"/>
                <a:ext cx="360041" cy="3600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Rectangle 11">
                <a:extLst>
                  <a:ext uri="{FF2B5EF4-FFF2-40B4-BE49-F238E27FC236}">
                    <a16:creationId xmlns:a16="http://schemas.microsoft.com/office/drawing/2014/main" id="{B435352B-C023-6FB3-FF08-03B0B39A3345}"/>
                  </a:ext>
                </a:extLst>
              </p:cNvPr>
              <p:cNvSpPr/>
              <p:nvPr/>
            </p:nvSpPr>
            <p:spPr>
              <a:xfrm>
                <a:off x="7824193" y="3047721"/>
                <a:ext cx="360041" cy="3600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Rectangle 12">
                <a:extLst>
                  <a:ext uri="{FF2B5EF4-FFF2-40B4-BE49-F238E27FC236}">
                    <a16:creationId xmlns:a16="http://schemas.microsoft.com/office/drawing/2014/main" id="{98320045-DCFE-92E0-4832-B281DC967494}"/>
                  </a:ext>
                </a:extLst>
              </p:cNvPr>
              <p:cNvSpPr/>
              <p:nvPr/>
            </p:nvSpPr>
            <p:spPr>
              <a:xfrm>
                <a:off x="8184232" y="3047721"/>
                <a:ext cx="360041" cy="3600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Rectangle 13">
                <a:extLst>
                  <a:ext uri="{FF2B5EF4-FFF2-40B4-BE49-F238E27FC236}">
                    <a16:creationId xmlns:a16="http://schemas.microsoft.com/office/drawing/2014/main" id="{B2ECF4D0-F95B-0C19-4682-4DA0804B68B8}"/>
                  </a:ext>
                </a:extLst>
              </p:cNvPr>
              <p:cNvSpPr/>
              <p:nvPr/>
            </p:nvSpPr>
            <p:spPr>
              <a:xfrm>
                <a:off x="7464152" y="3404670"/>
                <a:ext cx="360041" cy="3600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 name="Rectangle 14">
                <a:extLst>
                  <a:ext uri="{FF2B5EF4-FFF2-40B4-BE49-F238E27FC236}">
                    <a16:creationId xmlns:a16="http://schemas.microsoft.com/office/drawing/2014/main" id="{008DA461-7C46-151F-CC20-D296CE9E4C38}"/>
                  </a:ext>
                </a:extLst>
              </p:cNvPr>
              <p:cNvSpPr/>
              <p:nvPr/>
            </p:nvSpPr>
            <p:spPr>
              <a:xfrm>
                <a:off x="7824193" y="3404670"/>
                <a:ext cx="360041" cy="3600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 name="Rectangle 15">
                <a:extLst>
                  <a:ext uri="{FF2B5EF4-FFF2-40B4-BE49-F238E27FC236}">
                    <a16:creationId xmlns:a16="http://schemas.microsoft.com/office/drawing/2014/main" id="{46E209F3-A827-5743-ED67-D409EB18F9FF}"/>
                  </a:ext>
                </a:extLst>
              </p:cNvPr>
              <p:cNvSpPr/>
              <p:nvPr/>
            </p:nvSpPr>
            <p:spPr>
              <a:xfrm>
                <a:off x="8184232" y="3404670"/>
                <a:ext cx="360041" cy="3600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 name="Rectangle 16">
                <a:extLst>
                  <a:ext uri="{FF2B5EF4-FFF2-40B4-BE49-F238E27FC236}">
                    <a16:creationId xmlns:a16="http://schemas.microsoft.com/office/drawing/2014/main" id="{D44D869A-B476-C39B-8BEF-28D6DD064278}"/>
                  </a:ext>
                </a:extLst>
              </p:cNvPr>
              <p:cNvSpPr/>
              <p:nvPr/>
            </p:nvSpPr>
            <p:spPr>
              <a:xfrm>
                <a:off x="7464152" y="3764670"/>
                <a:ext cx="360041" cy="3600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 name="Rectangle 17">
                <a:extLst>
                  <a:ext uri="{FF2B5EF4-FFF2-40B4-BE49-F238E27FC236}">
                    <a16:creationId xmlns:a16="http://schemas.microsoft.com/office/drawing/2014/main" id="{2E3065DF-AB21-FD04-EB1C-BF6AFABA6306}"/>
                  </a:ext>
                </a:extLst>
              </p:cNvPr>
              <p:cNvSpPr/>
              <p:nvPr/>
            </p:nvSpPr>
            <p:spPr>
              <a:xfrm>
                <a:off x="7824193" y="3764670"/>
                <a:ext cx="360041" cy="3600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 name="Rectangle 18">
                <a:extLst>
                  <a:ext uri="{FF2B5EF4-FFF2-40B4-BE49-F238E27FC236}">
                    <a16:creationId xmlns:a16="http://schemas.microsoft.com/office/drawing/2014/main" id="{54487909-9A95-E69F-46FE-AD526520BF8D}"/>
                  </a:ext>
                </a:extLst>
              </p:cNvPr>
              <p:cNvSpPr/>
              <p:nvPr/>
            </p:nvSpPr>
            <p:spPr>
              <a:xfrm>
                <a:off x="8184232" y="3764670"/>
                <a:ext cx="360041" cy="3600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cxnSp>
          <p:nvCxnSpPr>
            <p:cNvPr id="56" name="Straight Connector 55">
              <a:extLst>
                <a:ext uri="{FF2B5EF4-FFF2-40B4-BE49-F238E27FC236}">
                  <a16:creationId xmlns:a16="http://schemas.microsoft.com/office/drawing/2014/main" id="{E22CA648-710A-4561-9BD1-9742AC192CD9}"/>
                </a:ext>
              </a:extLst>
            </p:cNvPr>
            <p:cNvCxnSpPr>
              <a:cxnSpLocks/>
            </p:cNvCxnSpPr>
            <p:nvPr/>
          </p:nvCxnSpPr>
          <p:spPr>
            <a:xfrm flipV="1">
              <a:off x="8544269" y="2628256"/>
              <a:ext cx="432051" cy="427369"/>
            </a:xfrm>
            <a:prstGeom prst="line">
              <a:avLst/>
            </a:prstGeom>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a16="http://schemas.microsoft.com/office/drawing/2014/main" id="{FFCD0BE7-ECE2-DE63-731E-9B73A0B54BB0}"/>
                </a:ext>
              </a:extLst>
            </p:cNvPr>
            <p:cNvCxnSpPr>
              <a:cxnSpLocks/>
            </p:cNvCxnSpPr>
            <p:nvPr/>
          </p:nvCxnSpPr>
          <p:spPr>
            <a:xfrm flipV="1">
              <a:off x="8544272" y="2972863"/>
              <a:ext cx="432051" cy="427369"/>
            </a:xfrm>
            <a:prstGeom prst="line">
              <a:avLst/>
            </a:prstGeom>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a16="http://schemas.microsoft.com/office/drawing/2014/main" id="{284836A2-6E7A-BC5A-8821-5219FB0C2636}"/>
                </a:ext>
              </a:extLst>
            </p:cNvPr>
            <p:cNvCxnSpPr>
              <a:cxnSpLocks/>
            </p:cNvCxnSpPr>
            <p:nvPr/>
          </p:nvCxnSpPr>
          <p:spPr>
            <a:xfrm flipV="1">
              <a:off x="8544269" y="3337301"/>
              <a:ext cx="432051" cy="427369"/>
            </a:xfrm>
            <a:prstGeom prst="line">
              <a:avLst/>
            </a:prstGeom>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id="{041D7B8A-EF30-FFC7-36CB-35A7334B54BC}"/>
                </a:ext>
              </a:extLst>
            </p:cNvPr>
            <p:cNvCxnSpPr>
              <a:cxnSpLocks/>
            </p:cNvCxnSpPr>
            <p:nvPr/>
          </p:nvCxnSpPr>
          <p:spPr>
            <a:xfrm flipV="1">
              <a:off x="8544269" y="3694250"/>
              <a:ext cx="432051" cy="427369"/>
            </a:xfrm>
            <a:prstGeom prst="line">
              <a:avLst/>
            </a:prstGeom>
          </p:spPr>
          <p:style>
            <a:lnRef idx="1">
              <a:schemeClr val="dk1"/>
            </a:lnRef>
            <a:fillRef idx="0">
              <a:schemeClr val="dk1"/>
            </a:fillRef>
            <a:effectRef idx="0">
              <a:schemeClr val="dk1"/>
            </a:effectRef>
            <a:fontRef idx="minor">
              <a:schemeClr val="tx1"/>
            </a:fontRef>
          </p:style>
        </p:cxnSp>
        <p:cxnSp>
          <p:nvCxnSpPr>
            <p:cNvPr id="61" name="Straight Connector 60">
              <a:extLst>
                <a:ext uri="{FF2B5EF4-FFF2-40B4-BE49-F238E27FC236}">
                  <a16:creationId xmlns:a16="http://schemas.microsoft.com/office/drawing/2014/main" id="{678E104C-1F90-6DCC-D79B-7903B57BD997}"/>
                </a:ext>
              </a:extLst>
            </p:cNvPr>
            <p:cNvCxnSpPr>
              <a:cxnSpLocks/>
            </p:cNvCxnSpPr>
            <p:nvPr/>
          </p:nvCxnSpPr>
          <p:spPr>
            <a:xfrm flipV="1">
              <a:off x="8175714" y="2620352"/>
              <a:ext cx="432051" cy="427369"/>
            </a:xfrm>
            <a:prstGeom prst="line">
              <a:avLst/>
            </a:prstGeom>
          </p:spPr>
          <p:style>
            <a:lnRef idx="1">
              <a:schemeClr val="dk1"/>
            </a:lnRef>
            <a:fillRef idx="0">
              <a:schemeClr val="dk1"/>
            </a:fillRef>
            <a:effectRef idx="0">
              <a:schemeClr val="dk1"/>
            </a:effectRef>
            <a:fontRef idx="minor">
              <a:schemeClr val="tx1"/>
            </a:fontRef>
          </p:style>
        </p:cxnSp>
        <p:cxnSp>
          <p:nvCxnSpPr>
            <p:cNvPr id="62" name="Straight Connector 61">
              <a:extLst>
                <a:ext uri="{FF2B5EF4-FFF2-40B4-BE49-F238E27FC236}">
                  <a16:creationId xmlns:a16="http://schemas.microsoft.com/office/drawing/2014/main" id="{7B580F20-633E-A717-4364-EBF706D9119F}"/>
                </a:ext>
              </a:extLst>
            </p:cNvPr>
            <p:cNvCxnSpPr>
              <a:cxnSpLocks/>
            </p:cNvCxnSpPr>
            <p:nvPr/>
          </p:nvCxnSpPr>
          <p:spPr>
            <a:xfrm flipV="1">
              <a:off x="7824191" y="2615154"/>
              <a:ext cx="432051" cy="427369"/>
            </a:xfrm>
            <a:prstGeom prst="line">
              <a:avLst/>
            </a:prstGeom>
          </p:spPr>
          <p:style>
            <a:lnRef idx="1">
              <a:schemeClr val="dk1"/>
            </a:lnRef>
            <a:fillRef idx="0">
              <a:schemeClr val="dk1"/>
            </a:fillRef>
            <a:effectRef idx="0">
              <a:schemeClr val="dk1"/>
            </a:effectRef>
            <a:fontRef idx="minor">
              <a:schemeClr val="tx1"/>
            </a:fontRef>
          </p:style>
        </p:cxnSp>
        <p:cxnSp>
          <p:nvCxnSpPr>
            <p:cNvPr id="63" name="Straight Connector 62">
              <a:extLst>
                <a:ext uri="{FF2B5EF4-FFF2-40B4-BE49-F238E27FC236}">
                  <a16:creationId xmlns:a16="http://schemas.microsoft.com/office/drawing/2014/main" id="{49B81CE2-00B2-E69F-9A4C-2E0BA3ECBFD5}"/>
                </a:ext>
              </a:extLst>
            </p:cNvPr>
            <p:cNvCxnSpPr>
              <a:cxnSpLocks/>
            </p:cNvCxnSpPr>
            <p:nvPr/>
          </p:nvCxnSpPr>
          <p:spPr>
            <a:xfrm flipV="1">
              <a:off x="7464154" y="2615154"/>
              <a:ext cx="432051" cy="427369"/>
            </a:xfrm>
            <a:prstGeom prst="line">
              <a:avLst/>
            </a:prstGeom>
          </p:spPr>
          <p:style>
            <a:lnRef idx="1">
              <a:schemeClr val="dk1"/>
            </a:lnRef>
            <a:fillRef idx="0">
              <a:schemeClr val="dk1"/>
            </a:fillRef>
            <a:effectRef idx="0">
              <a:schemeClr val="dk1"/>
            </a:effectRef>
            <a:fontRef idx="minor">
              <a:schemeClr val="tx1"/>
            </a:fontRef>
          </p:style>
        </p:cxnSp>
        <p:cxnSp>
          <p:nvCxnSpPr>
            <p:cNvPr id="65" name="Straight Connector 64">
              <a:extLst>
                <a:ext uri="{FF2B5EF4-FFF2-40B4-BE49-F238E27FC236}">
                  <a16:creationId xmlns:a16="http://schemas.microsoft.com/office/drawing/2014/main" id="{0645A06A-2B7E-FDDF-8793-99C41085A5AF}"/>
                </a:ext>
              </a:extLst>
            </p:cNvPr>
            <p:cNvCxnSpPr/>
            <p:nvPr/>
          </p:nvCxnSpPr>
          <p:spPr>
            <a:xfrm>
              <a:off x="7896205" y="2615154"/>
              <a:ext cx="1080115" cy="0"/>
            </a:xfrm>
            <a:prstGeom prst="line">
              <a:avLst/>
            </a:prstGeom>
          </p:spPr>
          <p:style>
            <a:lnRef idx="1">
              <a:schemeClr val="dk1"/>
            </a:lnRef>
            <a:fillRef idx="0">
              <a:schemeClr val="dk1"/>
            </a:fillRef>
            <a:effectRef idx="0">
              <a:schemeClr val="dk1"/>
            </a:effectRef>
            <a:fontRef idx="minor">
              <a:schemeClr val="tx1"/>
            </a:fontRef>
          </p:style>
        </p:cxnSp>
        <p:cxnSp>
          <p:nvCxnSpPr>
            <p:cNvPr id="66" name="Straight Connector 65">
              <a:extLst>
                <a:ext uri="{FF2B5EF4-FFF2-40B4-BE49-F238E27FC236}">
                  <a16:creationId xmlns:a16="http://schemas.microsoft.com/office/drawing/2014/main" id="{90E6E5BB-B7E1-9280-3C86-940C3CD36D74}"/>
                </a:ext>
              </a:extLst>
            </p:cNvPr>
            <p:cNvCxnSpPr/>
            <p:nvPr/>
          </p:nvCxnSpPr>
          <p:spPr>
            <a:xfrm>
              <a:off x="7596000" y="2924944"/>
              <a:ext cx="1080115" cy="0"/>
            </a:xfrm>
            <a:prstGeom prst="line">
              <a:avLst/>
            </a:prstGeom>
          </p:spPr>
          <p:style>
            <a:lnRef idx="1">
              <a:schemeClr val="dk1"/>
            </a:lnRef>
            <a:fillRef idx="0">
              <a:schemeClr val="dk1"/>
            </a:fillRef>
            <a:effectRef idx="0">
              <a:schemeClr val="dk1"/>
            </a:effectRef>
            <a:fontRef idx="minor">
              <a:schemeClr val="tx1"/>
            </a:fontRef>
          </p:style>
        </p:cxnSp>
        <p:cxnSp>
          <p:nvCxnSpPr>
            <p:cNvPr id="67" name="Straight Connector 66">
              <a:extLst>
                <a:ext uri="{FF2B5EF4-FFF2-40B4-BE49-F238E27FC236}">
                  <a16:creationId xmlns:a16="http://schemas.microsoft.com/office/drawing/2014/main" id="{47E50222-FF54-B2BA-89F1-F934CB7797EF}"/>
                </a:ext>
              </a:extLst>
            </p:cNvPr>
            <p:cNvCxnSpPr/>
            <p:nvPr/>
          </p:nvCxnSpPr>
          <p:spPr>
            <a:xfrm>
              <a:off x="7740000" y="2780928"/>
              <a:ext cx="1080115" cy="0"/>
            </a:xfrm>
            <a:prstGeom prst="line">
              <a:avLst/>
            </a:prstGeom>
          </p:spPr>
          <p:style>
            <a:lnRef idx="1">
              <a:schemeClr val="dk1"/>
            </a:lnRef>
            <a:fillRef idx="0">
              <a:schemeClr val="dk1"/>
            </a:fillRef>
            <a:effectRef idx="0">
              <a:schemeClr val="dk1"/>
            </a:effectRef>
            <a:fontRef idx="minor">
              <a:schemeClr val="tx1"/>
            </a:fontRef>
          </p:style>
        </p:cxnSp>
        <p:cxnSp>
          <p:nvCxnSpPr>
            <p:cNvPr id="69" name="Straight Connector 68">
              <a:extLst>
                <a:ext uri="{FF2B5EF4-FFF2-40B4-BE49-F238E27FC236}">
                  <a16:creationId xmlns:a16="http://schemas.microsoft.com/office/drawing/2014/main" id="{C188EB26-AA7F-5CC9-06F5-3C27684FE89A}"/>
                </a:ext>
              </a:extLst>
            </p:cNvPr>
            <p:cNvCxnSpPr/>
            <p:nvPr/>
          </p:nvCxnSpPr>
          <p:spPr>
            <a:xfrm>
              <a:off x="8976320" y="2615154"/>
              <a:ext cx="0" cy="1079096"/>
            </a:xfrm>
            <a:prstGeom prst="line">
              <a:avLst/>
            </a:prstGeom>
          </p:spPr>
          <p:style>
            <a:lnRef idx="1">
              <a:schemeClr val="dk1"/>
            </a:lnRef>
            <a:fillRef idx="0">
              <a:schemeClr val="dk1"/>
            </a:fillRef>
            <a:effectRef idx="0">
              <a:schemeClr val="dk1"/>
            </a:effectRef>
            <a:fontRef idx="minor">
              <a:schemeClr val="tx1"/>
            </a:fontRef>
          </p:style>
        </p:cxnSp>
        <p:cxnSp>
          <p:nvCxnSpPr>
            <p:cNvPr id="70" name="Straight Connector 69">
              <a:extLst>
                <a:ext uri="{FF2B5EF4-FFF2-40B4-BE49-F238E27FC236}">
                  <a16:creationId xmlns:a16="http://schemas.microsoft.com/office/drawing/2014/main" id="{D84EDC25-646D-6CCA-2BB2-A339E69FF3AB}"/>
                </a:ext>
              </a:extLst>
            </p:cNvPr>
            <p:cNvCxnSpPr/>
            <p:nvPr/>
          </p:nvCxnSpPr>
          <p:spPr>
            <a:xfrm>
              <a:off x="8820115" y="2780928"/>
              <a:ext cx="0" cy="1079096"/>
            </a:xfrm>
            <a:prstGeom prst="line">
              <a:avLst/>
            </a:prstGeom>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a16="http://schemas.microsoft.com/office/drawing/2014/main" id="{21886B92-BB42-F7CC-F221-0A7FA01856C3}"/>
                </a:ext>
              </a:extLst>
            </p:cNvPr>
            <p:cNvCxnSpPr/>
            <p:nvPr/>
          </p:nvCxnSpPr>
          <p:spPr>
            <a:xfrm>
              <a:off x="8676115" y="2924944"/>
              <a:ext cx="0" cy="1079096"/>
            </a:xfrm>
            <a:prstGeom prst="line">
              <a:avLst/>
            </a:prstGeom>
          </p:spPr>
          <p:style>
            <a:lnRef idx="1">
              <a:schemeClr val="dk1"/>
            </a:lnRef>
            <a:fillRef idx="0">
              <a:schemeClr val="dk1"/>
            </a:fillRef>
            <a:effectRef idx="0">
              <a:schemeClr val="dk1"/>
            </a:effectRef>
            <a:fontRef idx="minor">
              <a:schemeClr val="tx1"/>
            </a:fontRef>
          </p:style>
        </p:cxnSp>
      </p:grpSp>
      <p:grpSp>
        <p:nvGrpSpPr>
          <p:cNvPr id="94" name="Group 93">
            <a:extLst>
              <a:ext uri="{FF2B5EF4-FFF2-40B4-BE49-F238E27FC236}">
                <a16:creationId xmlns:a16="http://schemas.microsoft.com/office/drawing/2014/main" id="{709575F9-7A34-ABB3-2708-AD900551FAAF}"/>
              </a:ext>
            </a:extLst>
          </p:cNvPr>
          <p:cNvGrpSpPr/>
          <p:nvPr/>
        </p:nvGrpSpPr>
        <p:grpSpPr>
          <a:xfrm>
            <a:off x="10451389" y="4436498"/>
            <a:ext cx="973203" cy="1000997"/>
            <a:chOff x="9083237" y="4559356"/>
            <a:chExt cx="973203" cy="1000997"/>
          </a:xfrm>
        </p:grpSpPr>
        <p:sp>
          <p:nvSpPr>
            <p:cNvPr id="73" name="Rectangle 72">
              <a:extLst>
                <a:ext uri="{FF2B5EF4-FFF2-40B4-BE49-F238E27FC236}">
                  <a16:creationId xmlns:a16="http://schemas.microsoft.com/office/drawing/2014/main" id="{2ED5FA65-D794-7014-0789-88111288D39B}"/>
                </a:ext>
              </a:extLst>
            </p:cNvPr>
            <p:cNvSpPr/>
            <p:nvPr/>
          </p:nvSpPr>
          <p:spPr>
            <a:xfrm>
              <a:off x="9086249" y="4843404"/>
              <a:ext cx="360041" cy="3600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4" name="Rectangle 73">
              <a:extLst>
                <a:ext uri="{FF2B5EF4-FFF2-40B4-BE49-F238E27FC236}">
                  <a16:creationId xmlns:a16="http://schemas.microsoft.com/office/drawing/2014/main" id="{F3D650FE-92AA-8C5E-E7F4-D482C817A529}"/>
                </a:ext>
              </a:extLst>
            </p:cNvPr>
            <p:cNvSpPr/>
            <p:nvPr/>
          </p:nvSpPr>
          <p:spPr>
            <a:xfrm>
              <a:off x="9446290" y="4843404"/>
              <a:ext cx="360041" cy="3600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6" name="Rectangle 75">
              <a:extLst>
                <a:ext uri="{FF2B5EF4-FFF2-40B4-BE49-F238E27FC236}">
                  <a16:creationId xmlns:a16="http://schemas.microsoft.com/office/drawing/2014/main" id="{2564282E-E91C-030C-CDF3-570CBF7E8D42}"/>
                </a:ext>
              </a:extLst>
            </p:cNvPr>
            <p:cNvSpPr/>
            <p:nvPr/>
          </p:nvSpPr>
          <p:spPr>
            <a:xfrm>
              <a:off x="9086249" y="5200353"/>
              <a:ext cx="360041" cy="3600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7" name="Rectangle 76">
              <a:extLst>
                <a:ext uri="{FF2B5EF4-FFF2-40B4-BE49-F238E27FC236}">
                  <a16:creationId xmlns:a16="http://schemas.microsoft.com/office/drawing/2014/main" id="{8BFF0E00-1E1A-5840-DA39-CD5BDE8DFF6B}"/>
                </a:ext>
              </a:extLst>
            </p:cNvPr>
            <p:cNvSpPr/>
            <p:nvPr/>
          </p:nvSpPr>
          <p:spPr>
            <a:xfrm>
              <a:off x="9446290" y="5200353"/>
              <a:ext cx="360041" cy="3600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83" name="Straight Connector 82">
              <a:extLst>
                <a:ext uri="{FF2B5EF4-FFF2-40B4-BE49-F238E27FC236}">
                  <a16:creationId xmlns:a16="http://schemas.microsoft.com/office/drawing/2014/main" id="{47C09C59-F703-B1CA-15CB-A096EBF1EAD0}"/>
                </a:ext>
              </a:extLst>
            </p:cNvPr>
            <p:cNvCxnSpPr/>
            <p:nvPr/>
          </p:nvCxnSpPr>
          <p:spPr>
            <a:xfrm flipV="1">
              <a:off x="9806331" y="4559356"/>
              <a:ext cx="250109" cy="284048"/>
            </a:xfrm>
            <a:prstGeom prst="line">
              <a:avLst/>
            </a:prstGeom>
          </p:spPr>
          <p:style>
            <a:lnRef idx="1">
              <a:schemeClr val="dk1"/>
            </a:lnRef>
            <a:fillRef idx="0">
              <a:schemeClr val="dk1"/>
            </a:fillRef>
            <a:effectRef idx="0">
              <a:schemeClr val="dk1"/>
            </a:effectRef>
            <a:fontRef idx="minor">
              <a:schemeClr val="tx1"/>
            </a:fontRef>
          </p:style>
        </p:cxnSp>
        <p:cxnSp>
          <p:nvCxnSpPr>
            <p:cNvPr id="84" name="Straight Connector 83">
              <a:extLst>
                <a:ext uri="{FF2B5EF4-FFF2-40B4-BE49-F238E27FC236}">
                  <a16:creationId xmlns:a16="http://schemas.microsoft.com/office/drawing/2014/main" id="{6070E5FC-6B94-7F57-082F-D985A95BAD21}"/>
                </a:ext>
              </a:extLst>
            </p:cNvPr>
            <p:cNvCxnSpPr/>
            <p:nvPr/>
          </p:nvCxnSpPr>
          <p:spPr>
            <a:xfrm flipV="1">
              <a:off x="9804885" y="4925453"/>
              <a:ext cx="250109" cy="284048"/>
            </a:xfrm>
            <a:prstGeom prst="line">
              <a:avLst/>
            </a:prstGeom>
          </p:spPr>
          <p:style>
            <a:lnRef idx="1">
              <a:schemeClr val="dk1"/>
            </a:lnRef>
            <a:fillRef idx="0">
              <a:schemeClr val="dk1"/>
            </a:fillRef>
            <a:effectRef idx="0">
              <a:schemeClr val="dk1"/>
            </a:effectRef>
            <a:fontRef idx="minor">
              <a:schemeClr val="tx1"/>
            </a:fontRef>
          </p:style>
        </p:cxnSp>
        <p:cxnSp>
          <p:nvCxnSpPr>
            <p:cNvPr id="85" name="Straight Connector 84">
              <a:extLst>
                <a:ext uri="{FF2B5EF4-FFF2-40B4-BE49-F238E27FC236}">
                  <a16:creationId xmlns:a16="http://schemas.microsoft.com/office/drawing/2014/main" id="{CA169247-7AA4-A8A9-72F7-2129FA758B88}"/>
                </a:ext>
              </a:extLst>
            </p:cNvPr>
            <p:cNvCxnSpPr/>
            <p:nvPr/>
          </p:nvCxnSpPr>
          <p:spPr>
            <a:xfrm flipV="1">
              <a:off x="9805083" y="5276305"/>
              <a:ext cx="250109" cy="284048"/>
            </a:xfrm>
            <a:prstGeom prst="line">
              <a:avLst/>
            </a:prstGeom>
          </p:spPr>
          <p:style>
            <a:lnRef idx="1">
              <a:schemeClr val="dk1"/>
            </a:lnRef>
            <a:fillRef idx="0">
              <a:schemeClr val="dk1"/>
            </a:fillRef>
            <a:effectRef idx="0">
              <a:schemeClr val="dk1"/>
            </a:effectRef>
            <a:fontRef idx="minor">
              <a:schemeClr val="tx1"/>
            </a:fontRef>
          </p:style>
        </p:cxnSp>
        <p:cxnSp>
          <p:nvCxnSpPr>
            <p:cNvPr id="86" name="Straight Connector 85">
              <a:extLst>
                <a:ext uri="{FF2B5EF4-FFF2-40B4-BE49-F238E27FC236}">
                  <a16:creationId xmlns:a16="http://schemas.microsoft.com/office/drawing/2014/main" id="{D949045E-1360-130F-911E-6AB768873A3C}"/>
                </a:ext>
              </a:extLst>
            </p:cNvPr>
            <p:cNvCxnSpPr/>
            <p:nvPr/>
          </p:nvCxnSpPr>
          <p:spPr>
            <a:xfrm flipV="1">
              <a:off x="9445765" y="4559356"/>
              <a:ext cx="250109" cy="284048"/>
            </a:xfrm>
            <a:prstGeom prst="line">
              <a:avLst/>
            </a:prstGeom>
          </p:spPr>
          <p:style>
            <a:lnRef idx="1">
              <a:schemeClr val="dk1"/>
            </a:lnRef>
            <a:fillRef idx="0">
              <a:schemeClr val="dk1"/>
            </a:fillRef>
            <a:effectRef idx="0">
              <a:schemeClr val="dk1"/>
            </a:effectRef>
            <a:fontRef idx="minor">
              <a:schemeClr val="tx1"/>
            </a:fontRef>
          </p:style>
        </p:cxnSp>
        <p:cxnSp>
          <p:nvCxnSpPr>
            <p:cNvPr id="87" name="Straight Connector 86">
              <a:extLst>
                <a:ext uri="{FF2B5EF4-FFF2-40B4-BE49-F238E27FC236}">
                  <a16:creationId xmlns:a16="http://schemas.microsoft.com/office/drawing/2014/main" id="{3C49B643-42AA-0092-B80B-C909505AEE73}"/>
                </a:ext>
              </a:extLst>
            </p:cNvPr>
            <p:cNvCxnSpPr/>
            <p:nvPr/>
          </p:nvCxnSpPr>
          <p:spPr>
            <a:xfrm flipV="1">
              <a:off x="9083237" y="4559356"/>
              <a:ext cx="250109" cy="284048"/>
            </a:xfrm>
            <a:prstGeom prst="line">
              <a:avLst/>
            </a:prstGeom>
          </p:spPr>
          <p:style>
            <a:lnRef idx="1">
              <a:schemeClr val="dk1"/>
            </a:lnRef>
            <a:fillRef idx="0">
              <a:schemeClr val="dk1"/>
            </a:fillRef>
            <a:effectRef idx="0">
              <a:schemeClr val="dk1"/>
            </a:effectRef>
            <a:fontRef idx="minor">
              <a:schemeClr val="tx1"/>
            </a:fontRef>
          </p:style>
        </p:cxnSp>
        <p:cxnSp>
          <p:nvCxnSpPr>
            <p:cNvPr id="89" name="Straight Connector 88">
              <a:extLst>
                <a:ext uri="{FF2B5EF4-FFF2-40B4-BE49-F238E27FC236}">
                  <a16:creationId xmlns:a16="http://schemas.microsoft.com/office/drawing/2014/main" id="{90DBB143-B498-2C97-986A-4EEE0C28B76A}"/>
                </a:ext>
              </a:extLst>
            </p:cNvPr>
            <p:cNvCxnSpPr/>
            <p:nvPr/>
          </p:nvCxnSpPr>
          <p:spPr>
            <a:xfrm>
              <a:off x="9333346" y="4559356"/>
              <a:ext cx="723094" cy="0"/>
            </a:xfrm>
            <a:prstGeom prst="line">
              <a:avLst/>
            </a:prstGeom>
          </p:spPr>
          <p:style>
            <a:lnRef idx="1">
              <a:schemeClr val="dk1"/>
            </a:lnRef>
            <a:fillRef idx="0">
              <a:schemeClr val="dk1"/>
            </a:fillRef>
            <a:effectRef idx="0">
              <a:schemeClr val="dk1"/>
            </a:effectRef>
            <a:fontRef idx="minor">
              <a:schemeClr val="tx1"/>
            </a:fontRef>
          </p:style>
        </p:cxnSp>
        <p:cxnSp>
          <p:nvCxnSpPr>
            <p:cNvPr id="90" name="Straight Connector 89">
              <a:extLst>
                <a:ext uri="{FF2B5EF4-FFF2-40B4-BE49-F238E27FC236}">
                  <a16:creationId xmlns:a16="http://schemas.microsoft.com/office/drawing/2014/main" id="{2A88EC54-C021-7F20-4D5D-BACF3F854679}"/>
                </a:ext>
              </a:extLst>
            </p:cNvPr>
            <p:cNvCxnSpPr/>
            <p:nvPr/>
          </p:nvCxnSpPr>
          <p:spPr>
            <a:xfrm>
              <a:off x="9209272" y="4701380"/>
              <a:ext cx="723094" cy="0"/>
            </a:xfrm>
            <a:prstGeom prst="line">
              <a:avLst/>
            </a:prstGeom>
          </p:spPr>
          <p:style>
            <a:lnRef idx="1">
              <a:schemeClr val="dk1"/>
            </a:lnRef>
            <a:fillRef idx="0">
              <a:schemeClr val="dk1"/>
            </a:fillRef>
            <a:effectRef idx="0">
              <a:schemeClr val="dk1"/>
            </a:effectRef>
            <a:fontRef idx="minor">
              <a:schemeClr val="tx1"/>
            </a:fontRef>
          </p:style>
        </p:cxnSp>
        <p:cxnSp>
          <p:nvCxnSpPr>
            <p:cNvPr id="92" name="Straight Connector 91">
              <a:extLst>
                <a:ext uri="{FF2B5EF4-FFF2-40B4-BE49-F238E27FC236}">
                  <a16:creationId xmlns:a16="http://schemas.microsoft.com/office/drawing/2014/main" id="{FF8D6B59-0C0B-A700-B217-0A17292876E0}"/>
                </a:ext>
              </a:extLst>
            </p:cNvPr>
            <p:cNvCxnSpPr/>
            <p:nvPr/>
          </p:nvCxnSpPr>
          <p:spPr>
            <a:xfrm>
              <a:off x="10054994" y="4559356"/>
              <a:ext cx="0" cy="716949"/>
            </a:xfrm>
            <a:prstGeom prst="line">
              <a:avLst/>
            </a:prstGeom>
          </p:spPr>
          <p:style>
            <a:lnRef idx="1">
              <a:schemeClr val="dk1"/>
            </a:lnRef>
            <a:fillRef idx="0">
              <a:schemeClr val="dk1"/>
            </a:fillRef>
            <a:effectRef idx="0">
              <a:schemeClr val="dk1"/>
            </a:effectRef>
            <a:fontRef idx="minor">
              <a:schemeClr val="tx1"/>
            </a:fontRef>
          </p:style>
        </p:cxnSp>
        <p:cxnSp>
          <p:nvCxnSpPr>
            <p:cNvPr id="93" name="Straight Connector 92">
              <a:extLst>
                <a:ext uri="{FF2B5EF4-FFF2-40B4-BE49-F238E27FC236}">
                  <a16:creationId xmlns:a16="http://schemas.microsoft.com/office/drawing/2014/main" id="{63780650-0CEC-95BC-83E3-82483BBDBDE6}"/>
                </a:ext>
              </a:extLst>
            </p:cNvPr>
            <p:cNvCxnSpPr/>
            <p:nvPr/>
          </p:nvCxnSpPr>
          <p:spPr>
            <a:xfrm>
              <a:off x="9936058" y="4701380"/>
              <a:ext cx="0" cy="716949"/>
            </a:xfrm>
            <a:prstGeom prst="line">
              <a:avLst/>
            </a:prstGeom>
          </p:spPr>
          <p:style>
            <a:lnRef idx="1">
              <a:schemeClr val="dk1"/>
            </a:lnRef>
            <a:fillRef idx="0">
              <a:schemeClr val="dk1"/>
            </a:fillRef>
            <a:effectRef idx="0">
              <a:schemeClr val="dk1"/>
            </a:effectRef>
            <a:fontRef idx="minor">
              <a:schemeClr val="tx1"/>
            </a:fontRef>
          </p:style>
        </p:cxnSp>
      </p:grpSp>
      <p:sp>
        <p:nvSpPr>
          <p:cNvPr id="96" name="Arrow: Down 95">
            <a:extLst>
              <a:ext uri="{FF2B5EF4-FFF2-40B4-BE49-F238E27FC236}">
                <a16:creationId xmlns:a16="http://schemas.microsoft.com/office/drawing/2014/main" id="{AC7D0470-5CED-5A78-581C-737FB7BB05CD}"/>
              </a:ext>
            </a:extLst>
          </p:cNvPr>
          <p:cNvSpPr/>
          <p:nvPr/>
        </p:nvSpPr>
        <p:spPr>
          <a:xfrm rot="2129599">
            <a:off x="8119244" y="3429141"/>
            <a:ext cx="288032" cy="936104"/>
          </a:xfrm>
          <a:prstGeom prst="downArrow">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97" name="Arrow: Down 96">
            <a:extLst>
              <a:ext uri="{FF2B5EF4-FFF2-40B4-BE49-F238E27FC236}">
                <a16:creationId xmlns:a16="http://schemas.microsoft.com/office/drawing/2014/main" id="{CF126811-453C-01BB-E530-D5B5F4E268D6}"/>
              </a:ext>
            </a:extLst>
          </p:cNvPr>
          <p:cNvSpPr/>
          <p:nvPr/>
        </p:nvSpPr>
        <p:spPr>
          <a:xfrm rot="19532929">
            <a:off x="10146633" y="3431874"/>
            <a:ext cx="288032" cy="936104"/>
          </a:xfrm>
          <a:prstGeom prst="downArrow">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98" name="TextBox 97">
            <a:extLst>
              <a:ext uri="{FF2B5EF4-FFF2-40B4-BE49-F238E27FC236}">
                <a16:creationId xmlns:a16="http://schemas.microsoft.com/office/drawing/2014/main" id="{218C3E67-B9F7-62C4-3548-07DD5BE38062}"/>
              </a:ext>
            </a:extLst>
          </p:cNvPr>
          <p:cNvSpPr txBox="1"/>
          <p:nvPr/>
        </p:nvSpPr>
        <p:spPr>
          <a:xfrm>
            <a:off x="7240501" y="3577393"/>
            <a:ext cx="792088" cy="430887"/>
          </a:xfrm>
          <a:prstGeom prst="rect">
            <a:avLst/>
          </a:prstGeom>
          <a:noFill/>
        </p:spPr>
        <p:txBody>
          <a:bodyPr wrap="square" rtlCol="0">
            <a:spAutoFit/>
          </a:bodyPr>
          <a:lstStyle/>
          <a:p>
            <a:r>
              <a:rPr lang="en-US" sz="2200" dirty="0"/>
              <a:t>Slice</a:t>
            </a:r>
          </a:p>
        </p:txBody>
      </p:sp>
      <p:sp>
        <p:nvSpPr>
          <p:cNvPr id="99" name="TextBox 98">
            <a:extLst>
              <a:ext uri="{FF2B5EF4-FFF2-40B4-BE49-F238E27FC236}">
                <a16:creationId xmlns:a16="http://schemas.microsoft.com/office/drawing/2014/main" id="{159E1BD1-0630-D582-7938-B463CE115E42}"/>
              </a:ext>
            </a:extLst>
          </p:cNvPr>
          <p:cNvSpPr txBox="1"/>
          <p:nvPr/>
        </p:nvSpPr>
        <p:spPr>
          <a:xfrm>
            <a:off x="10631058" y="3533017"/>
            <a:ext cx="792088" cy="430887"/>
          </a:xfrm>
          <a:prstGeom prst="rect">
            <a:avLst/>
          </a:prstGeom>
          <a:noFill/>
        </p:spPr>
        <p:txBody>
          <a:bodyPr wrap="square" rtlCol="0">
            <a:spAutoFit/>
          </a:bodyPr>
          <a:lstStyle/>
          <a:p>
            <a:r>
              <a:rPr lang="en-US" sz="2200" dirty="0"/>
              <a:t>Dice</a:t>
            </a:r>
          </a:p>
        </p:txBody>
      </p:sp>
      <p:grpSp>
        <p:nvGrpSpPr>
          <p:cNvPr id="121" name="Group 120">
            <a:extLst>
              <a:ext uri="{FF2B5EF4-FFF2-40B4-BE49-F238E27FC236}">
                <a16:creationId xmlns:a16="http://schemas.microsoft.com/office/drawing/2014/main" id="{4F050B2D-3989-FB35-BE04-C73F1A6F059F}"/>
              </a:ext>
            </a:extLst>
          </p:cNvPr>
          <p:cNvGrpSpPr/>
          <p:nvPr/>
        </p:nvGrpSpPr>
        <p:grpSpPr>
          <a:xfrm>
            <a:off x="7383909" y="4493544"/>
            <a:ext cx="1471430" cy="1390901"/>
            <a:chOff x="7225243" y="4873553"/>
            <a:chExt cx="1471430" cy="1390901"/>
          </a:xfrm>
        </p:grpSpPr>
        <p:grpSp>
          <p:nvGrpSpPr>
            <p:cNvPr id="32" name="Group 31">
              <a:extLst>
                <a:ext uri="{FF2B5EF4-FFF2-40B4-BE49-F238E27FC236}">
                  <a16:creationId xmlns:a16="http://schemas.microsoft.com/office/drawing/2014/main" id="{66DD2034-E3D7-2752-A87E-71E0DFD81F09}"/>
                </a:ext>
              </a:extLst>
            </p:cNvPr>
            <p:cNvGrpSpPr/>
            <p:nvPr/>
          </p:nvGrpSpPr>
          <p:grpSpPr>
            <a:xfrm>
              <a:off x="7229935" y="5180055"/>
              <a:ext cx="1080121" cy="1076949"/>
              <a:chOff x="7464152" y="3047721"/>
              <a:chExt cx="1080121" cy="1076949"/>
            </a:xfrm>
          </p:grpSpPr>
          <p:sp>
            <p:nvSpPr>
              <p:cNvPr id="33" name="Rectangle 32">
                <a:extLst>
                  <a:ext uri="{FF2B5EF4-FFF2-40B4-BE49-F238E27FC236}">
                    <a16:creationId xmlns:a16="http://schemas.microsoft.com/office/drawing/2014/main" id="{45C1447F-6AB6-F9CF-6EF6-985C10008F3D}"/>
                  </a:ext>
                </a:extLst>
              </p:cNvPr>
              <p:cNvSpPr/>
              <p:nvPr/>
            </p:nvSpPr>
            <p:spPr>
              <a:xfrm>
                <a:off x="7464152" y="3047721"/>
                <a:ext cx="360041" cy="3600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4" name="Rectangle 33">
                <a:extLst>
                  <a:ext uri="{FF2B5EF4-FFF2-40B4-BE49-F238E27FC236}">
                    <a16:creationId xmlns:a16="http://schemas.microsoft.com/office/drawing/2014/main" id="{4429BBAE-D387-C77D-B0EC-15A108914D98}"/>
                  </a:ext>
                </a:extLst>
              </p:cNvPr>
              <p:cNvSpPr/>
              <p:nvPr/>
            </p:nvSpPr>
            <p:spPr>
              <a:xfrm>
                <a:off x="7824193" y="3047721"/>
                <a:ext cx="360041" cy="3600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5" name="Rectangle 34">
                <a:extLst>
                  <a:ext uri="{FF2B5EF4-FFF2-40B4-BE49-F238E27FC236}">
                    <a16:creationId xmlns:a16="http://schemas.microsoft.com/office/drawing/2014/main" id="{B9167D36-62C7-8D30-FB49-65792DECCC53}"/>
                  </a:ext>
                </a:extLst>
              </p:cNvPr>
              <p:cNvSpPr/>
              <p:nvPr/>
            </p:nvSpPr>
            <p:spPr>
              <a:xfrm>
                <a:off x="8184232" y="3047721"/>
                <a:ext cx="360041" cy="3600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6" name="Rectangle 35">
                <a:extLst>
                  <a:ext uri="{FF2B5EF4-FFF2-40B4-BE49-F238E27FC236}">
                    <a16:creationId xmlns:a16="http://schemas.microsoft.com/office/drawing/2014/main" id="{131708F0-495C-4139-9B5F-65F36048F52A}"/>
                  </a:ext>
                </a:extLst>
              </p:cNvPr>
              <p:cNvSpPr/>
              <p:nvPr/>
            </p:nvSpPr>
            <p:spPr>
              <a:xfrm>
                <a:off x="7464152" y="3404670"/>
                <a:ext cx="360041" cy="3600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7" name="Rectangle 36">
                <a:extLst>
                  <a:ext uri="{FF2B5EF4-FFF2-40B4-BE49-F238E27FC236}">
                    <a16:creationId xmlns:a16="http://schemas.microsoft.com/office/drawing/2014/main" id="{3B766EFE-E5B5-F5B2-67C2-40854D9C4F09}"/>
                  </a:ext>
                </a:extLst>
              </p:cNvPr>
              <p:cNvSpPr/>
              <p:nvPr/>
            </p:nvSpPr>
            <p:spPr>
              <a:xfrm>
                <a:off x="7824193" y="3404670"/>
                <a:ext cx="360041" cy="3600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8" name="Rectangle 37">
                <a:extLst>
                  <a:ext uri="{FF2B5EF4-FFF2-40B4-BE49-F238E27FC236}">
                    <a16:creationId xmlns:a16="http://schemas.microsoft.com/office/drawing/2014/main" id="{DFFE5F19-4F6A-7E93-EC0E-648F923B3596}"/>
                  </a:ext>
                </a:extLst>
              </p:cNvPr>
              <p:cNvSpPr/>
              <p:nvPr/>
            </p:nvSpPr>
            <p:spPr>
              <a:xfrm>
                <a:off x="8184232" y="3404670"/>
                <a:ext cx="360041" cy="3600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9" name="Rectangle 38">
                <a:extLst>
                  <a:ext uri="{FF2B5EF4-FFF2-40B4-BE49-F238E27FC236}">
                    <a16:creationId xmlns:a16="http://schemas.microsoft.com/office/drawing/2014/main" id="{A2CA6FB4-F3CD-873E-78FA-4F515FCB61BD}"/>
                  </a:ext>
                </a:extLst>
              </p:cNvPr>
              <p:cNvSpPr/>
              <p:nvPr/>
            </p:nvSpPr>
            <p:spPr>
              <a:xfrm>
                <a:off x="7464152" y="3764670"/>
                <a:ext cx="360041" cy="3600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0" name="Rectangle 39">
                <a:extLst>
                  <a:ext uri="{FF2B5EF4-FFF2-40B4-BE49-F238E27FC236}">
                    <a16:creationId xmlns:a16="http://schemas.microsoft.com/office/drawing/2014/main" id="{588E8204-9493-3150-2EC3-9210734315FB}"/>
                  </a:ext>
                </a:extLst>
              </p:cNvPr>
              <p:cNvSpPr/>
              <p:nvPr/>
            </p:nvSpPr>
            <p:spPr>
              <a:xfrm>
                <a:off x="7824193" y="3764670"/>
                <a:ext cx="360041" cy="3600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1" name="Rectangle 40">
                <a:extLst>
                  <a:ext uri="{FF2B5EF4-FFF2-40B4-BE49-F238E27FC236}">
                    <a16:creationId xmlns:a16="http://schemas.microsoft.com/office/drawing/2014/main" id="{BE2BCDDB-DFC1-0D39-DA2C-D09A0763280D}"/>
                  </a:ext>
                </a:extLst>
              </p:cNvPr>
              <p:cNvSpPr/>
              <p:nvPr/>
            </p:nvSpPr>
            <p:spPr>
              <a:xfrm>
                <a:off x="8184232" y="3764670"/>
                <a:ext cx="360041" cy="3600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cxnSp>
          <p:nvCxnSpPr>
            <p:cNvPr id="107" name="Straight Connector 106">
              <a:extLst>
                <a:ext uri="{FF2B5EF4-FFF2-40B4-BE49-F238E27FC236}">
                  <a16:creationId xmlns:a16="http://schemas.microsoft.com/office/drawing/2014/main" id="{24FE17A7-C852-F748-62F2-FEC0188B7839}"/>
                </a:ext>
              </a:extLst>
            </p:cNvPr>
            <p:cNvCxnSpPr>
              <a:cxnSpLocks/>
            </p:cNvCxnSpPr>
            <p:nvPr/>
          </p:nvCxnSpPr>
          <p:spPr>
            <a:xfrm flipV="1">
              <a:off x="7225243" y="4873553"/>
              <a:ext cx="382925" cy="303451"/>
            </a:xfrm>
            <a:prstGeom prst="line">
              <a:avLst/>
            </a:prstGeom>
          </p:spPr>
          <p:style>
            <a:lnRef idx="1">
              <a:schemeClr val="dk1"/>
            </a:lnRef>
            <a:fillRef idx="0">
              <a:schemeClr val="dk1"/>
            </a:fillRef>
            <a:effectRef idx="0">
              <a:schemeClr val="dk1"/>
            </a:effectRef>
            <a:fontRef idx="minor">
              <a:schemeClr val="tx1"/>
            </a:fontRef>
          </p:style>
        </p:cxnSp>
        <p:cxnSp>
          <p:nvCxnSpPr>
            <p:cNvPr id="109" name="Straight Connector 108">
              <a:extLst>
                <a:ext uri="{FF2B5EF4-FFF2-40B4-BE49-F238E27FC236}">
                  <a16:creationId xmlns:a16="http://schemas.microsoft.com/office/drawing/2014/main" id="{54DA1DED-B0C1-3426-CB07-61BD844303F4}"/>
                </a:ext>
              </a:extLst>
            </p:cNvPr>
            <p:cNvCxnSpPr>
              <a:cxnSpLocks/>
            </p:cNvCxnSpPr>
            <p:nvPr/>
          </p:nvCxnSpPr>
          <p:spPr>
            <a:xfrm flipV="1">
              <a:off x="7581809" y="4882876"/>
              <a:ext cx="382925" cy="303451"/>
            </a:xfrm>
            <a:prstGeom prst="line">
              <a:avLst/>
            </a:prstGeom>
          </p:spPr>
          <p:style>
            <a:lnRef idx="1">
              <a:schemeClr val="dk1"/>
            </a:lnRef>
            <a:fillRef idx="0">
              <a:schemeClr val="dk1"/>
            </a:fillRef>
            <a:effectRef idx="0">
              <a:schemeClr val="dk1"/>
            </a:effectRef>
            <a:fontRef idx="minor">
              <a:schemeClr val="tx1"/>
            </a:fontRef>
          </p:style>
        </p:cxnSp>
        <p:cxnSp>
          <p:nvCxnSpPr>
            <p:cNvPr id="110" name="Straight Connector 109">
              <a:extLst>
                <a:ext uri="{FF2B5EF4-FFF2-40B4-BE49-F238E27FC236}">
                  <a16:creationId xmlns:a16="http://schemas.microsoft.com/office/drawing/2014/main" id="{739F922D-7131-BEF2-791B-8467BFAABB52}"/>
                </a:ext>
              </a:extLst>
            </p:cNvPr>
            <p:cNvCxnSpPr>
              <a:cxnSpLocks/>
            </p:cNvCxnSpPr>
            <p:nvPr/>
          </p:nvCxnSpPr>
          <p:spPr>
            <a:xfrm flipV="1">
              <a:off x="7939403" y="4882876"/>
              <a:ext cx="382925" cy="303451"/>
            </a:xfrm>
            <a:prstGeom prst="line">
              <a:avLst/>
            </a:prstGeom>
          </p:spPr>
          <p:style>
            <a:lnRef idx="1">
              <a:schemeClr val="dk1"/>
            </a:lnRef>
            <a:fillRef idx="0">
              <a:schemeClr val="dk1"/>
            </a:fillRef>
            <a:effectRef idx="0">
              <a:schemeClr val="dk1"/>
            </a:effectRef>
            <a:fontRef idx="minor">
              <a:schemeClr val="tx1"/>
            </a:fontRef>
          </p:style>
        </p:cxnSp>
        <p:cxnSp>
          <p:nvCxnSpPr>
            <p:cNvPr id="111" name="Straight Connector 110">
              <a:extLst>
                <a:ext uri="{FF2B5EF4-FFF2-40B4-BE49-F238E27FC236}">
                  <a16:creationId xmlns:a16="http://schemas.microsoft.com/office/drawing/2014/main" id="{90C0DF1E-D86A-E3BA-0A04-2F108259A083}"/>
                </a:ext>
              </a:extLst>
            </p:cNvPr>
            <p:cNvCxnSpPr>
              <a:cxnSpLocks/>
            </p:cNvCxnSpPr>
            <p:nvPr/>
          </p:nvCxnSpPr>
          <p:spPr>
            <a:xfrm flipV="1">
              <a:off x="8305350" y="4882875"/>
              <a:ext cx="382925" cy="303451"/>
            </a:xfrm>
            <a:prstGeom prst="line">
              <a:avLst/>
            </a:prstGeom>
          </p:spPr>
          <p:style>
            <a:lnRef idx="1">
              <a:schemeClr val="dk1"/>
            </a:lnRef>
            <a:fillRef idx="0">
              <a:schemeClr val="dk1"/>
            </a:fillRef>
            <a:effectRef idx="0">
              <a:schemeClr val="dk1"/>
            </a:effectRef>
            <a:fontRef idx="minor">
              <a:schemeClr val="tx1"/>
            </a:fontRef>
          </p:style>
        </p:cxnSp>
        <p:cxnSp>
          <p:nvCxnSpPr>
            <p:cNvPr id="112" name="Straight Connector 111">
              <a:extLst>
                <a:ext uri="{FF2B5EF4-FFF2-40B4-BE49-F238E27FC236}">
                  <a16:creationId xmlns:a16="http://schemas.microsoft.com/office/drawing/2014/main" id="{AEA69263-F71B-E3D5-77CD-DE52A4EF0A95}"/>
                </a:ext>
              </a:extLst>
            </p:cNvPr>
            <p:cNvCxnSpPr>
              <a:cxnSpLocks/>
            </p:cNvCxnSpPr>
            <p:nvPr/>
          </p:nvCxnSpPr>
          <p:spPr>
            <a:xfrm flipV="1">
              <a:off x="8302142" y="5236689"/>
              <a:ext cx="382925" cy="303451"/>
            </a:xfrm>
            <a:prstGeom prst="line">
              <a:avLst/>
            </a:prstGeom>
          </p:spPr>
          <p:style>
            <a:lnRef idx="1">
              <a:schemeClr val="dk1"/>
            </a:lnRef>
            <a:fillRef idx="0">
              <a:schemeClr val="dk1"/>
            </a:fillRef>
            <a:effectRef idx="0">
              <a:schemeClr val="dk1"/>
            </a:effectRef>
            <a:fontRef idx="minor">
              <a:schemeClr val="tx1"/>
            </a:fontRef>
          </p:style>
        </p:cxnSp>
        <p:cxnSp>
          <p:nvCxnSpPr>
            <p:cNvPr id="113" name="Straight Connector 112">
              <a:extLst>
                <a:ext uri="{FF2B5EF4-FFF2-40B4-BE49-F238E27FC236}">
                  <a16:creationId xmlns:a16="http://schemas.microsoft.com/office/drawing/2014/main" id="{E36CC19E-A167-D29B-8342-474BB6C3EE33}"/>
                </a:ext>
              </a:extLst>
            </p:cNvPr>
            <p:cNvCxnSpPr>
              <a:cxnSpLocks/>
            </p:cNvCxnSpPr>
            <p:nvPr/>
          </p:nvCxnSpPr>
          <p:spPr>
            <a:xfrm flipV="1">
              <a:off x="8313748" y="5589240"/>
              <a:ext cx="382925" cy="303451"/>
            </a:xfrm>
            <a:prstGeom prst="line">
              <a:avLst/>
            </a:prstGeom>
          </p:spPr>
          <p:style>
            <a:lnRef idx="1">
              <a:schemeClr val="dk1"/>
            </a:lnRef>
            <a:fillRef idx="0">
              <a:schemeClr val="dk1"/>
            </a:fillRef>
            <a:effectRef idx="0">
              <a:schemeClr val="dk1"/>
            </a:effectRef>
            <a:fontRef idx="minor">
              <a:schemeClr val="tx1"/>
            </a:fontRef>
          </p:style>
        </p:cxnSp>
        <p:cxnSp>
          <p:nvCxnSpPr>
            <p:cNvPr id="114" name="Straight Connector 113">
              <a:extLst>
                <a:ext uri="{FF2B5EF4-FFF2-40B4-BE49-F238E27FC236}">
                  <a16:creationId xmlns:a16="http://schemas.microsoft.com/office/drawing/2014/main" id="{6B1AB58C-05E9-0173-DCEC-D980DD843319}"/>
                </a:ext>
              </a:extLst>
            </p:cNvPr>
            <p:cNvCxnSpPr>
              <a:cxnSpLocks/>
            </p:cNvCxnSpPr>
            <p:nvPr/>
          </p:nvCxnSpPr>
          <p:spPr>
            <a:xfrm flipV="1">
              <a:off x="8310939" y="5961003"/>
              <a:ext cx="382925" cy="303451"/>
            </a:xfrm>
            <a:prstGeom prst="line">
              <a:avLst/>
            </a:prstGeom>
          </p:spPr>
          <p:style>
            <a:lnRef idx="1">
              <a:schemeClr val="dk1"/>
            </a:lnRef>
            <a:fillRef idx="0">
              <a:schemeClr val="dk1"/>
            </a:fillRef>
            <a:effectRef idx="0">
              <a:schemeClr val="dk1"/>
            </a:effectRef>
            <a:fontRef idx="minor">
              <a:schemeClr val="tx1"/>
            </a:fontRef>
          </p:style>
        </p:cxnSp>
        <p:cxnSp>
          <p:nvCxnSpPr>
            <p:cNvPr id="116" name="Straight Connector 115">
              <a:extLst>
                <a:ext uri="{FF2B5EF4-FFF2-40B4-BE49-F238E27FC236}">
                  <a16:creationId xmlns:a16="http://schemas.microsoft.com/office/drawing/2014/main" id="{0B342247-068F-E371-7634-EA3AA8ABEA88}"/>
                </a:ext>
              </a:extLst>
            </p:cNvPr>
            <p:cNvCxnSpPr/>
            <p:nvPr/>
          </p:nvCxnSpPr>
          <p:spPr>
            <a:xfrm>
              <a:off x="8685067" y="4882875"/>
              <a:ext cx="8797" cy="1078128"/>
            </a:xfrm>
            <a:prstGeom prst="line">
              <a:avLst/>
            </a:prstGeom>
          </p:spPr>
          <p:style>
            <a:lnRef idx="1">
              <a:schemeClr val="dk1"/>
            </a:lnRef>
            <a:fillRef idx="0">
              <a:schemeClr val="dk1"/>
            </a:fillRef>
            <a:effectRef idx="0">
              <a:schemeClr val="dk1"/>
            </a:effectRef>
            <a:fontRef idx="minor">
              <a:schemeClr val="tx1"/>
            </a:fontRef>
          </p:style>
        </p:cxnSp>
        <p:cxnSp>
          <p:nvCxnSpPr>
            <p:cNvPr id="117" name="Straight Connector 116">
              <a:extLst>
                <a:ext uri="{FF2B5EF4-FFF2-40B4-BE49-F238E27FC236}">
                  <a16:creationId xmlns:a16="http://schemas.microsoft.com/office/drawing/2014/main" id="{16C2A25A-F3DD-FC4A-DC6B-15C6FCE6C149}"/>
                </a:ext>
              </a:extLst>
            </p:cNvPr>
            <p:cNvCxnSpPr/>
            <p:nvPr/>
          </p:nvCxnSpPr>
          <p:spPr>
            <a:xfrm>
              <a:off x="8488764" y="5043929"/>
              <a:ext cx="8797" cy="1078128"/>
            </a:xfrm>
            <a:prstGeom prst="line">
              <a:avLst/>
            </a:prstGeom>
          </p:spPr>
          <p:style>
            <a:lnRef idx="1">
              <a:schemeClr val="dk1"/>
            </a:lnRef>
            <a:fillRef idx="0">
              <a:schemeClr val="dk1"/>
            </a:fillRef>
            <a:effectRef idx="0">
              <a:schemeClr val="dk1"/>
            </a:effectRef>
            <a:fontRef idx="minor">
              <a:schemeClr val="tx1"/>
            </a:fontRef>
          </p:style>
        </p:cxnSp>
        <p:cxnSp>
          <p:nvCxnSpPr>
            <p:cNvPr id="119" name="Straight Connector 118">
              <a:extLst>
                <a:ext uri="{FF2B5EF4-FFF2-40B4-BE49-F238E27FC236}">
                  <a16:creationId xmlns:a16="http://schemas.microsoft.com/office/drawing/2014/main" id="{91DF44F5-8801-963C-6329-517D2B5112F6}"/>
                </a:ext>
              </a:extLst>
            </p:cNvPr>
            <p:cNvCxnSpPr/>
            <p:nvPr/>
          </p:nvCxnSpPr>
          <p:spPr>
            <a:xfrm flipH="1">
              <a:off x="7608168" y="4882875"/>
              <a:ext cx="1085696" cy="0"/>
            </a:xfrm>
            <a:prstGeom prst="line">
              <a:avLst/>
            </a:prstGeom>
          </p:spPr>
          <p:style>
            <a:lnRef idx="1">
              <a:schemeClr val="dk1"/>
            </a:lnRef>
            <a:fillRef idx="0">
              <a:schemeClr val="dk1"/>
            </a:fillRef>
            <a:effectRef idx="0">
              <a:schemeClr val="dk1"/>
            </a:effectRef>
            <a:fontRef idx="minor">
              <a:schemeClr val="tx1"/>
            </a:fontRef>
          </p:style>
        </p:cxnSp>
        <p:cxnSp>
          <p:nvCxnSpPr>
            <p:cNvPr id="120" name="Straight Connector 119">
              <a:extLst>
                <a:ext uri="{FF2B5EF4-FFF2-40B4-BE49-F238E27FC236}">
                  <a16:creationId xmlns:a16="http://schemas.microsoft.com/office/drawing/2014/main" id="{F2BB53C2-C43B-622E-6EF2-4222FBD4E6BE}"/>
                </a:ext>
              </a:extLst>
            </p:cNvPr>
            <p:cNvCxnSpPr/>
            <p:nvPr/>
          </p:nvCxnSpPr>
          <p:spPr>
            <a:xfrm flipH="1">
              <a:off x="7403068" y="5037703"/>
              <a:ext cx="1085696" cy="0"/>
            </a:xfrm>
            <a:prstGeom prst="line">
              <a:avLst/>
            </a:prstGeom>
          </p:spPr>
          <p:style>
            <a:lnRef idx="1">
              <a:schemeClr val="dk1"/>
            </a:lnRef>
            <a:fillRef idx="0">
              <a:schemeClr val="dk1"/>
            </a:fillRef>
            <a:effectRef idx="0">
              <a:schemeClr val="dk1"/>
            </a:effectRef>
            <a:fontRef idx="minor">
              <a:schemeClr val="tx1"/>
            </a:fontRef>
          </p:style>
        </p:cxnSp>
      </p:grpSp>
      <p:sp>
        <p:nvSpPr>
          <p:cNvPr id="122" name="Arrow: Down 121">
            <a:extLst>
              <a:ext uri="{FF2B5EF4-FFF2-40B4-BE49-F238E27FC236}">
                <a16:creationId xmlns:a16="http://schemas.microsoft.com/office/drawing/2014/main" id="{A80BCAF7-631B-77E7-7A40-67BCC6AE2268}"/>
              </a:ext>
            </a:extLst>
          </p:cNvPr>
          <p:cNvSpPr/>
          <p:nvPr/>
        </p:nvSpPr>
        <p:spPr>
          <a:xfrm rot="15617796">
            <a:off x="9442807" y="4794722"/>
            <a:ext cx="288032" cy="936104"/>
          </a:xfrm>
          <a:prstGeom prst="downArrow">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C233435F-354D-D625-1476-C42CD035B5DD}"/>
              </a:ext>
            </a:extLst>
          </p:cNvPr>
          <p:cNvSpPr txBox="1"/>
          <p:nvPr/>
        </p:nvSpPr>
        <p:spPr>
          <a:xfrm>
            <a:off x="9246505" y="5367368"/>
            <a:ext cx="792088" cy="430887"/>
          </a:xfrm>
          <a:prstGeom prst="rect">
            <a:avLst/>
          </a:prstGeom>
          <a:noFill/>
        </p:spPr>
        <p:txBody>
          <a:bodyPr wrap="square" rtlCol="0">
            <a:spAutoFit/>
          </a:bodyPr>
          <a:lstStyle/>
          <a:p>
            <a:r>
              <a:rPr lang="en-US" sz="2200" dirty="0"/>
              <a:t>Slice</a:t>
            </a:r>
          </a:p>
        </p:txBody>
      </p:sp>
    </p:spTree>
    <p:extLst>
      <p:ext uri="{BB962C8B-B14F-4D97-AF65-F5344CB8AC3E}">
        <p14:creationId xmlns:p14="http://schemas.microsoft.com/office/powerpoint/2010/main" val="31650201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4C538-DE1F-E8C7-7888-AF9A968D3194}"/>
              </a:ext>
            </a:extLst>
          </p:cNvPr>
          <p:cNvSpPr>
            <a:spLocks noGrp="1"/>
          </p:cNvSpPr>
          <p:nvPr>
            <p:ph type="title"/>
          </p:nvPr>
        </p:nvSpPr>
        <p:spPr/>
        <p:txBody>
          <a:bodyPr/>
          <a:lstStyle/>
          <a:p>
            <a:r>
              <a:rPr lang="en-US" dirty="0"/>
              <a:t>Data cube operations 3 / 3</a:t>
            </a:r>
          </a:p>
        </p:txBody>
      </p:sp>
      <p:sp>
        <p:nvSpPr>
          <p:cNvPr id="3" name="Content Placeholder 2">
            <a:extLst>
              <a:ext uri="{FF2B5EF4-FFF2-40B4-BE49-F238E27FC236}">
                <a16:creationId xmlns:a16="http://schemas.microsoft.com/office/drawing/2014/main" id="{93EBB53B-3F4D-3590-5FD3-BAB8DE144E41}"/>
              </a:ext>
            </a:extLst>
          </p:cNvPr>
          <p:cNvSpPr>
            <a:spLocks noGrp="1"/>
          </p:cNvSpPr>
          <p:nvPr>
            <p:ph idx="1"/>
          </p:nvPr>
        </p:nvSpPr>
        <p:spPr/>
        <p:txBody>
          <a:bodyPr/>
          <a:lstStyle/>
          <a:p>
            <a:r>
              <a:rPr lang="en-US" dirty="0"/>
              <a:t>Pivot</a:t>
            </a:r>
          </a:p>
          <a:p>
            <a:r>
              <a:rPr lang="en-US" dirty="0"/>
              <a:t>Nesting</a:t>
            </a:r>
          </a:p>
          <a:p>
            <a:r>
              <a:rPr lang="en-US" dirty="0"/>
              <a:t>Drill-across</a:t>
            </a:r>
          </a:p>
          <a:p>
            <a:r>
              <a:rPr lang="en-US" dirty="0"/>
              <a:t>Drill-through / reach-through </a:t>
            </a:r>
          </a:p>
          <a:p>
            <a:r>
              <a:rPr lang="en-US" dirty="0"/>
              <a:t>Trending</a:t>
            </a:r>
          </a:p>
          <a:p>
            <a:r>
              <a:rPr lang="en-US" dirty="0"/>
              <a:t>…</a:t>
            </a:r>
          </a:p>
          <a:p>
            <a:endParaRPr lang="en-US" dirty="0"/>
          </a:p>
        </p:txBody>
      </p:sp>
      <p:sp>
        <p:nvSpPr>
          <p:cNvPr id="4" name="Slide Number Placeholder 3">
            <a:extLst>
              <a:ext uri="{FF2B5EF4-FFF2-40B4-BE49-F238E27FC236}">
                <a16:creationId xmlns:a16="http://schemas.microsoft.com/office/drawing/2014/main" id="{524313C4-D8A1-403E-D76A-31E3293896E5}"/>
              </a:ext>
            </a:extLst>
          </p:cNvPr>
          <p:cNvSpPr>
            <a:spLocks noGrp="1"/>
          </p:cNvSpPr>
          <p:nvPr>
            <p:ph type="sldNum" sz="quarter" idx="12"/>
          </p:nvPr>
        </p:nvSpPr>
        <p:spPr/>
        <p:txBody>
          <a:bodyPr/>
          <a:lstStyle/>
          <a:p>
            <a:fld id="{6113E31D-E2AB-40D1-8B51-AFA5AFEF393A}" type="slidenum">
              <a:rPr lang="en-US" smtClean="0"/>
              <a:t>31</a:t>
            </a:fld>
            <a:endParaRPr lang="en-US" dirty="0"/>
          </a:p>
        </p:txBody>
      </p:sp>
    </p:spTree>
    <p:extLst>
      <p:ext uri="{BB962C8B-B14F-4D97-AF65-F5344CB8AC3E}">
        <p14:creationId xmlns:p14="http://schemas.microsoft.com/office/powerpoint/2010/main" val="1205275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UML-style block diagram of the terms in this vocabulary">
            <a:extLst>
              <a:ext uri="{FF2B5EF4-FFF2-40B4-BE49-F238E27FC236}">
                <a16:creationId xmlns:a16="http://schemas.microsoft.com/office/drawing/2014/main" id="{A6BE62CC-1D8B-FBDF-4F8C-30448FA121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5124" y="1225274"/>
            <a:ext cx="7424148" cy="506698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8816BF3-351D-3304-DBEB-7D7049531747}"/>
              </a:ext>
            </a:extLst>
          </p:cNvPr>
          <p:cNvSpPr>
            <a:spLocks noGrp="1"/>
          </p:cNvSpPr>
          <p:nvPr>
            <p:ph type="title"/>
          </p:nvPr>
        </p:nvSpPr>
        <p:spPr/>
        <p:txBody>
          <a:bodyPr>
            <a:normAutofit/>
          </a:bodyPr>
          <a:lstStyle/>
          <a:p>
            <a:r>
              <a:rPr lang="en-US" dirty="0"/>
              <a:t>Data cube vocabulary</a:t>
            </a:r>
          </a:p>
        </p:txBody>
      </p:sp>
      <p:sp>
        <p:nvSpPr>
          <p:cNvPr id="3" name="Content Placeholder 2">
            <a:extLst>
              <a:ext uri="{FF2B5EF4-FFF2-40B4-BE49-F238E27FC236}">
                <a16:creationId xmlns:a16="http://schemas.microsoft.com/office/drawing/2014/main" id="{CE0E02B4-062B-5454-77B2-8875EDBB49D4}"/>
              </a:ext>
            </a:extLst>
          </p:cNvPr>
          <p:cNvSpPr>
            <a:spLocks noGrp="1"/>
          </p:cNvSpPr>
          <p:nvPr>
            <p:ph idx="1"/>
          </p:nvPr>
        </p:nvSpPr>
        <p:spPr>
          <a:xfrm>
            <a:off x="335360" y="1268760"/>
            <a:ext cx="3960440" cy="3312368"/>
          </a:xfrm>
        </p:spPr>
        <p:txBody>
          <a:bodyPr/>
          <a:lstStyle/>
          <a:p>
            <a:r>
              <a:rPr lang="en-US" dirty="0"/>
              <a:t>W3C recommendation from January 2014</a:t>
            </a:r>
          </a:p>
          <a:p>
            <a:r>
              <a:rPr lang="en-US" dirty="0"/>
              <a:t>RDF vocabulary</a:t>
            </a:r>
          </a:p>
          <a:p>
            <a:r>
              <a:rPr lang="en-US" dirty="0"/>
              <a:t>Based on Statistical Data and Metadata </a:t>
            </a:r>
            <a:r>
              <a:rPr lang="en-US" dirty="0" err="1"/>
              <a:t>eXchange</a:t>
            </a:r>
            <a:r>
              <a:rPr lang="en-US" dirty="0"/>
              <a:t> (SDMX)</a:t>
            </a:r>
          </a:p>
          <a:p>
            <a:endParaRPr lang="en-US" dirty="0"/>
          </a:p>
        </p:txBody>
      </p:sp>
      <p:sp>
        <p:nvSpPr>
          <p:cNvPr id="4" name="Slide Number Placeholder 3">
            <a:extLst>
              <a:ext uri="{FF2B5EF4-FFF2-40B4-BE49-F238E27FC236}">
                <a16:creationId xmlns:a16="http://schemas.microsoft.com/office/drawing/2014/main" id="{4B28FA03-E62D-5716-95DF-356F6BBE3924}"/>
              </a:ext>
            </a:extLst>
          </p:cNvPr>
          <p:cNvSpPr>
            <a:spLocks noGrp="1"/>
          </p:cNvSpPr>
          <p:nvPr>
            <p:ph type="sldNum" sz="quarter" idx="12"/>
          </p:nvPr>
        </p:nvSpPr>
        <p:spPr/>
        <p:txBody>
          <a:bodyPr/>
          <a:lstStyle/>
          <a:p>
            <a:fld id="{6113E31D-E2AB-40D1-8B51-AFA5AFEF393A}" type="slidenum">
              <a:rPr lang="en-US" smtClean="0"/>
              <a:t>32</a:t>
            </a:fld>
            <a:endParaRPr lang="en-US" dirty="0"/>
          </a:p>
        </p:txBody>
      </p:sp>
      <p:sp>
        <p:nvSpPr>
          <p:cNvPr id="7" name="Rectangle 6">
            <a:extLst>
              <a:ext uri="{FF2B5EF4-FFF2-40B4-BE49-F238E27FC236}">
                <a16:creationId xmlns:a16="http://schemas.microsoft.com/office/drawing/2014/main" id="{BFEAFDAB-5FF4-18D4-D7AB-31102897B760}"/>
              </a:ext>
            </a:extLst>
          </p:cNvPr>
          <p:cNvSpPr/>
          <p:nvPr/>
        </p:nvSpPr>
        <p:spPr>
          <a:xfrm>
            <a:off x="4494508" y="1310871"/>
            <a:ext cx="1889524" cy="245921"/>
          </a:xfrm>
          <a:prstGeom prst="rect">
            <a:avLst/>
          </a:prstGeom>
          <a:noFill/>
          <a:ln w="28575">
            <a:solidFill>
              <a:schemeClr val="accent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ectangle 7">
            <a:extLst>
              <a:ext uri="{FF2B5EF4-FFF2-40B4-BE49-F238E27FC236}">
                <a16:creationId xmlns:a16="http://schemas.microsoft.com/office/drawing/2014/main" id="{6D2C3191-700B-07AC-7A09-4DBB8A09CD9D}"/>
              </a:ext>
            </a:extLst>
          </p:cNvPr>
          <p:cNvSpPr/>
          <p:nvPr/>
        </p:nvSpPr>
        <p:spPr>
          <a:xfrm>
            <a:off x="4439816" y="2276872"/>
            <a:ext cx="1080120" cy="245921"/>
          </a:xfrm>
          <a:prstGeom prst="rect">
            <a:avLst/>
          </a:prstGeom>
          <a:noFill/>
          <a:ln w="28575">
            <a:solidFill>
              <a:schemeClr val="accent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Rectangle 8">
            <a:extLst>
              <a:ext uri="{FF2B5EF4-FFF2-40B4-BE49-F238E27FC236}">
                <a16:creationId xmlns:a16="http://schemas.microsoft.com/office/drawing/2014/main" id="{B68A0983-4580-5546-3803-21EB01BBE787}"/>
              </a:ext>
            </a:extLst>
          </p:cNvPr>
          <p:cNvSpPr/>
          <p:nvPr/>
        </p:nvSpPr>
        <p:spPr>
          <a:xfrm>
            <a:off x="4390802" y="3933056"/>
            <a:ext cx="1201142" cy="245921"/>
          </a:xfrm>
          <a:prstGeom prst="rect">
            <a:avLst/>
          </a:prstGeom>
          <a:noFill/>
          <a:ln w="28575">
            <a:solidFill>
              <a:schemeClr val="accent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ectangle 9">
            <a:extLst>
              <a:ext uri="{FF2B5EF4-FFF2-40B4-BE49-F238E27FC236}">
                <a16:creationId xmlns:a16="http://schemas.microsoft.com/office/drawing/2014/main" id="{5E142A1D-C061-30D1-169E-67EC679BFBBE}"/>
              </a:ext>
            </a:extLst>
          </p:cNvPr>
          <p:cNvSpPr/>
          <p:nvPr/>
        </p:nvSpPr>
        <p:spPr>
          <a:xfrm>
            <a:off x="9431360" y="2924944"/>
            <a:ext cx="1728000" cy="245921"/>
          </a:xfrm>
          <a:prstGeom prst="rect">
            <a:avLst/>
          </a:prstGeom>
          <a:noFill/>
          <a:ln w="28575">
            <a:solidFill>
              <a:schemeClr val="accent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Rectangle 10">
            <a:extLst>
              <a:ext uri="{FF2B5EF4-FFF2-40B4-BE49-F238E27FC236}">
                <a16:creationId xmlns:a16="http://schemas.microsoft.com/office/drawing/2014/main" id="{0FE82075-CE80-F26E-02BC-F634B074188D}"/>
              </a:ext>
            </a:extLst>
          </p:cNvPr>
          <p:cNvSpPr/>
          <p:nvPr/>
        </p:nvSpPr>
        <p:spPr>
          <a:xfrm>
            <a:off x="9431360" y="3450007"/>
            <a:ext cx="1728000" cy="245921"/>
          </a:xfrm>
          <a:prstGeom prst="rect">
            <a:avLst/>
          </a:prstGeom>
          <a:noFill/>
          <a:ln w="28575">
            <a:solidFill>
              <a:schemeClr val="accent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Rectangle 11">
            <a:extLst>
              <a:ext uri="{FF2B5EF4-FFF2-40B4-BE49-F238E27FC236}">
                <a16:creationId xmlns:a16="http://schemas.microsoft.com/office/drawing/2014/main" id="{1FE5D478-1E18-C696-8302-4DD035022A7B}"/>
              </a:ext>
            </a:extLst>
          </p:cNvPr>
          <p:cNvSpPr/>
          <p:nvPr/>
        </p:nvSpPr>
        <p:spPr>
          <a:xfrm>
            <a:off x="9446894" y="3810095"/>
            <a:ext cx="1728000" cy="245921"/>
          </a:xfrm>
          <a:prstGeom prst="rect">
            <a:avLst/>
          </a:prstGeom>
          <a:noFill/>
          <a:ln w="28575">
            <a:solidFill>
              <a:schemeClr val="accent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9276251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E76C5-E647-AAB7-DA22-5AE56094752D}"/>
              </a:ext>
            </a:extLst>
          </p:cNvPr>
          <p:cNvSpPr>
            <a:spLocks noGrp="1"/>
          </p:cNvSpPr>
          <p:nvPr>
            <p:ph type="title"/>
          </p:nvPr>
        </p:nvSpPr>
        <p:spPr/>
        <p:txBody>
          <a:bodyPr>
            <a:normAutofit/>
          </a:bodyPr>
          <a:lstStyle/>
          <a:p>
            <a:r>
              <a:rPr lang="en-US" dirty="0"/>
              <a:t>Common statistical concepts</a:t>
            </a:r>
          </a:p>
        </p:txBody>
      </p:sp>
      <p:sp>
        <p:nvSpPr>
          <p:cNvPr id="3" name="Content Placeholder 2">
            <a:extLst>
              <a:ext uri="{FF2B5EF4-FFF2-40B4-BE49-F238E27FC236}">
                <a16:creationId xmlns:a16="http://schemas.microsoft.com/office/drawing/2014/main" id="{1B82B46D-33D3-1CE8-6483-724FD438C32E}"/>
              </a:ext>
            </a:extLst>
          </p:cNvPr>
          <p:cNvSpPr>
            <a:spLocks noGrp="1"/>
          </p:cNvSpPr>
          <p:nvPr>
            <p:ph idx="1"/>
          </p:nvPr>
        </p:nvSpPr>
        <p:spPr>
          <a:xfrm>
            <a:off x="339693" y="1268760"/>
            <a:ext cx="7919751" cy="5112568"/>
          </a:xfrm>
        </p:spPr>
        <p:txBody>
          <a:bodyPr/>
          <a:lstStyle/>
          <a:p>
            <a:pPr marL="0" indent="0">
              <a:buNone/>
            </a:pPr>
            <a:r>
              <a:rPr lang="en-US" dirty="0"/>
              <a:t>The SDMX set of Content-Oriented Guidelines (COG) </a:t>
            </a:r>
            <a:br>
              <a:rPr lang="en-US" dirty="0"/>
            </a:br>
            <a:r>
              <a:rPr lang="en-US" dirty="0"/>
              <a:t>as RDF resources</a:t>
            </a:r>
          </a:p>
          <a:p>
            <a:r>
              <a:rPr lang="en-US" dirty="0"/>
              <a:t>http://purl.org/linked-data/sdmx/2009/concept# </a:t>
            </a:r>
          </a:p>
          <a:p>
            <a:r>
              <a:rPr lang="en-US" dirty="0"/>
              <a:t>http://purl.org/linked-data/sdmx/2009/code# </a:t>
            </a:r>
          </a:p>
          <a:p>
            <a:r>
              <a:rPr lang="en-US" dirty="0"/>
              <a:t>http://purl.org/linked-data/sdmx/2009/dimension# </a:t>
            </a:r>
          </a:p>
          <a:p>
            <a:r>
              <a:rPr lang="en-US" dirty="0"/>
              <a:t>http://purl.org/linked-data/sdmx/2009/attribute# </a:t>
            </a:r>
          </a:p>
          <a:p>
            <a:r>
              <a:rPr lang="en-US" dirty="0"/>
              <a:t>http://purl.org/linked-data/sdmx/2009/measure# </a:t>
            </a:r>
          </a:p>
          <a:p>
            <a:pPr marL="0" indent="0">
              <a:buNone/>
            </a:pPr>
            <a:r>
              <a:rPr lang="en-US" dirty="0"/>
              <a:t>Statistical Data and Metadata </a:t>
            </a:r>
            <a:r>
              <a:rPr lang="en-US" dirty="0" err="1"/>
              <a:t>eXchange</a:t>
            </a:r>
            <a:r>
              <a:rPr lang="en-US" dirty="0"/>
              <a:t> (SDMX)</a:t>
            </a:r>
          </a:p>
          <a:p>
            <a:r>
              <a:rPr lang="en-US" dirty="0"/>
              <a:t>Technical standards and guidelines </a:t>
            </a:r>
          </a:p>
          <a:p>
            <a:r>
              <a:rPr lang="en-US" dirty="0"/>
              <a:t>Statistical standards and guidelines </a:t>
            </a:r>
          </a:p>
          <a:p>
            <a:r>
              <a:rPr lang="en-US" dirty="0"/>
              <a:t>Tools and architecture</a:t>
            </a:r>
          </a:p>
        </p:txBody>
      </p:sp>
      <p:sp>
        <p:nvSpPr>
          <p:cNvPr id="4" name="Slide Number Placeholder 3">
            <a:extLst>
              <a:ext uri="{FF2B5EF4-FFF2-40B4-BE49-F238E27FC236}">
                <a16:creationId xmlns:a16="http://schemas.microsoft.com/office/drawing/2014/main" id="{F17DBB38-D67A-2D99-2BAE-7E3F7A98E62D}"/>
              </a:ext>
            </a:extLst>
          </p:cNvPr>
          <p:cNvSpPr>
            <a:spLocks noGrp="1"/>
          </p:cNvSpPr>
          <p:nvPr>
            <p:ph type="sldNum" sz="quarter" idx="12"/>
          </p:nvPr>
        </p:nvSpPr>
        <p:spPr/>
        <p:txBody>
          <a:bodyPr/>
          <a:lstStyle/>
          <a:p>
            <a:fld id="{6113E31D-E2AB-40D1-8B51-AFA5AFEF393A}" type="slidenum">
              <a:rPr lang="en-US" smtClean="0"/>
              <a:t>33</a:t>
            </a:fld>
            <a:endParaRPr lang="en-US" dirty="0"/>
          </a:p>
        </p:txBody>
      </p:sp>
      <p:pic>
        <p:nvPicPr>
          <p:cNvPr id="4098" name="Picture 2">
            <a:extLst>
              <a:ext uri="{FF2B5EF4-FFF2-40B4-BE49-F238E27FC236}">
                <a16:creationId xmlns:a16="http://schemas.microsoft.com/office/drawing/2014/main" id="{40E0C201-2906-26F5-155B-F2E78311F9E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09161" y="1268758"/>
            <a:ext cx="4000111" cy="5112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6657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A13AD-3105-D35D-43E0-DD2343CE8138}"/>
              </a:ext>
            </a:extLst>
          </p:cNvPr>
          <p:cNvSpPr>
            <a:spLocks noGrp="1"/>
          </p:cNvSpPr>
          <p:nvPr>
            <p:ph type="title"/>
          </p:nvPr>
        </p:nvSpPr>
        <p:spPr/>
        <p:txBody>
          <a:bodyPr/>
          <a:lstStyle/>
          <a:p>
            <a:r>
              <a:rPr lang="en-US" dirty="0"/>
              <a:t>Data adoption levels</a:t>
            </a:r>
          </a:p>
        </p:txBody>
      </p:sp>
      <p:pic>
        <p:nvPicPr>
          <p:cNvPr id="5" name="Content Placeholder 4">
            <a:extLst>
              <a:ext uri="{FF2B5EF4-FFF2-40B4-BE49-F238E27FC236}">
                <a16:creationId xmlns:a16="http://schemas.microsoft.com/office/drawing/2014/main" id="{86FF3C05-89FF-C5EF-4B4F-1E0B463A29FD}"/>
              </a:ext>
            </a:extLst>
          </p:cNvPr>
          <p:cNvPicPr>
            <a:picLocks noGrp="1" noChangeAspect="1"/>
          </p:cNvPicPr>
          <p:nvPr>
            <p:ph idx="1"/>
          </p:nvPr>
        </p:nvPicPr>
        <p:blipFill>
          <a:blip r:embed="rId2"/>
          <a:stretch>
            <a:fillRect/>
          </a:stretch>
        </p:blipFill>
        <p:spPr>
          <a:xfrm>
            <a:off x="2250688" y="1268413"/>
            <a:ext cx="7617600" cy="5040312"/>
          </a:xfrm>
          <a:prstGeom prst="rect">
            <a:avLst/>
          </a:prstGeom>
        </p:spPr>
      </p:pic>
      <p:sp>
        <p:nvSpPr>
          <p:cNvPr id="4" name="Slide Number Placeholder 3">
            <a:extLst>
              <a:ext uri="{FF2B5EF4-FFF2-40B4-BE49-F238E27FC236}">
                <a16:creationId xmlns:a16="http://schemas.microsoft.com/office/drawing/2014/main" id="{AC93F486-393B-6257-7758-479BA721C929}"/>
              </a:ext>
            </a:extLst>
          </p:cNvPr>
          <p:cNvSpPr>
            <a:spLocks noGrp="1"/>
          </p:cNvSpPr>
          <p:nvPr>
            <p:ph type="sldNum" sz="quarter" idx="12"/>
          </p:nvPr>
        </p:nvSpPr>
        <p:spPr/>
        <p:txBody>
          <a:bodyPr/>
          <a:lstStyle/>
          <a:p>
            <a:fld id="{6113E31D-E2AB-40D1-8B51-AFA5AFEF393A}" type="slidenum">
              <a:rPr lang="en-US" smtClean="0"/>
              <a:t>34</a:t>
            </a:fld>
            <a:endParaRPr lang="en-US" dirty="0"/>
          </a:p>
        </p:txBody>
      </p:sp>
    </p:spTree>
    <p:extLst>
      <p:ext uri="{BB962C8B-B14F-4D97-AF65-F5344CB8AC3E}">
        <p14:creationId xmlns:p14="http://schemas.microsoft.com/office/powerpoint/2010/main" val="31506604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3E922E-CAA6-599A-CB7C-E4137E3D16D8}"/>
              </a:ext>
            </a:extLst>
          </p:cNvPr>
          <p:cNvSpPr>
            <a:spLocks noGrp="1"/>
          </p:cNvSpPr>
          <p:nvPr>
            <p:ph type="title"/>
          </p:nvPr>
        </p:nvSpPr>
        <p:spPr/>
        <p:txBody>
          <a:bodyPr anchor="b">
            <a:normAutofit/>
          </a:bodyPr>
          <a:lstStyle/>
          <a:p>
            <a:r>
              <a:rPr lang="en-US" dirty="0"/>
              <a:t>Data warehouse</a:t>
            </a:r>
          </a:p>
        </p:txBody>
      </p:sp>
      <p:pic>
        <p:nvPicPr>
          <p:cNvPr id="7" name="Content Placeholder 6">
            <a:extLst>
              <a:ext uri="{FF2B5EF4-FFF2-40B4-BE49-F238E27FC236}">
                <a16:creationId xmlns:a16="http://schemas.microsoft.com/office/drawing/2014/main" id="{B69D5093-9885-E27C-9DCB-211B2FACBBE5}"/>
              </a:ext>
            </a:extLst>
          </p:cNvPr>
          <p:cNvPicPr>
            <a:picLocks noGrp="1" noChangeAspect="1"/>
          </p:cNvPicPr>
          <p:nvPr>
            <p:ph idx="1"/>
          </p:nvPr>
        </p:nvPicPr>
        <p:blipFill>
          <a:blip r:embed="rId3"/>
          <a:stretch>
            <a:fillRect/>
          </a:stretch>
        </p:blipFill>
        <p:spPr>
          <a:xfrm>
            <a:off x="2854624" y="1454359"/>
            <a:ext cx="6409728" cy="4668420"/>
          </a:xfrm>
          <a:prstGeom prst="rect">
            <a:avLst/>
          </a:prstGeom>
        </p:spPr>
      </p:pic>
      <p:sp>
        <p:nvSpPr>
          <p:cNvPr id="10" name="Slide Number Placeholder 3">
            <a:extLst>
              <a:ext uri="{FF2B5EF4-FFF2-40B4-BE49-F238E27FC236}">
                <a16:creationId xmlns:a16="http://schemas.microsoft.com/office/drawing/2014/main" id="{6E6A6285-7F06-DCC5-E5E4-3DAF42B9093F}"/>
              </a:ext>
            </a:extLst>
          </p:cNvPr>
          <p:cNvSpPr>
            <a:spLocks noGrp="1"/>
          </p:cNvSpPr>
          <p:nvPr>
            <p:ph type="sldNum" sz="quarter" idx="12"/>
          </p:nvPr>
        </p:nvSpPr>
        <p:spPr/>
        <p:txBody>
          <a:bodyPr/>
          <a:lstStyle/>
          <a:p>
            <a:pPr>
              <a:spcAft>
                <a:spcPts val="600"/>
              </a:spcAft>
            </a:pPr>
            <a:fld id="{6113E31D-E2AB-40D1-8B51-AFA5AFEF393A}" type="slidenum">
              <a:rPr lang="en-US" smtClean="0"/>
              <a:pPr>
                <a:spcAft>
                  <a:spcPts val="600"/>
                </a:spcAft>
              </a:pPr>
              <a:t>35</a:t>
            </a:fld>
            <a:endParaRPr lang="en-US"/>
          </a:p>
        </p:txBody>
      </p:sp>
    </p:spTree>
    <p:extLst>
      <p:ext uri="{BB962C8B-B14F-4D97-AF65-F5344CB8AC3E}">
        <p14:creationId xmlns:p14="http://schemas.microsoft.com/office/powerpoint/2010/main" val="25912135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9D276A7-F93B-4CDD-2B71-F12552285330}"/>
              </a:ext>
            </a:extLst>
          </p:cNvPr>
          <p:cNvSpPr>
            <a:spLocks noGrp="1"/>
          </p:cNvSpPr>
          <p:nvPr>
            <p:ph type="sldNum" sz="quarter" idx="12"/>
          </p:nvPr>
        </p:nvSpPr>
        <p:spPr/>
        <p:txBody>
          <a:bodyPr/>
          <a:lstStyle/>
          <a:p>
            <a:fld id="{4FAB73BC-B049-4115-A692-8D63A059BFB8}" type="slidenum">
              <a:rPr lang="en-US" smtClean="0"/>
              <a:pPr/>
              <a:t>36</a:t>
            </a:fld>
            <a:endParaRPr lang="en-US" dirty="0"/>
          </a:p>
        </p:txBody>
      </p:sp>
    </p:spTree>
    <p:extLst>
      <p:ext uri="{BB962C8B-B14F-4D97-AF65-F5344CB8AC3E}">
        <p14:creationId xmlns:p14="http://schemas.microsoft.com/office/powerpoint/2010/main" val="3947573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4622399C-CD52-845A-9575-F8FA6A415E1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2E7A46E-8720-858D-1EA4-EF3AC949845F}"/>
              </a:ext>
            </a:extLst>
          </p:cNvPr>
          <p:cNvSpPr>
            <a:spLocks noGrp="1"/>
          </p:cNvSpPr>
          <p:nvPr>
            <p:ph type="title"/>
          </p:nvPr>
        </p:nvSpPr>
        <p:spPr/>
        <p:txBody>
          <a:bodyPr/>
          <a:lstStyle/>
          <a:p>
            <a:r>
              <a:rPr lang="en-US" dirty="0"/>
              <a:t>ChatGPT 2025</a:t>
            </a:r>
          </a:p>
        </p:txBody>
      </p:sp>
      <p:sp>
        <p:nvSpPr>
          <p:cNvPr id="5" name="Content Placeholder 4">
            <a:extLst>
              <a:ext uri="{FF2B5EF4-FFF2-40B4-BE49-F238E27FC236}">
                <a16:creationId xmlns:a16="http://schemas.microsoft.com/office/drawing/2014/main" id="{212FDD85-F35A-B1D6-1406-BC577013D866}"/>
              </a:ext>
            </a:extLst>
          </p:cNvPr>
          <p:cNvSpPr>
            <a:spLocks noGrp="1"/>
          </p:cNvSpPr>
          <p:nvPr>
            <p:ph idx="1"/>
          </p:nvPr>
        </p:nvSpPr>
        <p:spPr>
          <a:xfrm>
            <a:off x="335360" y="1268760"/>
            <a:ext cx="11449272" cy="360040"/>
          </a:xfrm>
        </p:spPr>
        <p:txBody>
          <a:bodyPr/>
          <a:lstStyle/>
          <a:p>
            <a:pPr marL="0" indent="0">
              <a:buNone/>
            </a:pPr>
            <a:r>
              <a:rPr lang="en-US" b="1" dirty="0"/>
              <a:t>Prompt</a:t>
            </a:r>
            <a:r>
              <a:rPr lang="en-US" dirty="0"/>
              <a:t>: Explain data engineering like I am 5.</a:t>
            </a:r>
          </a:p>
        </p:txBody>
      </p:sp>
      <p:sp>
        <p:nvSpPr>
          <p:cNvPr id="3" name="Slide Number Placeholder 2">
            <a:extLst>
              <a:ext uri="{FF2B5EF4-FFF2-40B4-BE49-F238E27FC236}">
                <a16:creationId xmlns:a16="http://schemas.microsoft.com/office/drawing/2014/main" id="{AFBF1CB2-6D3E-9D4F-C8D0-054126C4811A}"/>
              </a:ext>
            </a:extLst>
          </p:cNvPr>
          <p:cNvSpPr>
            <a:spLocks noGrp="1"/>
          </p:cNvSpPr>
          <p:nvPr>
            <p:ph type="sldNum" sz="quarter" idx="12"/>
          </p:nvPr>
        </p:nvSpPr>
        <p:spPr/>
        <p:txBody>
          <a:bodyPr/>
          <a:lstStyle/>
          <a:p>
            <a:fld id="{4FAB73BC-B049-4115-A692-8D63A059BFB8}" type="slidenum">
              <a:rPr lang="en-US" smtClean="0"/>
              <a:t>4</a:t>
            </a:fld>
            <a:endParaRPr lang="en-US" dirty="0"/>
          </a:p>
        </p:txBody>
      </p:sp>
      <p:sp>
        <p:nvSpPr>
          <p:cNvPr id="6" name="Content Placeholder 4">
            <a:extLst>
              <a:ext uri="{FF2B5EF4-FFF2-40B4-BE49-F238E27FC236}">
                <a16:creationId xmlns:a16="http://schemas.microsoft.com/office/drawing/2014/main" id="{9B69A452-E213-8841-09DC-6AF91F95983D}"/>
              </a:ext>
            </a:extLst>
          </p:cNvPr>
          <p:cNvSpPr txBox="1">
            <a:spLocks/>
          </p:cNvSpPr>
          <p:nvPr/>
        </p:nvSpPr>
        <p:spPr>
          <a:xfrm>
            <a:off x="335360" y="1772816"/>
            <a:ext cx="11449272" cy="3207343"/>
          </a:xfrm>
          <a:prstGeom prst="rect">
            <a:avLst/>
          </a:prstGeom>
        </p:spPr>
        <p:txBody>
          <a:bodyPr vert="horz" lIns="0" tIns="36000" rIns="0" bIns="36000" rtlCol="0">
            <a:noAutofit/>
          </a:bodyPr>
          <a:lstStyle>
            <a:lvl1pPr marL="91440" indent="-91440" algn="l" defTabSz="914400" rtl="0" eaLnBrk="1" latinLnBrk="0" hangingPunct="1">
              <a:lnSpc>
                <a:spcPct val="90000"/>
              </a:lnSpc>
              <a:spcBef>
                <a:spcPts val="1200"/>
              </a:spcBef>
              <a:spcAft>
                <a:spcPts val="2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Arial" panose="020B0604020202020204" pitchFamily="34" charset="0"/>
              <a:buNone/>
            </a:pPr>
            <a:r>
              <a:rPr lang="en-US" dirty="0"/>
              <a:t>Alright! Imagine you have a big box of LEGO bricks, </a:t>
            </a:r>
            <a:r>
              <a:rPr lang="en-US" dirty="0">
                <a:solidFill>
                  <a:schemeClr val="accent1"/>
                </a:solidFill>
              </a:rPr>
              <a:t>all jumbled up</a:t>
            </a:r>
            <a:r>
              <a:rPr lang="en-US" dirty="0"/>
              <a:t> in different colors, shapes, and sizes. But you want to build a cool castle!</a:t>
            </a:r>
            <a:br>
              <a:rPr lang="en-US" dirty="0"/>
            </a:br>
            <a:br>
              <a:rPr lang="en-US" dirty="0"/>
            </a:br>
            <a:r>
              <a:rPr lang="en-US" dirty="0"/>
              <a:t>Data engineers are like the people who </a:t>
            </a:r>
            <a:r>
              <a:rPr lang="en-US" dirty="0">
                <a:solidFill>
                  <a:schemeClr val="accent1"/>
                </a:solidFill>
              </a:rPr>
              <a:t>sort</a:t>
            </a:r>
            <a:r>
              <a:rPr lang="en-US" dirty="0"/>
              <a:t> the LEGO bricks, </a:t>
            </a:r>
            <a:r>
              <a:rPr lang="en-US" dirty="0">
                <a:solidFill>
                  <a:schemeClr val="accent1"/>
                </a:solidFill>
              </a:rPr>
              <a:t>organize</a:t>
            </a:r>
            <a:r>
              <a:rPr lang="en-US" dirty="0"/>
              <a:t> them by color and shape, and </a:t>
            </a:r>
            <a:r>
              <a:rPr lang="en-US" dirty="0">
                <a:solidFill>
                  <a:schemeClr val="accent1"/>
                </a:solidFill>
              </a:rPr>
              <a:t>put them in neat little boxes</a:t>
            </a:r>
            <a:r>
              <a:rPr lang="en-US" dirty="0"/>
              <a:t> so that when someone </a:t>
            </a:r>
            <a:r>
              <a:rPr lang="en-US" dirty="0">
                <a:solidFill>
                  <a:schemeClr val="accent1"/>
                </a:solidFill>
              </a:rPr>
              <a:t>wants to build</a:t>
            </a:r>
            <a:r>
              <a:rPr lang="en-US" dirty="0"/>
              <a:t> something (like a castle), </a:t>
            </a:r>
            <a:r>
              <a:rPr lang="en-US" dirty="0">
                <a:solidFill>
                  <a:schemeClr val="accent1"/>
                </a:solidFill>
              </a:rPr>
              <a:t>they can find exactly what they need quickly and easily</a:t>
            </a:r>
            <a:r>
              <a:rPr lang="en-US" dirty="0"/>
              <a:t>.</a:t>
            </a:r>
            <a:br>
              <a:rPr lang="en-US" dirty="0"/>
            </a:br>
            <a:br>
              <a:rPr lang="en-US" dirty="0"/>
            </a:br>
            <a:r>
              <a:rPr lang="en-US" dirty="0"/>
              <a:t>Instead of LEGO, data engineers work with </a:t>
            </a:r>
            <a:r>
              <a:rPr lang="en-US" dirty="0">
                <a:solidFill>
                  <a:schemeClr val="accent1"/>
                </a:solidFill>
              </a:rPr>
              <a:t>information</a:t>
            </a:r>
            <a:r>
              <a:rPr lang="en-US" dirty="0"/>
              <a:t>—like numbers, words, and pictures. </a:t>
            </a:r>
            <a:r>
              <a:rPr lang="en-US" dirty="0">
                <a:solidFill>
                  <a:schemeClr val="accent1"/>
                </a:solidFill>
              </a:rPr>
              <a:t>They take messy data, clean it up, and store it neatly so other people</a:t>
            </a:r>
            <a:r>
              <a:rPr lang="en-US" dirty="0"/>
              <a:t> (like scientists, businesses, and apps) can use it to do amazing things! 🚀</a:t>
            </a:r>
          </a:p>
        </p:txBody>
      </p:sp>
      <p:sp>
        <p:nvSpPr>
          <p:cNvPr id="2" name="TextBox 1">
            <a:extLst>
              <a:ext uri="{FF2B5EF4-FFF2-40B4-BE49-F238E27FC236}">
                <a16:creationId xmlns:a16="http://schemas.microsoft.com/office/drawing/2014/main" id="{FDFF1B24-95BC-3B7A-51B2-BE362FF4C484}"/>
              </a:ext>
            </a:extLst>
          </p:cNvPr>
          <p:cNvSpPr txBox="1"/>
          <p:nvPr/>
        </p:nvSpPr>
        <p:spPr>
          <a:xfrm>
            <a:off x="6838984" y="5591112"/>
            <a:ext cx="4945648" cy="369332"/>
          </a:xfrm>
          <a:prstGeom prst="rect">
            <a:avLst/>
          </a:prstGeom>
          <a:noFill/>
        </p:spPr>
        <p:txBody>
          <a:bodyPr wrap="square" rtlCol="0">
            <a:spAutoFit/>
          </a:bodyPr>
          <a:lstStyle/>
          <a:p>
            <a:pPr algn="r"/>
            <a:r>
              <a:rPr lang="en-US" dirty="0"/>
              <a:t>https://chat.openai.com/  2025.02.16</a:t>
            </a:r>
          </a:p>
        </p:txBody>
      </p:sp>
    </p:spTree>
    <p:extLst>
      <p:ext uri="{BB962C8B-B14F-4D97-AF65-F5344CB8AC3E}">
        <p14:creationId xmlns:p14="http://schemas.microsoft.com/office/powerpoint/2010/main" val="1651303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698C0273-A90D-7D65-145F-9C37A0A8875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832B90A-3684-AFFF-DA48-7C8F709AA780}"/>
              </a:ext>
            </a:extLst>
          </p:cNvPr>
          <p:cNvSpPr>
            <a:spLocks noGrp="1"/>
          </p:cNvSpPr>
          <p:nvPr>
            <p:ph type="title"/>
          </p:nvPr>
        </p:nvSpPr>
        <p:spPr/>
        <p:txBody>
          <a:bodyPr/>
          <a:lstStyle/>
          <a:p>
            <a:r>
              <a:rPr lang="en-US" dirty="0"/>
              <a:t>ChatGPT 2024</a:t>
            </a:r>
          </a:p>
        </p:txBody>
      </p:sp>
      <p:sp>
        <p:nvSpPr>
          <p:cNvPr id="5" name="Content Placeholder 4">
            <a:extLst>
              <a:ext uri="{FF2B5EF4-FFF2-40B4-BE49-F238E27FC236}">
                <a16:creationId xmlns:a16="http://schemas.microsoft.com/office/drawing/2014/main" id="{FDAFAD1C-93B1-7060-5749-ACE13743CDA1}"/>
              </a:ext>
            </a:extLst>
          </p:cNvPr>
          <p:cNvSpPr>
            <a:spLocks noGrp="1"/>
          </p:cNvSpPr>
          <p:nvPr>
            <p:ph idx="1"/>
          </p:nvPr>
        </p:nvSpPr>
        <p:spPr>
          <a:xfrm>
            <a:off x="335360" y="1268760"/>
            <a:ext cx="11449272" cy="360040"/>
          </a:xfrm>
        </p:spPr>
        <p:txBody>
          <a:bodyPr/>
          <a:lstStyle/>
          <a:p>
            <a:pPr marL="0" indent="0">
              <a:buNone/>
            </a:pPr>
            <a:r>
              <a:rPr lang="en-US" b="1" dirty="0"/>
              <a:t>Prompt</a:t>
            </a:r>
            <a:r>
              <a:rPr lang="en-US" dirty="0"/>
              <a:t>: Explain data engineering like I am 5.</a:t>
            </a:r>
          </a:p>
        </p:txBody>
      </p:sp>
      <p:sp>
        <p:nvSpPr>
          <p:cNvPr id="3" name="Slide Number Placeholder 2">
            <a:extLst>
              <a:ext uri="{FF2B5EF4-FFF2-40B4-BE49-F238E27FC236}">
                <a16:creationId xmlns:a16="http://schemas.microsoft.com/office/drawing/2014/main" id="{B7B9CE83-AFE7-4344-445F-B72ED594B85E}"/>
              </a:ext>
            </a:extLst>
          </p:cNvPr>
          <p:cNvSpPr>
            <a:spLocks noGrp="1"/>
          </p:cNvSpPr>
          <p:nvPr>
            <p:ph type="sldNum" sz="quarter" idx="12"/>
          </p:nvPr>
        </p:nvSpPr>
        <p:spPr/>
        <p:txBody>
          <a:bodyPr/>
          <a:lstStyle/>
          <a:p>
            <a:fld id="{4FAB73BC-B049-4115-A692-8D63A059BFB8}" type="slidenum">
              <a:rPr lang="en-US" smtClean="0"/>
              <a:t>5</a:t>
            </a:fld>
            <a:endParaRPr lang="en-US" dirty="0"/>
          </a:p>
        </p:txBody>
      </p:sp>
      <p:sp>
        <p:nvSpPr>
          <p:cNvPr id="6" name="Content Placeholder 4">
            <a:extLst>
              <a:ext uri="{FF2B5EF4-FFF2-40B4-BE49-F238E27FC236}">
                <a16:creationId xmlns:a16="http://schemas.microsoft.com/office/drawing/2014/main" id="{CD5E3720-7F94-274D-E44D-A6B08388874D}"/>
              </a:ext>
            </a:extLst>
          </p:cNvPr>
          <p:cNvSpPr txBox="1">
            <a:spLocks/>
          </p:cNvSpPr>
          <p:nvPr/>
        </p:nvSpPr>
        <p:spPr>
          <a:xfrm>
            <a:off x="335360" y="1772816"/>
            <a:ext cx="11449272" cy="4609920"/>
          </a:xfrm>
          <a:prstGeom prst="rect">
            <a:avLst/>
          </a:prstGeom>
        </p:spPr>
        <p:txBody>
          <a:bodyPr vert="horz" lIns="0" tIns="36000" rIns="0" bIns="36000" rtlCol="0">
            <a:noAutofit/>
          </a:bodyPr>
          <a:lstStyle>
            <a:lvl1pPr marL="91440" indent="-91440" algn="l" defTabSz="914400" rtl="0" eaLnBrk="1" latinLnBrk="0" hangingPunct="1">
              <a:lnSpc>
                <a:spcPct val="90000"/>
              </a:lnSpc>
              <a:spcBef>
                <a:spcPts val="1200"/>
              </a:spcBef>
              <a:spcAft>
                <a:spcPts val="2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Arial" panose="020B0604020202020204" pitchFamily="34" charset="0"/>
              <a:buNone/>
            </a:pPr>
            <a:r>
              <a:rPr lang="en-US" dirty="0"/>
              <a:t>Alright, imagine you're playing with Lego blocks. You have all these different pieces and you want to build something cool, like a spaceship. </a:t>
            </a:r>
            <a:r>
              <a:rPr lang="en-US" dirty="0">
                <a:solidFill>
                  <a:schemeClr val="accent1"/>
                </a:solidFill>
              </a:rPr>
              <a:t>Data engineering is like putting those Lego blocks together</a:t>
            </a:r>
            <a:r>
              <a:rPr lang="en-US" dirty="0"/>
              <a:t> to make sure </a:t>
            </a:r>
            <a:r>
              <a:rPr lang="en-US" dirty="0">
                <a:solidFill>
                  <a:schemeClr val="accent1"/>
                </a:solidFill>
              </a:rPr>
              <a:t>they fit just right</a:t>
            </a:r>
            <a:r>
              <a:rPr lang="en-US" dirty="0"/>
              <a:t> and that your spaceship </a:t>
            </a:r>
            <a:r>
              <a:rPr lang="en-US" dirty="0">
                <a:solidFill>
                  <a:schemeClr val="accent1"/>
                </a:solidFill>
              </a:rPr>
              <a:t>doesn't fall apart.</a:t>
            </a:r>
          </a:p>
          <a:p>
            <a:pPr marL="0" indent="0">
              <a:buFont typeface="Arial" panose="020B0604020202020204" pitchFamily="34" charset="0"/>
              <a:buNone/>
            </a:pPr>
            <a:r>
              <a:rPr lang="en-US" dirty="0"/>
              <a:t>But instead of Lego blocks, </a:t>
            </a:r>
            <a:r>
              <a:rPr lang="en-US" dirty="0">
                <a:solidFill>
                  <a:schemeClr val="accent1"/>
                </a:solidFill>
              </a:rPr>
              <a:t>we're dealing with lots of information, like numbers, words, and pictures</a:t>
            </a:r>
            <a:r>
              <a:rPr lang="en-US" dirty="0"/>
              <a:t>, that we want to </a:t>
            </a:r>
            <a:r>
              <a:rPr lang="en-US" dirty="0">
                <a:solidFill>
                  <a:schemeClr val="accent1"/>
                </a:solidFill>
              </a:rPr>
              <a:t>organize</a:t>
            </a:r>
            <a:r>
              <a:rPr lang="en-US" dirty="0"/>
              <a:t> and </a:t>
            </a:r>
            <a:r>
              <a:rPr lang="en-US" dirty="0">
                <a:solidFill>
                  <a:schemeClr val="accent1"/>
                </a:solidFill>
              </a:rPr>
              <a:t>use in different ways</a:t>
            </a:r>
            <a:r>
              <a:rPr lang="en-US" dirty="0"/>
              <a:t>. Data engineers are like the architects and construction workers who figure out how to arrange all this information so that it's easy to find and use when we need it.</a:t>
            </a:r>
          </a:p>
          <a:p>
            <a:pPr marL="0" indent="0">
              <a:buFont typeface="Arial" panose="020B0604020202020204" pitchFamily="34" charset="0"/>
              <a:buNone/>
            </a:pPr>
            <a:r>
              <a:rPr lang="en-US" dirty="0"/>
              <a:t>They make sure </a:t>
            </a:r>
            <a:r>
              <a:rPr lang="en-US" dirty="0">
                <a:solidFill>
                  <a:schemeClr val="accent1"/>
                </a:solidFill>
              </a:rPr>
              <a:t>the data is clean</a:t>
            </a:r>
            <a:r>
              <a:rPr lang="en-US" dirty="0"/>
              <a:t>, meaning it doesn't have any mistakes or missing pieces, and they build special structures called </a:t>
            </a:r>
            <a:r>
              <a:rPr lang="en-US" dirty="0">
                <a:solidFill>
                  <a:schemeClr val="accent1"/>
                </a:solidFill>
              </a:rPr>
              <a:t>databases</a:t>
            </a:r>
            <a:r>
              <a:rPr lang="en-US" dirty="0"/>
              <a:t> to store the data securely. They also </a:t>
            </a:r>
            <a:r>
              <a:rPr lang="en-US" dirty="0">
                <a:solidFill>
                  <a:schemeClr val="accent1"/>
                </a:solidFill>
              </a:rPr>
              <a:t>create pipelines</a:t>
            </a:r>
            <a:r>
              <a:rPr lang="en-US" dirty="0"/>
              <a:t>, which are like tunnels that help move the data from one place to another safely and quickly, so we can use it to learn new things, make important decisions, or </a:t>
            </a:r>
            <a:r>
              <a:rPr lang="en-US" dirty="0">
                <a:solidFill>
                  <a:schemeClr val="accent1"/>
                </a:solidFill>
              </a:rPr>
              <a:t>just have fun</a:t>
            </a:r>
            <a:r>
              <a:rPr lang="en-US" dirty="0"/>
              <a:t>!</a:t>
            </a:r>
          </a:p>
        </p:txBody>
      </p:sp>
      <p:sp>
        <p:nvSpPr>
          <p:cNvPr id="2" name="TextBox 1">
            <a:extLst>
              <a:ext uri="{FF2B5EF4-FFF2-40B4-BE49-F238E27FC236}">
                <a16:creationId xmlns:a16="http://schemas.microsoft.com/office/drawing/2014/main" id="{EEBB1BF9-1252-2464-3E31-3865AFD8B70A}"/>
              </a:ext>
            </a:extLst>
          </p:cNvPr>
          <p:cNvSpPr txBox="1"/>
          <p:nvPr/>
        </p:nvSpPr>
        <p:spPr>
          <a:xfrm>
            <a:off x="6838984" y="5591112"/>
            <a:ext cx="4945648" cy="369332"/>
          </a:xfrm>
          <a:prstGeom prst="rect">
            <a:avLst/>
          </a:prstGeom>
          <a:noFill/>
        </p:spPr>
        <p:txBody>
          <a:bodyPr wrap="square" rtlCol="0">
            <a:spAutoFit/>
          </a:bodyPr>
          <a:lstStyle/>
          <a:p>
            <a:pPr algn="r"/>
            <a:r>
              <a:rPr lang="en-US" dirty="0"/>
              <a:t>https://chat.openai.com/  2024.02.14</a:t>
            </a:r>
          </a:p>
        </p:txBody>
      </p:sp>
    </p:spTree>
    <p:extLst>
      <p:ext uri="{BB962C8B-B14F-4D97-AF65-F5344CB8AC3E}">
        <p14:creationId xmlns:p14="http://schemas.microsoft.com/office/powerpoint/2010/main" val="1088057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16B0B5-0CE0-CE6A-68D0-F818AEE78280}"/>
              </a:ext>
            </a:extLst>
          </p:cNvPr>
          <p:cNvSpPr>
            <a:spLocks noGrp="1"/>
          </p:cNvSpPr>
          <p:nvPr>
            <p:ph type="title"/>
          </p:nvPr>
        </p:nvSpPr>
        <p:spPr/>
        <p:txBody>
          <a:bodyPr/>
          <a:lstStyle/>
          <a:p>
            <a:r>
              <a:rPr lang="en-US" dirty="0"/>
              <a:t>ChatGPT 2023</a:t>
            </a:r>
          </a:p>
        </p:txBody>
      </p:sp>
      <p:sp>
        <p:nvSpPr>
          <p:cNvPr id="5" name="Content Placeholder 4">
            <a:extLst>
              <a:ext uri="{FF2B5EF4-FFF2-40B4-BE49-F238E27FC236}">
                <a16:creationId xmlns:a16="http://schemas.microsoft.com/office/drawing/2014/main" id="{4BE5A3D0-748A-0D56-3050-3AD67A40D605}"/>
              </a:ext>
            </a:extLst>
          </p:cNvPr>
          <p:cNvSpPr>
            <a:spLocks noGrp="1"/>
          </p:cNvSpPr>
          <p:nvPr>
            <p:ph idx="1"/>
          </p:nvPr>
        </p:nvSpPr>
        <p:spPr>
          <a:xfrm>
            <a:off x="335360" y="1268760"/>
            <a:ext cx="11449272" cy="360040"/>
          </a:xfrm>
        </p:spPr>
        <p:txBody>
          <a:bodyPr/>
          <a:lstStyle/>
          <a:p>
            <a:pPr marL="0" indent="0">
              <a:buNone/>
            </a:pPr>
            <a:r>
              <a:rPr lang="en-US" b="1" dirty="0"/>
              <a:t>Prompt</a:t>
            </a:r>
            <a:r>
              <a:rPr lang="en-US" dirty="0"/>
              <a:t>: Explain data engineering like I am 5.</a:t>
            </a:r>
          </a:p>
        </p:txBody>
      </p:sp>
      <p:sp>
        <p:nvSpPr>
          <p:cNvPr id="3" name="Slide Number Placeholder 2">
            <a:extLst>
              <a:ext uri="{FF2B5EF4-FFF2-40B4-BE49-F238E27FC236}">
                <a16:creationId xmlns:a16="http://schemas.microsoft.com/office/drawing/2014/main" id="{7EBE5173-E0EF-6039-01D7-992483839081}"/>
              </a:ext>
            </a:extLst>
          </p:cNvPr>
          <p:cNvSpPr>
            <a:spLocks noGrp="1"/>
          </p:cNvSpPr>
          <p:nvPr>
            <p:ph type="sldNum" sz="quarter" idx="12"/>
          </p:nvPr>
        </p:nvSpPr>
        <p:spPr/>
        <p:txBody>
          <a:bodyPr/>
          <a:lstStyle/>
          <a:p>
            <a:fld id="{4FAB73BC-B049-4115-A692-8D63A059BFB8}" type="slidenum">
              <a:rPr lang="en-US" smtClean="0"/>
              <a:t>6</a:t>
            </a:fld>
            <a:endParaRPr lang="en-US" dirty="0"/>
          </a:p>
        </p:txBody>
      </p:sp>
      <p:sp>
        <p:nvSpPr>
          <p:cNvPr id="6" name="Content Placeholder 4">
            <a:extLst>
              <a:ext uri="{FF2B5EF4-FFF2-40B4-BE49-F238E27FC236}">
                <a16:creationId xmlns:a16="http://schemas.microsoft.com/office/drawing/2014/main" id="{EBE4415F-8CEF-D6D3-3CC4-B995FDD458E3}"/>
              </a:ext>
            </a:extLst>
          </p:cNvPr>
          <p:cNvSpPr txBox="1">
            <a:spLocks/>
          </p:cNvSpPr>
          <p:nvPr/>
        </p:nvSpPr>
        <p:spPr>
          <a:xfrm>
            <a:off x="335360" y="1772816"/>
            <a:ext cx="11449272" cy="3888432"/>
          </a:xfrm>
          <a:prstGeom prst="rect">
            <a:avLst/>
          </a:prstGeom>
        </p:spPr>
        <p:txBody>
          <a:bodyPr vert="horz" lIns="0" tIns="36000" rIns="0" bIns="36000" rtlCol="0">
            <a:noAutofit/>
          </a:bodyPr>
          <a:lstStyle>
            <a:lvl1pPr marL="91440" indent="-91440" algn="l" defTabSz="914400" rtl="0" eaLnBrk="1" latinLnBrk="0" hangingPunct="1">
              <a:lnSpc>
                <a:spcPct val="90000"/>
              </a:lnSpc>
              <a:spcBef>
                <a:spcPts val="1200"/>
              </a:spcBef>
              <a:spcAft>
                <a:spcPts val="2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Arial" panose="020B0604020202020204" pitchFamily="34" charset="0"/>
              <a:buNone/>
            </a:pPr>
            <a:r>
              <a:rPr lang="en-US" dirty="0"/>
              <a:t>Data engineering is like building a big </a:t>
            </a:r>
            <a:r>
              <a:rPr lang="en-US" dirty="0" err="1"/>
              <a:t>lego</a:t>
            </a:r>
            <a:r>
              <a:rPr lang="en-US" dirty="0"/>
              <a:t> tower. Just like how you take lots of little </a:t>
            </a:r>
            <a:r>
              <a:rPr lang="en-US" dirty="0" err="1"/>
              <a:t>lego</a:t>
            </a:r>
            <a:r>
              <a:rPr lang="en-US" dirty="0"/>
              <a:t> blocks and put them together to make a big tower, </a:t>
            </a:r>
            <a:r>
              <a:rPr lang="en-US" dirty="0">
                <a:solidFill>
                  <a:schemeClr val="accent1"/>
                </a:solidFill>
              </a:rPr>
              <a:t>data engineers take lots of little pieces of data </a:t>
            </a:r>
            <a:r>
              <a:rPr lang="en-US" dirty="0"/>
              <a:t>and put them together to make a big, </a:t>
            </a:r>
            <a:r>
              <a:rPr lang="en-US" dirty="0">
                <a:solidFill>
                  <a:schemeClr val="accent1"/>
                </a:solidFill>
              </a:rPr>
              <a:t>useful structure</a:t>
            </a:r>
            <a:r>
              <a:rPr lang="en-US" dirty="0"/>
              <a:t>.</a:t>
            </a:r>
          </a:p>
          <a:p>
            <a:pPr marL="0" indent="0">
              <a:buFont typeface="Arial" panose="020B0604020202020204" pitchFamily="34" charset="0"/>
              <a:buNone/>
            </a:pPr>
            <a:r>
              <a:rPr lang="en-US" dirty="0"/>
              <a:t>Data engineers have to make sure the </a:t>
            </a:r>
            <a:r>
              <a:rPr lang="en-US" dirty="0" err="1"/>
              <a:t>lego</a:t>
            </a:r>
            <a:r>
              <a:rPr lang="en-US" dirty="0"/>
              <a:t> blocks fit together perfectly, just like they have to make sure the </a:t>
            </a:r>
            <a:r>
              <a:rPr lang="en-US" dirty="0">
                <a:solidFill>
                  <a:schemeClr val="accent1"/>
                </a:solidFill>
              </a:rPr>
              <a:t>data fits together perfectly</a:t>
            </a:r>
            <a:r>
              <a:rPr lang="en-US" dirty="0"/>
              <a:t>. They also have to make sure the tower is </a:t>
            </a:r>
            <a:r>
              <a:rPr lang="en-US" dirty="0">
                <a:solidFill>
                  <a:schemeClr val="accent1"/>
                </a:solidFill>
              </a:rPr>
              <a:t>strong and won't fall apart</a:t>
            </a:r>
            <a:r>
              <a:rPr lang="en-US" dirty="0"/>
              <a:t>, just like they have to make sure the </a:t>
            </a:r>
            <a:r>
              <a:rPr lang="en-US" dirty="0">
                <a:solidFill>
                  <a:schemeClr val="accent1"/>
                </a:solidFill>
              </a:rPr>
              <a:t>data is stored securely and can be easily accessed when needed</a:t>
            </a:r>
            <a:r>
              <a:rPr lang="en-US" dirty="0"/>
              <a:t>.</a:t>
            </a:r>
          </a:p>
          <a:p>
            <a:pPr marL="0" indent="0">
              <a:buFont typeface="Arial" panose="020B0604020202020204" pitchFamily="34" charset="0"/>
              <a:buNone/>
            </a:pPr>
            <a:r>
              <a:rPr lang="en-US" dirty="0"/>
              <a:t>Data engineering is important because it helps people and organizations make sense of all the information they have. By putting the data together in a useful way, they can use it to make better decisions and solve problems. Just like how your </a:t>
            </a:r>
            <a:r>
              <a:rPr lang="en-US" dirty="0" err="1"/>
              <a:t>lego</a:t>
            </a:r>
            <a:r>
              <a:rPr lang="en-US" dirty="0"/>
              <a:t> tower can be a castle or a spaceship, the data structure that data engineers create </a:t>
            </a:r>
            <a:r>
              <a:rPr lang="en-US" dirty="0">
                <a:solidFill>
                  <a:schemeClr val="accent1"/>
                </a:solidFill>
              </a:rPr>
              <a:t>can be used for many different purposes</a:t>
            </a:r>
            <a:r>
              <a:rPr lang="en-US" dirty="0"/>
              <a:t>!</a:t>
            </a:r>
          </a:p>
        </p:txBody>
      </p:sp>
      <p:sp>
        <p:nvSpPr>
          <p:cNvPr id="7" name="TextBox 6">
            <a:extLst>
              <a:ext uri="{FF2B5EF4-FFF2-40B4-BE49-F238E27FC236}">
                <a16:creationId xmlns:a16="http://schemas.microsoft.com/office/drawing/2014/main" id="{489E50FB-66CD-5E29-58F7-A2B40520BF01}"/>
              </a:ext>
            </a:extLst>
          </p:cNvPr>
          <p:cNvSpPr txBox="1"/>
          <p:nvPr/>
        </p:nvSpPr>
        <p:spPr>
          <a:xfrm>
            <a:off x="6838984" y="5591112"/>
            <a:ext cx="4945648" cy="369332"/>
          </a:xfrm>
          <a:prstGeom prst="rect">
            <a:avLst/>
          </a:prstGeom>
          <a:noFill/>
        </p:spPr>
        <p:txBody>
          <a:bodyPr wrap="square" rtlCol="0">
            <a:spAutoFit/>
          </a:bodyPr>
          <a:lstStyle/>
          <a:p>
            <a:pPr algn="r"/>
            <a:r>
              <a:rPr lang="en-US" dirty="0"/>
              <a:t>https://chat.openai.com/  2023.02.13</a:t>
            </a:r>
          </a:p>
        </p:txBody>
      </p:sp>
    </p:spTree>
    <p:extLst>
      <p:ext uri="{BB962C8B-B14F-4D97-AF65-F5344CB8AC3E}">
        <p14:creationId xmlns:p14="http://schemas.microsoft.com/office/powerpoint/2010/main" val="3981711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7E3FD-BA4E-5905-33F2-635760B5F1BC}"/>
              </a:ext>
            </a:extLst>
          </p:cNvPr>
          <p:cNvSpPr>
            <a:spLocks noGrp="1"/>
          </p:cNvSpPr>
          <p:nvPr>
            <p:ph type="title"/>
          </p:nvPr>
        </p:nvSpPr>
        <p:spPr/>
        <p:txBody>
          <a:bodyPr>
            <a:normAutofit/>
          </a:bodyPr>
          <a:lstStyle/>
          <a:p>
            <a:r>
              <a:rPr lang="en-US" dirty="0"/>
              <a:t>Data Engineer</a:t>
            </a:r>
          </a:p>
        </p:txBody>
      </p:sp>
      <p:sp>
        <p:nvSpPr>
          <p:cNvPr id="3" name="Content Placeholder 2">
            <a:extLst>
              <a:ext uri="{FF2B5EF4-FFF2-40B4-BE49-F238E27FC236}">
                <a16:creationId xmlns:a16="http://schemas.microsoft.com/office/drawing/2014/main" id="{AF69907A-2DFB-14FA-6054-E8438DCEBF4B}"/>
              </a:ext>
            </a:extLst>
          </p:cNvPr>
          <p:cNvSpPr>
            <a:spLocks noGrp="1"/>
          </p:cNvSpPr>
          <p:nvPr>
            <p:ph idx="1"/>
          </p:nvPr>
        </p:nvSpPr>
        <p:spPr>
          <a:xfrm>
            <a:off x="335360" y="1268760"/>
            <a:ext cx="11449272" cy="1152128"/>
          </a:xfrm>
        </p:spPr>
        <p:txBody>
          <a:bodyPr/>
          <a:lstStyle/>
          <a:p>
            <a:pPr marL="0" indent="0">
              <a:buNone/>
            </a:pPr>
            <a:r>
              <a:rPr lang="en-US" dirty="0"/>
              <a:t>A data engineer is a practitioner of data engineering.</a:t>
            </a:r>
          </a:p>
          <a:p>
            <a:pPr marL="0" indent="0">
              <a:buNone/>
            </a:pPr>
            <a:r>
              <a:rPr lang="en-US" dirty="0"/>
              <a:t>There is no single roadmap or definition. Yet we can look at various sources and put the pieces together.</a:t>
            </a:r>
          </a:p>
        </p:txBody>
      </p:sp>
      <p:sp>
        <p:nvSpPr>
          <p:cNvPr id="4" name="Slide Number Placeholder 3">
            <a:extLst>
              <a:ext uri="{FF2B5EF4-FFF2-40B4-BE49-F238E27FC236}">
                <a16:creationId xmlns:a16="http://schemas.microsoft.com/office/drawing/2014/main" id="{CE026F91-5640-B63B-870B-C307003E12A3}"/>
              </a:ext>
            </a:extLst>
          </p:cNvPr>
          <p:cNvSpPr>
            <a:spLocks noGrp="1"/>
          </p:cNvSpPr>
          <p:nvPr>
            <p:ph type="sldNum" sz="quarter" idx="12"/>
          </p:nvPr>
        </p:nvSpPr>
        <p:spPr/>
        <p:txBody>
          <a:bodyPr/>
          <a:lstStyle/>
          <a:p>
            <a:fld id="{6113E31D-E2AB-40D1-8B51-AFA5AFEF393A}" type="slidenum">
              <a:rPr lang="en-US" smtClean="0"/>
              <a:t>7</a:t>
            </a:fld>
            <a:endParaRPr lang="en-US" dirty="0"/>
          </a:p>
        </p:txBody>
      </p:sp>
      <p:sp>
        <p:nvSpPr>
          <p:cNvPr id="13" name="TextBox 12">
            <a:extLst>
              <a:ext uri="{FF2B5EF4-FFF2-40B4-BE49-F238E27FC236}">
                <a16:creationId xmlns:a16="http://schemas.microsoft.com/office/drawing/2014/main" id="{CEF0AE5E-C6E6-75B8-B860-FBCC85BEB4BB}"/>
              </a:ext>
            </a:extLst>
          </p:cNvPr>
          <p:cNvSpPr txBox="1"/>
          <p:nvPr/>
        </p:nvSpPr>
        <p:spPr>
          <a:xfrm>
            <a:off x="320552" y="2743516"/>
            <a:ext cx="4479304" cy="3139321"/>
          </a:xfrm>
          <a:prstGeom prst="rect">
            <a:avLst/>
          </a:prstGeom>
          <a:noFill/>
        </p:spPr>
        <p:txBody>
          <a:bodyPr wrap="square">
            <a:spAutoFit/>
          </a:bodyPr>
          <a:lstStyle/>
          <a:p>
            <a:pPr marL="0" indent="0">
              <a:buNone/>
            </a:pPr>
            <a:r>
              <a:rPr lang="en-US" sz="2200" dirty="0"/>
              <a:t>YouTube</a:t>
            </a:r>
          </a:p>
          <a:p>
            <a:pPr marL="342900" indent="-342900">
              <a:buFont typeface="Arial" panose="020B0604020202020204" pitchFamily="34" charset="0"/>
              <a:buChar char="•"/>
            </a:pPr>
            <a:r>
              <a:rPr lang="en-US" sz="2200" dirty="0"/>
              <a:t>Scripting / programming language</a:t>
            </a:r>
          </a:p>
          <a:p>
            <a:pPr marL="342900" indent="-342900">
              <a:buFont typeface="Arial" panose="020B0604020202020204" pitchFamily="34" charset="0"/>
              <a:buChar char="•"/>
            </a:pPr>
            <a:r>
              <a:rPr lang="en-US" sz="2200" dirty="0"/>
              <a:t>SQL</a:t>
            </a:r>
          </a:p>
          <a:p>
            <a:pPr marL="342900" indent="-342900">
              <a:buFont typeface="Arial" panose="020B0604020202020204" pitchFamily="34" charset="0"/>
              <a:buChar char="•"/>
            </a:pPr>
            <a:r>
              <a:rPr lang="en-US" sz="2200" dirty="0"/>
              <a:t>Linux commands</a:t>
            </a:r>
          </a:p>
          <a:p>
            <a:pPr marL="342900" indent="-342900">
              <a:buFont typeface="Arial" panose="020B0604020202020204" pitchFamily="34" charset="0"/>
              <a:buChar char="•"/>
            </a:pPr>
            <a:r>
              <a:rPr lang="en-US" sz="2200" dirty="0"/>
              <a:t>Data warehouse concepts</a:t>
            </a:r>
          </a:p>
          <a:p>
            <a:pPr marL="342900" indent="-342900">
              <a:buFont typeface="Arial" panose="020B0604020202020204" pitchFamily="34" charset="0"/>
              <a:buChar char="•"/>
            </a:pPr>
            <a:r>
              <a:rPr lang="en-US" sz="2200" dirty="0"/>
              <a:t>Docker, Kubernetes, Cloud</a:t>
            </a:r>
          </a:p>
          <a:p>
            <a:pPr marL="342900" indent="-342900">
              <a:buFont typeface="Arial" panose="020B0604020202020204" pitchFamily="34" charset="0"/>
              <a:buChar char="•"/>
            </a:pPr>
            <a:r>
              <a:rPr lang="en-US" sz="2200" dirty="0"/>
              <a:t>Orchestration</a:t>
            </a:r>
          </a:p>
          <a:p>
            <a:pPr marL="342900" indent="-342900">
              <a:buFont typeface="Arial" panose="020B0604020202020204" pitchFamily="34" charset="0"/>
              <a:buChar char="•"/>
            </a:pPr>
            <a:r>
              <a:rPr lang="en-US" sz="2200" dirty="0"/>
              <a:t>Distributed systems</a:t>
            </a:r>
          </a:p>
          <a:p>
            <a:pPr marL="342900" indent="-342900">
              <a:buFont typeface="Arial" panose="020B0604020202020204" pitchFamily="34" charset="0"/>
              <a:buChar char="•"/>
            </a:pPr>
            <a:r>
              <a:rPr lang="en-US" sz="2200" dirty="0"/>
              <a:t>....</a:t>
            </a:r>
          </a:p>
        </p:txBody>
      </p:sp>
      <p:sp>
        <p:nvSpPr>
          <p:cNvPr id="14" name="TextBox 13">
            <a:extLst>
              <a:ext uri="{FF2B5EF4-FFF2-40B4-BE49-F238E27FC236}">
                <a16:creationId xmlns:a16="http://schemas.microsoft.com/office/drawing/2014/main" id="{DECF9D81-5DDB-6BA4-6CE7-93EBE72A9ACA}"/>
              </a:ext>
            </a:extLst>
          </p:cNvPr>
          <p:cNvSpPr txBox="1"/>
          <p:nvPr/>
        </p:nvSpPr>
        <p:spPr>
          <a:xfrm>
            <a:off x="5303912" y="2399397"/>
            <a:ext cx="6480720" cy="3139321"/>
          </a:xfrm>
          <a:prstGeom prst="rect">
            <a:avLst/>
          </a:prstGeom>
          <a:noFill/>
        </p:spPr>
        <p:txBody>
          <a:bodyPr wrap="square">
            <a:spAutoFit/>
          </a:bodyPr>
          <a:lstStyle/>
          <a:p>
            <a:pPr marL="0" indent="0">
              <a:buNone/>
            </a:pPr>
            <a:r>
              <a:rPr lang="en-US" sz="2200" dirty="0"/>
              <a:t>Market (</a:t>
            </a:r>
            <a:r>
              <a:rPr lang="en-US" sz="2200" dirty="0">
                <a:hlinkClick r:id="rId3"/>
              </a:rPr>
              <a:t>*</a:t>
            </a:r>
            <a:r>
              <a:rPr lang="en-US" sz="2200" dirty="0"/>
              <a:t>)</a:t>
            </a:r>
            <a:br>
              <a:rPr lang="en-US" sz="2200" dirty="0"/>
            </a:br>
            <a:r>
              <a:rPr lang="en-US" sz="2200" dirty="0"/>
              <a:t>Building ***** a data analytical and AI platform.</a:t>
            </a:r>
          </a:p>
          <a:p>
            <a:pPr marL="0" indent="0">
              <a:buNone/>
            </a:pPr>
            <a:r>
              <a:rPr lang="en-US" sz="2200" dirty="0"/>
              <a:t>Responsibilities includes:</a:t>
            </a:r>
          </a:p>
          <a:p>
            <a:pPr marL="342900" indent="-342900">
              <a:buFont typeface="Arial" panose="020B0604020202020204" pitchFamily="34" charset="0"/>
              <a:buChar char="•"/>
            </a:pPr>
            <a:r>
              <a:rPr lang="en-US" sz="2200" dirty="0"/>
              <a:t>Data extraction, transformation,  loading, archiving</a:t>
            </a:r>
          </a:p>
          <a:p>
            <a:pPr marL="342900" indent="-342900">
              <a:buFont typeface="Arial" panose="020B0604020202020204" pitchFamily="34" charset="0"/>
              <a:buChar char="•"/>
            </a:pPr>
            <a:r>
              <a:rPr lang="en-US" sz="2200" dirty="0"/>
              <a:t>Cloud</a:t>
            </a:r>
          </a:p>
          <a:p>
            <a:pPr marL="342900" indent="-342900">
              <a:buFont typeface="Arial" panose="020B0604020202020204" pitchFamily="34" charset="0"/>
              <a:buChar char="•"/>
            </a:pPr>
            <a:r>
              <a:rPr lang="en-US" sz="2200" dirty="0"/>
              <a:t>Data lake implementation</a:t>
            </a:r>
          </a:p>
          <a:p>
            <a:pPr marL="342900" indent="-342900">
              <a:buFont typeface="Arial" panose="020B0604020202020204" pitchFamily="34" charset="0"/>
              <a:buChar char="•"/>
            </a:pPr>
            <a:r>
              <a:rPr lang="en-US" sz="2200" dirty="0"/>
              <a:t>Data governance: data catalog, data quality, data lineage ...</a:t>
            </a:r>
          </a:p>
          <a:p>
            <a:pPr marL="342900" indent="-342900">
              <a:buFont typeface="Arial" panose="020B0604020202020204" pitchFamily="34" charset="0"/>
              <a:buChar char="•"/>
            </a:pPr>
            <a:r>
              <a:rPr lang="en-US" sz="2200" dirty="0"/>
              <a:t>...</a:t>
            </a:r>
          </a:p>
        </p:txBody>
      </p:sp>
      <p:pic>
        <p:nvPicPr>
          <p:cNvPr id="17" name="Picture 16">
            <a:extLst>
              <a:ext uri="{FF2B5EF4-FFF2-40B4-BE49-F238E27FC236}">
                <a16:creationId xmlns:a16="http://schemas.microsoft.com/office/drawing/2014/main" id="{9C637EB5-E611-4CD8-BC90-40CE88F76374}"/>
              </a:ext>
            </a:extLst>
          </p:cNvPr>
          <p:cNvPicPr>
            <a:picLocks noChangeAspect="1"/>
          </p:cNvPicPr>
          <p:nvPr/>
        </p:nvPicPr>
        <p:blipFill>
          <a:blip r:embed="rId4"/>
          <a:stretch>
            <a:fillRect/>
          </a:stretch>
        </p:blipFill>
        <p:spPr>
          <a:xfrm>
            <a:off x="8022323" y="4880699"/>
            <a:ext cx="2291133" cy="931635"/>
          </a:xfrm>
          <a:prstGeom prst="rect">
            <a:avLst/>
          </a:prstGeom>
        </p:spPr>
      </p:pic>
      <p:pic>
        <p:nvPicPr>
          <p:cNvPr id="18" name="Picture 17">
            <a:extLst>
              <a:ext uri="{FF2B5EF4-FFF2-40B4-BE49-F238E27FC236}">
                <a16:creationId xmlns:a16="http://schemas.microsoft.com/office/drawing/2014/main" id="{9D6C96C0-3BEA-C12F-0D33-0DFB0F430277}"/>
              </a:ext>
            </a:extLst>
          </p:cNvPr>
          <p:cNvPicPr>
            <a:picLocks noChangeAspect="1"/>
          </p:cNvPicPr>
          <p:nvPr/>
        </p:nvPicPr>
        <p:blipFill>
          <a:blip r:embed="rId5"/>
          <a:stretch>
            <a:fillRect/>
          </a:stretch>
        </p:blipFill>
        <p:spPr>
          <a:xfrm>
            <a:off x="10915364" y="5008814"/>
            <a:ext cx="797260" cy="1160852"/>
          </a:xfrm>
          <a:prstGeom prst="rect">
            <a:avLst/>
          </a:prstGeom>
        </p:spPr>
      </p:pic>
      <p:pic>
        <p:nvPicPr>
          <p:cNvPr id="2064" name="Picture 16">
            <a:extLst>
              <a:ext uri="{FF2B5EF4-FFF2-40B4-BE49-F238E27FC236}">
                <a16:creationId xmlns:a16="http://schemas.microsoft.com/office/drawing/2014/main" id="{DC75DC54-00B9-6951-2A29-814D5F5AF07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72098" y="5008814"/>
            <a:ext cx="1408797" cy="140879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DF5FD017-4372-D247-02F9-41802B908E8F}"/>
              </a:ext>
            </a:extLst>
          </p:cNvPr>
          <p:cNvPicPr>
            <a:picLocks noChangeAspect="1"/>
          </p:cNvPicPr>
          <p:nvPr/>
        </p:nvPicPr>
        <p:blipFill>
          <a:blip r:embed="rId7"/>
          <a:stretch>
            <a:fillRect/>
          </a:stretch>
        </p:blipFill>
        <p:spPr>
          <a:xfrm>
            <a:off x="9147673" y="5826294"/>
            <a:ext cx="1408797" cy="544237"/>
          </a:xfrm>
          <a:prstGeom prst="rect">
            <a:avLst/>
          </a:prstGeom>
        </p:spPr>
      </p:pic>
      <p:pic>
        <p:nvPicPr>
          <p:cNvPr id="20" name="Picture 19">
            <a:extLst>
              <a:ext uri="{FF2B5EF4-FFF2-40B4-BE49-F238E27FC236}">
                <a16:creationId xmlns:a16="http://schemas.microsoft.com/office/drawing/2014/main" id="{82CA7778-B22B-8337-84DF-2E4EFE75F82A}"/>
              </a:ext>
            </a:extLst>
          </p:cNvPr>
          <p:cNvPicPr>
            <a:picLocks noChangeAspect="1"/>
          </p:cNvPicPr>
          <p:nvPr/>
        </p:nvPicPr>
        <p:blipFill>
          <a:blip r:embed="rId8"/>
          <a:stretch>
            <a:fillRect/>
          </a:stretch>
        </p:blipFill>
        <p:spPr>
          <a:xfrm>
            <a:off x="5566634" y="5538718"/>
            <a:ext cx="949037" cy="949037"/>
          </a:xfrm>
          <a:prstGeom prst="rect">
            <a:avLst/>
          </a:prstGeom>
        </p:spPr>
      </p:pic>
      <p:pic>
        <p:nvPicPr>
          <p:cNvPr id="2070" name="Picture 22">
            <a:extLst>
              <a:ext uri="{FF2B5EF4-FFF2-40B4-BE49-F238E27FC236}">
                <a16:creationId xmlns:a16="http://schemas.microsoft.com/office/drawing/2014/main" id="{C4948753-FB6A-7A0B-8D9C-F8D6E28ACB56}"/>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845289" y="5297029"/>
            <a:ext cx="1407207" cy="105852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B8CEFD8B-2BD9-0DC9-3602-5F4D8FC1BD75}"/>
              </a:ext>
            </a:extLst>
          </p:cNvPr>
          <p:cNvPicPr>
            <a:picLocks noChangeAspect="1"/>
          </p:cNvPicPr>
          <p:nvPr/>
        </p:nvPicPr>
        <p:blipFill>
          <a:blip r:embed="rId10"/>
          <a:stretch>
            <a:fillRect/>
          </a:stretch>
        </p:blipFill>
        <p:spPr>
          <a:xfrm>
            <a:off x="2152451" y="5504942"/>
            <a:ext cx="1641422" cy="923301"/>
          </a:xfrm>
          <a:prstGeom prst="rect">
            <a:avLst/>
          </a:prstGeom>
        </p:spPr>
      </p:pic>
    </p:spTree>
    <p:extLst>
      <p:ext uri="{BB962C8B-B14F-4D97-AF65-F5344CB8AC3E}">
        <p14:creationId xmlns:p14="http://schemas.microsoft.com/office/powerpoint/2010/main" val="26839831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9FAB5-9589-1C26-CC42-9E8224B47CE7}"/>
              </a:ext>
            </a:extLst>
          </p:cNvPr>
          <p:cNvSpPr>
            <a:spLocks noGrp="1"/>
          </p:cNvSpPr>
          <p:nvPr>
            <p:ph type="title"/>
          </p:nvPr>
        </p:nvSpPr>
        <p:spPr/>
        <p:txBody>
          <a:bodyPr/>
          <a:lstStyle/>
          <a:p>
            <a:r>
              <a:rPr lang="en-US" dirty="0"/>
              <a:t>Resources</a:t>
            </a:r>
          </a:p>
        </p:txBody>
      </p:sp>
      <p:sp>
        <p:nvSpPr>
          <p:cNvPr id="3" name="Slide Number Placeholder 2">
            <a:extLst>
              <a:ext uri="{FF2B5EF4-FFF2-40B4-BE49-F238E27FC236}">
                <a16:creationId xmlns:a16="http://schemas.microsoft.com/office/drawing/2014/main" id="{93BE31CF-D38C-0F5E-AD2B-D03CBD2660F3}"/>
              </a:ext>
            </a:extLst>
          </p:cNvPr>
          <p:cNvSpPr>
            <a:spLocks noGrp="1"/>
          </p:cNvSpPr>
          <p:nvPr>
            <p:ph type="sldNum" sz="quarter" idx="12"/>
          </p:nvPr>
        </p:nvSpPr>
        <p:spPr/>
        <p:txBody>
          <a:bodyPr/>
          <a:lstStyle/>
          <a:p>
            <a:fld id="{4FAB73BC-B049-4115-A692-8D63A059BFB8}" type="slidenum">
              <a:rPr lang="en-US" smtClean="0"/>
              <a:t>8</a:t>
            </a:fld>
            <a:endParaRPr lang="en-US" dirty="0"/>
          </a:p>
        </p:txBody>
      </p:sp>
      <p:pic>
        <p:nvPicPr>
          <p:cNvPr id="7" name="Picture 6">
            <a:extLst>
              <a:ext uri="{FF2B5EF4-FFF2-40B4-BE49-F238E27FC236}">
                <a16:creationId xmlns:a16="http://schemas.microsoft.com/office/drawing/2014/main" id="{7BE990A1-9B65-049B-C19C-08A906191CCB}"/>
              </a:ext>
            </a:extLst>
          </p:cNvPr>
          <p:cNvPicPr>
            <a:picLocks noChangeAspect="1"/>
          </p:cNvPicPr>
          <p:nvPr/>
        </p:nvPicPr>
        <p:blipFill>
          <a:blip r:embed="rId3"/>
          <a:stretch>
            <a:fillRect/>
          </a:stretch>
        </p:blipFill>
        <p:spPr>
          <a:xfrm>
            <a:off x="695400" y="1412776"/>
            <a:ext cx="2962898" cy="3744416"/>
          </a:xfrm>
          <a:prstGeom prst="rect">
            <a:avLst/>
          </a:prstGeom>
        </p:spPr>
      </p:pic>
      <p:pic>
        <p:nvPicPr>
          <p:cNvPr id="9" name="Picture 8">
            <a:extLst>
              <a:ext uri="{FF2B5EF4-FFF2-40B4-BE49-F238E27FC236}">
                <a16:creationId xmlns:a16="http://schemas.microsoft.com/office/drawing/2014/main" id="{BA7AB330-AB64-F63B-7488-0F20885C422E}"/>
              </a:ext>
            </a:extLst>
          </p:cNvPr>
          <p:cNvPicPr>
            <a:picLocks noChangeAspect="1"/>
          </p:cNvPicPr>
          <p:nvPr/>
        </p:nvPicPr>
        <p:blipFill>
          <a:blip r:embed="rId4"/>
          <a:stretch>
            <a:fillRect/>
          </a:stretch>
        </p:blipFill>
        <p:spPr>
          <a:xfrm>
            <a:off x="7005249" y="1282452"/>
            <a:ext cx="4802751" cy="4293096"/>
          </a:xfrm>
          <a:prstGeom prst="rect">
            <a:avLst/>
          </a:prstGeom>
        </p:spPr>
      </p:pic>
      <p:pic>
        <p:nvPicPr>
          <p:cNvPr id="6" name="Picture 5">
            <a:extLst>
              <a:ext uri="{FF2B5EF4-FFF2-40B4-BE49-F238E27FC236}">
                <a16:creationId xmlns:a16="http://schemas.microsoft.com/office/drawing/2014/main" id="{F7FEF654-FF3E-7EB5-8D07-5E94DE81F900}"/>
              </a:ext>
            </a:extLst>
          </p:cNvPr>
          <p:cNvPicPr>
            <a:picLocks noChangeAspect="1"/>
          </p:cNvPicPr>
          <p:nvPr/>
        </p:nvPicPr>
        <p:blipFill>
          <a:blip r:embed="rId5"/>
          <a:stretch>
            <a:fillRect/>
          </a:stretch>
        </p:blipFill>
        <p:spPr>
          <a:xfrm>
            <a:off x="4079776" y="2132856"/>
            <a:ext cx="3531787" cy="4293096"/>
          </a:xfrm>
          <a:prstGeom prst="rect">
            <a:avLst/>
          </a:prstGeom>
        </p:spPr>
      </p:pic>
    </p:spTree>
    <p:extLst>
      <p:ext uri="{BB962C8B-B14F-4D97-AF65-F5344CB8AC3E}">
        <p14:creationId xmlns:p14="http://schemas.microsoft.com/office/powerpoint/2010/main" val="24329994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97C5FE-15C4-E75D-ACFB-DFC4418B3731}"/>
              </a:ext>
            </a:extLst>
          </p:cNvPr>
          <p:cNvSpPr>
            <a:spLocks noGrp="1"/>
          </p:cNvSpPr>
          <p:nvPr>
            <p:ph type="body" sz="quarter" idx="13"/>
          </p:nvPr>
        </p:nvSpPr>
        <p:spPr/>
        <p:txBody>
          <a:bodyPr/>
          <a:lstStyle/>
          <a:p>
            <a:r>
              <a:rPr lang="en-US" dirty="0"/>
              <a:t>Activity</a:t>
            </a:r>
          </a:p>
        </p:txBody>
      </p:sp>
      <p:sp>
        <p:nvSpPr>
          <p:cNvPr id="3" name="Text Placeholder 2">
            <a:extLst>
              <a:ext uri="{FF2B5EF4-FFF2-40B4-BE49-F238E27FC236}">
                <a16:creationId xmlns:a16="http://schemas.microsoft.com/office/drawing/2014/main" id="{8FBFAD7E-7E1D-86B1-3DFE-804C9DD0A9E2}"/>
              </a:ext>
            </a:extLst>
          </p:cNvPr>
          <p:cNvSpPr>
            <a:spLocks noGrp="1"/>
          </p:cNvSpPr>
          <p:nvPr>
            <p:ph type="body" sz="quarter" idx="14"/>
          </p:nvPr>
        </p:nvSpPr>
        <p:spPr>
          <a:xfrm>
            <a:off x="1415480" y="1493531"/>
            <a:ext cx="9217023" cy="711333"/>
          </a:xfrm>
        </p:spPr>
        <p:txBody>
          <a:bodyPr/>
          <a:lstStyle/>
          <a:p>
            <a:r>
              <a:rPr lang="en-US" dirty="0"/>
              <a:t>Supporting the business.</a:t>
            </a:r>
          </a:p>
        </p:txBody>
      </p:sp>
      <p:pic>
        <p:nvPicPr>
          <p:cNvPr id="14" name="Graphic 13">
            <a:extLst>
              <a:ext uri="{FF2B5EF4-FFF2-40B4-BE49-F238E27FC236}">
                <a16:creationId xmlns:a16="http://schemas.microsoft.com/office/drawing/2014/main" id="{BB751B2C-2CA4-3E1B-B0BA-B3E131B07D6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3354" y="2204864"/>
            <a:ext cx="9073006" cy="4055676"/>
          </a:xfrm>
          <a:prstGeom prst="rect">
            <a:avLst/>
          </a:prstGeom>
        </p:spPr>
      </p:pic>
      <p:pic>
        <p:nvPicPr>
          <p:cNvPr id="5" name="Picture 4">
            <a:extLst>
              <a:ext uri="{FF2B5EF4-FFF2-40B4-BE49-F238E27FC236}">
                <a16:creationId xmlns:a16="http://schemas.microsoft.com/office/drawing/2014/main" id="{058937DD-2E8E-A53B-846B-58B9F26B6564}"/>
              </a:ext>
            </a:extLst>
          </p:cNvPr>
          <p:cNvPicPr>
            <a:picLocks noChangeAspect="1"/>
          </p:cNvPicPr>
          <p:nvPr/>
        </p:nvPicPr>
        <p:blipFill>
          <a:blip r:embed="rId5"/>
          <a:stretch>
            <a:fillRect/>
          </a:stretch>
        </p:blipFill>
        <p:spPr>
          <a:xfrm>
            <a:off x="9480376" y="2748953"/>
            <a:ext cx="2615516" cy="2615516"/>
          </a:xfrm>
          <a:prstGeom prst="rect">
            <a:avLst/>
          </a:prstGeom>
        </p:spPr>
      </p:pic>
    </p:spTree>
    <p:extLst>
      <p:ext uri="{BB962C8B-B14F-4D97-AF65-F5344CB8AC3E}">
        <p14:creationId xmlns:p14="http://schemas.microsoft.com/office/powerpoint/2010/main" val="4174379375"/>
      </p:ext>
    </p:extLst>
  </p:cSld>
  <p:clrMapOvr>
    <a:masterClrMapping/>
  </p:clrMapOvr>
</p:sld>
</file>

<file path=ppt/theme/theme1.xml><?xml version="1.0" encoding="utf-8"?>
<a:theme xmlns:a="http://schemas.openxmlformats.org/drawingml/2006/main" name="2026 presentation theme">
  <a:themeElements>
    <a:clrScheme name="Research Group">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2026 presentation theme" id="{7FFEBCA7-CFEC-47A0-A420-539049DE4B4A}" vid="{D5459190-8C96-4628-9BF3-9BCB72646EF8}"/>
    </a:ext>
  </a:ext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2026 presentation theme</Template>
  <TotalTime>16970</TotalTime>
  <Words>2506</Words>
  <Application>Microsoft Office PowerPoint</Application>
  <PresentationFormat>Widescreen</PresentationFormat>
  <Paragraphs>434</Paragraphs>
  <Slides>36</Slides>
  <Notes>34</Notes>
  <HiddenSlides>6</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Arial</vt:lpstr>
      <vt:lpstr>Calibri</vt:lpstr>
      <vt:lpstr>Calibri Light</vt:lpstr>
      <vt:lpstr>DM Sans</vt:lpstr>
      <vt:lpstr>Nunito</vt:lpstr>
      <vt:lpstr>Times New Roman</vt:lpstr>
      <vt:lpstr>2026 presentation theme</vt:lpstr>
      <vt:lpstr>Towards  Data Warehouse</vt:lpstr>
      <vt:lpstr>Data Engineering</vt:lpstr>
      <vt:lpstr>ChatGPT 2026</vt:lpstr>
      <vt:lpstr>ChatGPT 2025</vt:lpstr>
      <vt:lpstr>ChatGPT 2024</vt:lpstr>
      <vt:lpstr>ChatGPT 2023</vt:lpstr>
      <vt:lpstr>Data Engineer</vt:lpstr>
      <vt:lpstr>Resources</vt:lpstr>
      <vt:lpstr>PowerPoint Presentation</vt:lpstr>
      <vt:lpstr>Operational Database Systems</vt:lpstr>
      <vt:lpstr>DIKW</vt:lpstr>
      <vt:lpstr>Data classification</vt:lpstr>
      <vt:lpstr>Data asset </vt:lpstr>
      <vt:lpstr>PowerPoint Presentation</vt:lpstr>
      <vt:lpstr>Business Intelligence (BI)</vt:lpstr>
      <vt:lpstr>Business Intelligence Categories 1 / 3</vt:lpstr>
      <vt:lpstr>Business Intelligence Categories 2 / 3</vt:lpstr>
      <vt:lpstr>Business Intelligence Categories 3 / 3</vt:lpstr>
      <vt:lpstr>Tools</vt:lpstr>
      <vt:lpstr>PowerPoint Presentation</vt:lpstr>
      <vt:lpstr>PowerPoint Presentation</vt:lpstr>
      <vt:lpstr>Business perspective</vt:lpstr>
      <vt:lpstr>PowerPoint Presentation</vt:lpstr>
      <vt:lpstr>OLAP</vt:lpstr>
      <vt:lpstr>OLTP vs. OLAP</vt:lpstr>
      <vt:lpstr>OLTP vs. OLAP</vt:lpstr>
      <vt:lpstr>OLTP vs. OLAP</vt:lpstr>
      <vt:lpstr>Multidimensional Data</vt:lpstr>
      <vt:lpstr>Data cube operations 1 / 3</vt:lpstr>
      <vt:lpstr>Data cube operations 2 / 3</vt:lpstr>
      <vt:lpstr>Data cube operations 3 / 3</vt:lpstr>
      <vt:lpstr>Data cube vocabulary</vt:lpstr>
      <vt:lpstr>Common statistical concepts</vt:lpstr>
      <vt:lpstr>Data adoption levels</vt:lpstr>
      <vt:lpstr>Data warehouse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Beaver</dc:creator>
  <cp:lastModifiedBy>Petr Škoda</cp:lastModifiedBy>
  <cp:revision>456</cp:revision>
  <dcterms:created xsi:type="dcterms:W3CDTF">2011-06-05T13:18:40Z</dcterms:created>
  <dcterms:modified xsi:type="dcterms:W3CDTF">2026-03-04T08:50:21Z</dcterms:modified>
</cp:coreProperties>
</file>