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handoutMasterIdLst>
    <p:handoutMasterId r:id="rId9"/>
  </p:handoutMasterIdLst>
  <p:sldIdLst>
    <p:sldId id="351" r:id="rId2"/>
    <p:sldId id="260" r:id="rId3"/>
    <p:sldId id="261" r:id="rId4"/>
    <p:sldId id="262" r:id="rId5"/>
    <p:sldId id="264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832"/>
    <a:srgbClr val="83C937"/>
    <a:srgbClr val="E69400"/>
    <a:srgbClr val="934757"/>
    <a:srgbClr val="823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67312" autoAdjust="0"/>
  </p:normalViewPr>
  <p:slideViewPr>
    <p:cSldViewPr>
      <p:cViewPr varScale="1">
        <p:scale>
          <a:sx n="79" d="100"/>
          <a:sy n="79" d="100"/>
        </p:scale>
        <p:origin x="16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0D51BE-CF1C-4F11-AAD2-453C1B638B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87A43-62AF-46D8-B926-E9D562EE48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FAD5-DDCA-4654-93B6-DBD29433097C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DF6F5-1C99-4B6A-AC45-DDD6F7377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ECF2A-32D0-4276-8956-589BA28243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95301-4204-4F3F-ACA4-B38DAA633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65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62FB9-24EC-482A-A27C-5C03C0816037}" type="datetimeFigureOut">
              <a:rPr lang="cs-CZ" smtClean="0"/>
              <a:t>17.02.2026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869DF-6110-41A2-A008-13AD35443C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4657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904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https://www.mff.cuni.cz/en/students/state-final-examination-for-the-bachelor-of-computer-science-study-program/detailed-requirements.pdf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https://www.mff.cuni.cz/cs/studenti/bakalarske-studium/statni-zaverecne-zkousky/bakalarske-statni-zkousky-studijniho-programu-informatika/detailni-pozadavky.pdf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</a:t>
            </a:r>
            <a:r>
              <a:rPr lang="en-US"/>
              <a:t>://www</a:t>
            </a:r>
            <a:r>
              <a:rPr lang="en-US" dirty="0"/>
              <a:t>.mff.cuni.cz/en/students/bachelor-of-computer-science-2019</a:t>
            </a:r>
            <a:r>
              <a:rPr lang="en-US"/>
              <a:t>/degree-plans-databases-and-web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497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530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42CB01-0606-AD8B-8CDE-0F8FFB8E3C47}"/>
              </a:ext>
            </a:extLst>
          </p:cNvPr>
          <p:cNvSpPr/>
          <p:nvPr userDrawn="1"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15635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0"/>
            <a:ext cx="7948277" cy="439653"/>
          </a:xfrm>
        </p:spPr>
        <p:txBody>
          <a:bodyPr wrap="none" lIns="91440" rIns="91440" anchor="ctr" anchorCtr="0">
            <a:noAutofit/>
          </a:bodyPr>
          <a:lstStyle>
            <a:lvl1pPr marL="0" indent="0" algn="l">
              <a:buNone/>
              <a:defRPr sz="2400" b="1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Presentation group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65104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65A35-B15A-1F1B-E7BB-06D54184D5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64650" y="4456113"/>
            <a:ext cx="1891030" cy="503237"/>
          </a:xfrm>
        </p:spPr>
        <p:txBody>
          <a:bodyPr rIns="90000" anchor="ctr" anchorCtr="0"/>
          <a:lstStyle>
            <a:lvl1pPr marL="0" indent="0" algn="r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E211867-31A4-8500-D606-C5CD767A26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7814" y="4942294"/>
            <a:ext cx="7948277" cy="437358"/>
          </a:xfrm>
        </p:spPr>
        <p:txBody>
          <a:bodyPr wrap="none" lIns="90000" rIns="90000" anchor="ctr" anchorCtr="0"/>
          <a:lstStyle>
            <a:lvl1pPr marL="0" indent="0" algn="l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Presenting person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EE7B3D2-877F-B924-8BD1-76C44B2778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7279" y="5592755"/>
            <a:ext cx="7948277" cy="809511"/>
          </a:xfrm>
        </p:spPr>
        <p:txBody>
          <a:bodyPr wrap="none" lIns="90000" rIns="90000"/>
          <a:lstStyle>
            <a:lvl1pPr marL="0" indent="0" algn="l">
              <a:buNone/>
              <a:defRPr lang="en-US" sz="18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Links</a:t>
            </a:r>
          </a:p>
        </p:txBody>
      </p:sp>
    </p:spTree>
    <p:extLst>
      <p:ext uri="{BB962C8B-B14F-4D97-AF65-F5344CB8AC3E}">
        <p14:creationId xmlns:p14="http://schemas.microsoft.com/office/powerpoint/2010/main" val="237744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9535DF1-3CEE-4FC7-9E2D-6DF64CF095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9650" y="1980093"/>
            <a:ext cx="7561263" cy="86335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cap="none" baseline="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999B4DE-4528-497E-83DE-B439F1DB2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15480" y="3140968"/>
            <a:ext cx="9217023" cy="187220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3600">
                <a:latin typeface="+mj-lt"/>
              </a:defRPr>
            </a:lvl1pPr>
          </a:lstStyle>
          <a:p>
            <a:pPr lvl="0"/>
            <a:r>
              <a:rPr lang="en-US" dirty="0"/>
              <a:t>Click to edit sub heading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B46B549-2DF5-2605-A7E2-507EC6741B81}"/>
              </a:ext>
            </a:extLst>
          </p:cNvPr>
          <p:cNvCxnSpPr>
            <a:cxnSpLocks/>
          </p:cNvCxnSpPr>
          <p:nvPr userDrawn="1"/>
        </p:nvCxnSpPr>
        <p:spPr>
          <a:xfrm>
            <a:off x="335360" y="2996952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97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9272" cy="766132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0405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7F9E1D-3FFE-E5D5-8168-CE30DC4521EC}"/>
              </a:ext>
            </a:extLst>
          </p:cNvPr>
          <p:cNvCxnSpPr>
            <a:cxnSpLocks/>
          </p:cNvCxnSpPr>
          <p:nvPr userDrawn="1"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26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5048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50487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EC59EFB-1B84-A66B-9566-F2885C8BF9CA}"/>
              </a:ext>
            </a:extLst>
          </p:cNvPr>
          <p:cNvCxnSpPr>
            <a:cxnSpLocks/>
          </p:cNvCxnSpPr>
          <p:nvPr userDrawn="1"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62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1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6BAB6C-A9D1-4572-ED9D-D7E9722E3C65}"/>
              </a:ext>
            </a:extLst>
          </p:cNvPr>
          <p:cNvCxnSpPr>
            <a:cxnSpLocks/>
          </p:cNvCxnSpPr>
          <p:nvPr userDrawn="1"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1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D372268-EBF9-1072-0F76-51E4D5460321}"/>
              </a:ext>
            </a:extLst>
          </p:cNvPr>
          <p:cNvSpPr/>
          <p:nvPr userDrawn="1"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01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99277"/>
            <a:ext cx="10058400" cy="766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268759"/>
            <a:ext cx="11449272" cy="5152007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571397"/>
            <a:ext cx="4822804" cy="253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571397"/>
            <a:ext cx="1312025" cy="253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8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1" r:id="rId2"/>
    <p:sldLayoutId id="2147483734" r:id="rId3"/>
    <p:sldLayoutId id="2147483736" r:id="rId4"/>
    <p:sldLayoutId id="2147483738" r:id="rId5"/>
    <p:sldLayoutId id="2147483739" r:id="rId6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si.mff.cuni.cz/teaching/ndbi046-web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3C452-C885-7317-E131-0BDB4C1BDA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Organization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5C64A-9086-C8A2-A885-C195BB0635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NDBI046 - Introduction to Data Engineering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D77CA2-8171-135B-E44F-1C7F469B2E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/>
              <a:t>202</a:t>
            </a:r>
            <a:r>
              <a:rPr lang="en-US" dirty="0"/>
              <a:t>5/2026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8A3DCA-7A4A-597B-3B42-628A19DFF7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Petr </a:t>
            </a:r>
            <a:r>
              <a:rPr lang="cs-CZ" dirty="0"/>
              <a:t>Škoda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FCF41A0-7ACE-A6B3-D30D-C368EAC69E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en-US" dirty="0"/>
              <a:t>https://github.com/skodapetr</a:t>
            </a:r>
          </a:p>
          <a:p>
            <a:r>
              <a:rPr lang="en-US" dirty="0"/>
              <a:t>https://www.ksi.mff.cuni.cz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78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7A5EE-AB45-4438-9673-DF151B780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NDBI046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D4D7E-8CDB-B31A-6D79-45671945A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Annotation</a:t>
            </a:r>
          </a:p>
          <a:p>
            <a:pPr marL="0" indent="0">
              <a:buNone/>
            </a:pPr>
            <a:r>
              <a:rPr lang="en-US" dirty="0"/>
              <a:t>The goal of the Data Management course is to give an overview of commonly used operations and techniques in a typical data processing process. This includes data retrieval, cleaning, transformation, validation, catalogization, versioning, documentation, publication via API, integration, search, compression, encryption, and working with large and distributed data.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Prerequisites</a:t>
            </a:r>
          </a:p>
          <a:p>
            <a:pPr marL="0" indent="0">
              <a:buNone/>
            </a:pPr>
            <a:r>
              <a:rPr lang="en-US" dirty="0"/>
              <a:t>The course expects working knowledge from NPRG036 (Data Formats) course.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FA8EBF-47EE-458C-7697-0C6030CDD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24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7A5EE-AB45-4438-9673-DF151B780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Bachelor specialization: Databases and Web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D4D7E-8CDB-B31A-6D79-45671945A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2. Data Management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/>
                </a:solidFill>
              </a:rPr>
              <a:t>Data formats. Data models for structured data, use-cases. Graph, hierarchical, tabular, and geodata data formats. Data schemas and data transformation languages. Basics of graphics, multimedia and print formats. </a:t>
            </a:r>
            <a:r>
              <a:rPr lang="en-US" dirty="0"/>
              <a:t>Data vocabulary, data semantics. Data transformation, catalogization and metadata. Basics of data encryption and compression. </a:t>
            </a:r>
            <a:r>
              <a:rPr lang="en-US" dirty="0">
                <a:solidFill>
                  <a:schemeClr val="accent3"/>
                </a:solidFill>
              </a:rPr>
              <a:t>Basics of indexing. File organization techniques, direct/indirect indexing, primary/secondary index. Hashing in external memory. Hierarchical indexing, indexing for spatial databases, spatial join, spatial query.</a:t>
            </a:r>
          </a:p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Bachelor State Final Exam Topics</a:t>
            </a:r>
          </a:p>
          <a:p>
            <a:r>
              <a:rPr lang="en-US" dirty="0"/>
              <a:t>Data transformation</a:t>
            </a:r>
          </a:p>
          <a:p>
            <a:r>
              <a:rPr lang="en-US" dirty="0"/>
              <a:t>Data catalogization and metadata</a:t>
            </a:r>
          </a:p>
          <a:p>
            <a:r>
              <a:rPr lang="en-US" dirty="0"/>
              <a:t>Data semantics, data vocabularies</a:t>
            </a:r>
          </a:p>
          <a:p>
            <a:r>
              <a:rPr lang="en-US" dirty="0"/>
              <a:t>Basics of data encryption and compression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FA8EBF-47EE-458C-7697-0C6030CDD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49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F8A39-5EFB-FA3E-9454-B3AB9052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Seminars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67FF0-A71F-DF50-7CF0-A68479FBE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Pavel </a:t>
            </a:r>
            <a:r>
              <a:rPr lang="en-US" dirty="0" err="1"/>
              <a:t>Koupil</a:t>
            </a:r>
            <a:r>
              <a:rPr lang="en-US" dirty="0"/>
              <a:t> / </a:t>
            </a:r>
            <a:r>
              <a:rPr lang="en-US" dirty="0">
                <a:solidFill>
                  <a:schemeClr val="accent3"/>
                </a:solidFill>
              </a:rPr>
              <a:t>Petr Škoda</a:t>
            </a:r>
          </a:p>
          <a:p>
            <a:r>
              <a:rPr lang="en-US" dirty="0"/>
              <a:t>Prerequisites:</a:t>
            </a:r>
          </a:p>
          <a:p>
            <a:pPr lvl="1"/>
            <a:r>
              <a:rPr lang="en-US" dirty="0"/>
              <a:t>Data Formats (NPRG036)</a:t>
            </a:r>
          </a:p>
          <a:p>
            <a:pPr lvl="1"/>
            <a:r>
              <a:rPr lang="en-US" dirty="0"/>
              <a:t>SQL</a:t>
            </a:r>
          </a:p>
          <a:p>
            <a:pPr lvl="1"/>
            <a:r>
              <a:rPr lang="en-US" dirty="0"/>
              <a:t>Linux</a:t>
            </a:r>
          </a:p>
          <a:p>
            <a:pPr lvl="1"/>
            <a:r>
              <a:rPr lang="en-US" dirty="0"/>
              <a:t>Python</a:t>
            </a:r>
          </a:p>
          <a:p>
            <a:r>
              <a:rPr lang="en-US" dirty="0"/>
              <a:t>Hybrid format</a:t>
            </a:r>
          </a:p>
          <a:p>
            <a:pPr lvl="1"/>
            <a:r>
              <a:rPr lang="en-US" dirty="0"/>
              <a:t>Video tutorials</a:t>
            </a:r>
          </a:p>
          <a:p>
            <a:pPr lvl="1"/>
            <a:r>
              <a:rPr lang="en-US" dirty="0"/>
              <a:t>Consultations / Demonstrations</a:t>
            </a:r>
          </a:p>
          <a:p>
            <a:pPr lvl="1"/>
            <a:r>
              <a:rPr lang="en-US" dirty="0"/>
              <a:t>Invited lecture(s) !</a:t>
            </a:r>
          </a:p>
          <a:p>
            <a:pPr marL="0" indent="0">
              <a:buNone/>
            </a:pPr>
            <a:br>
              <a:rPr lang="cs-CZ" dirty="0"/>
            </a:br>
            <a:r>
              <a:rPr lang="en-US" dirty="0"/>
              <a:t>See website for more information!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8541D-F8F4-4B2A-E16F-9319C274C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514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587F0-7BF8-400A-473B-1814A1E21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72DE7-8D0B-1B45-1197-784FC0DCB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0405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See </a:t>
            </a:r>
            <a:r>
              <a:rPr lang="en-US" dirty="0">
                <a:hlinkClick r:id="rId3"/>
              </a:rPr>
              <a:t>https://www.ksi.mff.cuni.cz/teaching/ndbi046-web/</a:t>
            </a:r>
            <a:r>
              <a:rPr lang="en-US" dirty="0"/>
              <a:t> for more details.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Business perspective</a:t>
            </a:r>
          </a:p>
          <a:p>
            <a:r>
              <a:rPr lang="en-US" dirty="0"/>
              <a:t>Data Warehouse</a:t>
            </a:r>
          </a:p>
          <a:p>
            <a:r>
              <a:rPr lang="en-US" dirty="0"/>
              <a:t>Data Lake, …</a:t>
            </a:r>
          </a:p>
          <a:p>
            <a:r>
              <a:rPr lang="en-US" dirty="0"/>
              <a:t>Data Management</a:t>
            </a:r>
          </a:p>
          <a:p>
            <a:r>
              <a:rPr lang="en-US" dirty="0"/>
              <a:t>Data Catalogs</a:t>
            </a:r>
          </a:p>
          <a:p>
            <a:r>
              <a:rPr lang="en-US" dirty="0"/>
              <a:t>Vocabularies and Ontologies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Cryptography and Certificates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Information Theory,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Text Search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1E757E-5A1D-B742-C2B4-D610CDE21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856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B1B0D-9FCB-B126-22E8-0F0E61110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1042A-6F0F-0522-AD90-3686F0C8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A3A9D-53A1-DA14-04B6-E470B76A5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Written exam.</a:t>
            </a:r>
          </a:p>
          <a:p>
            <a:pPr marL="0" indent="0">
              <a:buNone/>
            </a:pPr>
            <a:r>
              <a:rPr lang="en-US" dirty="0"/>
              <a:t>You can get advantage by completing the seminar assignments.</a:t>
            </a:r>
            <a:endParaRPr lang="cs-CZ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FA5B0-914B-B8AD-64E8-A9CB976CA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5554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search Group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6137</TotalTime>
  <Words>402</Words>
  <Application>Microsoft Office PowerPoint</Application>
  <PresentationFormat>Widescreen</PresentationFormat>
  <Paragraphs>60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Organization</vt:lpstr>
      <vt:lpstr>NDBI046</vt:lpstr>
      <vt:lpstr>Bachelor specialization: Databases and Web</vt:lpstr>
      <vt:lpstr>Seminars</vt:lpstr>
      <vt:lpstr>Lectures</vt:lpstr>
      <vt:lpstr>Final 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Škoda</dc:creator>
  <cp:keywords>NDBI046</cp:keywords>
  <cp:lastModifiedBy>Petr Škoda</cp:lastModifiedBy>
  <cp:revision>326</cp:revision>
  <dcterms:created xsi:type="dcterms:W3CDTF">2011-06-05T13:18:40Z</dcterms:created>
  <dcterms:modified xsi:type="dcterms:W3CDTF">2026-02-17T10:23:19Z</dcterms:modified>
</cp:coreProperties>
</file>