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0" r:id="rId1"/>
  </p:sldMasterIdLst>
  <p:notesMasterIdLst>
    <p:notesMasterId r:id="rId26"/>
  </p:notesMasterIdLst>
  <p:handoutMasterIdLst>
    <p:handoutMasterId r:id="rId27"/>
  </p:handoutMasterIdLst>
  <p:sldIdLst>
    <p:sldId id="259" r:id="rId2"/>
    <p:sldId id="325" r:id="rId3"/>
    <p:sldId id="324" r:id="rId4"/>
    <p:sldId id="326" r:id="rId5"/>
    <p:sldId id="327" r:id="rId6"/>
    <p:sldId id="328" r:id="rId7"/>
    <p:sldId id="329" r:id="rId8"/>
    <p:sldId id="330" r:id="rId9"/>
    <p:sldId id="332" r:id="rId10"/>
    <p:sldId id="351" r:id="rId11"/>
    <p:sldId id="269" r:id="rId12"/>
    <p:sldId id="333" r:id="rId13"/>
    <p:sldId id="299" r:id="rId14"/>
    <p:sldId id="334" r:id="rId15"/>
    <p:sldId id="352" r:id="rId16"/>
    <p:sldId id="335" r:id="rId17"/>
    <p:sldId id="336" r:id="rId18"/>
    <p:sldId id="337" r:id="rId19"/>
    <p:sldId id="339" r:id="rId20"/>
    <p:sldId id="340" r:id="rId21"/>
    <p:sldId id="342" r:id="rId22"/>
    <p:sldId id="353" r:id="rId23"/>
    <p:sldId id="344" r:id="rId24"/>
    <p:sldId id="350"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2C4"/>
    <a:srgbClr val="78B832"/>
    <a:srgbClr val="83C937"/>
    <a:srgbClr val="E69400"/>
    <a:srgbClr val="934757"/>
    <a:srgbClr val="823E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66" autoAdjust="0"/>
    <p:restoredTop sz="67312" autoAdjust="0"/>
  </p:normalViewPr>
  <p:slideViewPr>
    <p:cSldViewPr>
      <p:cViewPr varScale="1">
        <p:scale>
          <a:sx n="74" d="100"/>
          <a:sy n="74" d="100"/>
        </p:scale>
        <p:origin x="1764" y="72"/>
      </p:cViewPr>
      <p:guideLst>
        <p:guide orient="horz" pos="2160"/>
        <p:guide pos="3840"/>
      </p:guideLst>
    </p:cSldViewPr>
  </p:slideViewPr>
  <p:notesTextViewPr>
    <p:cViewPr>
      <p:scale>
        <a:sx n="1" d="1"/>
        <a:sy n="1" d="1"/>
      </p:scale>
      <p:origin x="0" y="0"/>
    </p:cViewPr>
  </p:notesTextViewPr>
  <p:notesViewPr>
    <p:cSldViewPr>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90D51BE-CF1C-4F11-AAD2-453C1B638B0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1787A43-62AF-46D8-B926-E9D562EE489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16FAD5-DDCA-4654-93B6-DBD29433097C}" type="datetimeFigureOut">
              <a:rPr lang="en-US" smtClean="0"/>
              <a:t>2/24/2026</a:t>
            </a:fld>
            <a:endParaRPr lang="en-US"/>
          </a:p>
        </p:txBody>
      </p:sp>
      <p:sp>
        <p:nvSpPr>
          <p:cNvPr id="4" name="Footer Placeholder 3">
            <a:extLst>
              <a:ext uri="{FF2B5EF4-FFF2-40B4-BE49-F238E27FC236}">
                <a16:creationId xmlns:a16="http://schemas.microsoft.com/office/drawing/2014/main" id="{353DF6F5-1C99-4B6A-AC45-DDD6F7377C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76ECF2A-32D0-4276-8956-589BA282433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295301-4204-4F3F-ACA4-B38DAA633788}" type="slidenum">
              <a:rPr lang="en-US" smtClean="0"/>
              <a:t>‹#›</a:t>
            </a:fld>
            <a:endParaRPr lang="en-US"/>
          </a:p>
        </p:txBody>
      </p:sp>
    </p:spTree>
    <p:extLst>
      <p:ext uri="{BB962C8B-B14F-4D97-AF65-F5344CB8AC3E}">
        <p14:creationId xmlns:p14="http://schemas.microsoft.com/office/powerpoint/2010/main" val="8850650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A62FB9-24EC-482A-A27C-5C03C0816037}" type="datetimeFigureOut">
              <a:rPr lang="cs-CZ" smtClean="0"/>
              <a:t>24.02.2026</a:t>
            </a:fld>
            <a:endParaRPr lang="cs-CZ"/>
          </a:p>
        </p:txBody>
      </p:sp>
      <p:sp>
        <p:nvSpPr>
          <p:cNvPr id="4" name="Zástupný symbol pro obrázek snímk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C869DF-6110-41A2-A008-13AD35443CEC}" type="slidenum">
              <a:rPr lang="cs-CZ" smtClean="0"/>
              <a:t>‹#›</a:t>
            </a:fld>
            <a:endParaRPr lang="cs-CZ"/>
          </a:p>
        </p:txBody>
      </p:sp>
    </p:spTree>
    <p:extLst>
      <p:ext uri="{BB962C8B-B14F-4D97-AF65-F5344CB8AC3E}">
        <p14:creationId xmlns:p14="http://schemas.microsoft.com/office/powerpoint/2010/main" val="270346570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FEC869DF-6110-41A2-A008-13AD35443CEC}" type="slidenum">
              <a:rPr lang="cs-CZ" smtClean="0"/>
              <a:t>3</a:t>
            </a:fld>
            <a:endParaRPr lang="cs-CZ"/>
          </a:p>
        </p:txBody>
      </p:sp>
    </p:spTree>
    <p:extLst>
      <p:ext uri="{BB962C8B-B14F-4D97-AF65-F5344CB8AC3E}">
        <p14:creationId xmlns:p14="http://schemas.microsoft.com/office/powerpoint/2010/main" val="423332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FEC869DF-6110-41A2-A008-13AD35443CEC}" type="slidenum">
              <a:rPr lang="cs-CZ" smtClean="0"/>
              <a:t>12</a:t>
            </a:fld>
            <a:endParaRPr lang="cs-CZ"/>
          </a:p>
        </p:txBody>
      </p:sp>
    </p:spTree>
    <p:extLst>
      <p:ext uri="{BB962C8B-B14F-4D97-AF65-F5344CB8AC3E}">
        <p14:creationId xmlns:p14="http://schemas.microsoft.com/office/powerpoint/2010/main" val="71923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C869DF-6110-41A2-A008-13AD35443CEC}" type="slidenum">
              <a:rPr lang="cs-CZ" smtClean="0"/>
              <a:t>13</a:t>
            </a:fld>
            <a:endParaRPr lang="cs-CZ"/>
          </a:p>
        </p:txBody>
      </p:sp>
    </p:spTree>
    <p:extLst>
      <p:ext uri="{BB962C8B-B14F-4D97-AF65-F5344CB8AC3E}">
        <p14:creationId xmlns:p14="http://schemas.microsoft.com/office/powerpoint/2010/main" val="2429885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C869DF-6110-41A2-A008-13AD35443CEC}" type="slidenum">
              <a:rPr lang="cs-CZ" smtClean="0"/>
              <a:t>14</a:t>
            </a:fld>
            <a:endParaRPr lang="cs-CZ"/>
          </a:p>
        </p:txBody>
      </p:sp>
    </p:spTree>
    <p:extLst>
      <p:ext uri="{BB962C8B-B14F-4D97-AF65-F5344CB8AC3E}">
        <p14:creationId xmlns:p14="http://schemas.microsoft.com/office/powerpoint/2010/main" val="2396651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C869DF-6110-41A2-A008-13AD35443CEC}" type="slidenum">
              <a:rPr lang="cs-CZ" smtClean="0"/>
              <a:t>15</a:t>
            </a:fld>
            <a:endParaRPr lang="cs-CZ"/>
          </a:p>
        </p:txBody>
      </p:sp>
    </p:spTree>
    <p:extLst>
      <p:ext uri="{BB962C8B-B14F-4D97-AF65-F5344CB8AC3E}">
        <p14:creationId xmlns:p14="http://schemas.microsoft.com/office/powerpoint/2010/main" val="1641630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DFF2D-75C4-5D27-DE52-ACF547B483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FD0D3D-A654-EF4E-8ADE-2776F3FA88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FD0001-02D7-3AF2-1B28-40966DA656A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FD280C6-DCCB-2935-94A8-5F4B5439D060}"/>
              </a:ext>
            </a:extLst>
          </p:cNvPr>
          <p:cNvSpPr>
            <a:spLocks noGrp="1"/>
          </p:cNvSpPr>
          <p:nvPr>
            <p:ph type="sldNum" sz="quarter" idx="5"/>
          </p:nvPr>
        </p:nvSpPr>
        <p:spPr/>
        <p:txBody>
          <a:bodyPr/>
          <a:lstStyle/>
          <a:p>
            <a:fld id="{FEC869DF-6110-41A2-A008-13AD35443CEC}" type="slidenum">
              <a:rPr lang="cs-CZ" smtClean="0"/>
              <a:t>16</a:t>
            </a:fld>
            <a:endParaRPr lang="cs-CZ"/>
          </a:p>
        </p:txBody>
      </p:sp>
    </p:spTree>
    <p:extLst>
      <p:ext uri="{BB962C8B-B14F-4D97-AF65-F5344CB8AC3E}">
        <p14:creationId xmlns:p14="http://schemas.microsoft.com/office/powerpoint/2010/main" val="583156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AC89F-DC28-95C1-375C-69C251C092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5BD457-9647-4CE3-2E86-1E334F7842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91F05D-B11E-69BF-D47B-CFDF626A39EC}"/>
              </a:ext>
            </a:extLst>
          </p:cNvPr>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F0D32D1C-8F15-5D10-75A4-151959EFD162}"/>
              </a:ext>
            </a:extLst>
          </p:cNvPr>
          <p:cNvSpPr>
            <a:spLocks noGrp="1"/>
          </p:cNvSpPr>
          <p:nvPr>
            <p:ph type="sldNum" sz="quarter" idx="5"/>
          </p:nvPr>
        </p:nvSpPr>
        <p:spPr/>
        <p:txBody>
          <a:bodyPr/>
          <a:lstStyle/>
          <a:p>
            <a:fld id="{FEC869DF-6110-41A2-A008-13AD35443CEC}" type="slidenum">
              <a:rPr lang="cs-CZ" smtClean="0"/>
              <a:t>17</a:t>
            </a:fld>
            <a:endParaRPr lang="cs-CZ"/>
          </a:p>
        </p:txBody>
      </p:sp>
    </p:spTree>
    <p:extLst>
      <p:ext uri="{BB962C8B-B14F-4D97-AF65-F5344CB8AC3E}">
        <p14:creationId xmlns:p14="http://schemas.microsoft.com/office/powerpoint/2010/main" val="2039433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C869DF-6110-41A2-A008-13AD35443CEC}" type="slidenum">
              <a:rPr lang="cs-CZ" smtClean="0"/>
              <a:t>18</a:t>
            </a:fld>
            <a:endParaRPr lang="cs-CZ"/>
          </a:p>
        </p:txBody>
      </p:sp>
    </p:spTree>
    <p:extLst>
      <p:ext uri="{BB962C8B-B14F-4D97-AF65-F5344CB8AC3E}">
        <p14:creationId xmlns:p14="http://schemas.microsoft.com/office/powerpoint/2010/main" val="2300909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4ACFE-1AE8-5C0A-0CDA-565DEFD06F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D966F7-C68F-8BBC-E519-72AD940D6F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56D544-8528-AEE2-6D0B-50C12C00D693}"/>
              </a:ext>
            </a:extLst>
          </p:cNvPr>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33C838B7-A844-BB1C-FD0B-B90E154BB524}"/>
              </a:ext>
            </a:extLst>
          </p:cNvPr>
          <p:cNvSpPr>
            <a:spLocks noGrp="1"/>
          </p:cNvSpPr>
          <p:nvPr>
            <p:ph type="sldNum" sz="quarter" idx="5"/>
          </p:nvPr>
        </p:nvSpPr>
        <p:spPr/>
        <p:txBody>
          <a:bodyPr/>
          <a:lstStyle/>
          <a:p>
            <a:fld id="{FEC869DF-6110-41A2-A008-13AD35443CEC}" type="slidenum">
              <a:rPr lang="cs-CZ" smtClean="0"/>
              <a:t>19</a:t>
            </a:fld>
            <a:endParaRPr lang="cs-CZ"/>
          </a:p>
        </p:txBody>
      </p:sp>
    </p:spTree>
    <p:extLst>
      <p:ext uri="{BB962C8B-B14F-4D97-AF65-F5344CB8AC3E}">
        <p14:creationId xmlns:p14="http://schemas.microsoft.com/office/powerpoint/2010/main" val="3090138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Resources: </a:t>
            </a:r>
          </a:p>
          <a:p>
            <a:r>
              <a:rPr lang="en-US" sz="1200" b="0" kern="1200" dirty="0">
                <a:solidFill>
                  <a:schemeClr val="tx1"/>
                </a:solidFill>
                <a:effectLst/>
                <a:latin typeface="+mn-lt"/>
                <a:ea typeface="+mn-ea"/>
                <a:cs typeface="+mn-cs"/>
              </a:rPr>
              <a:t>- https://osveta.nukib.cz/course/view.php?id=145</a:t>
            </a:r>
          </a:p>
          <a:p>
            <a:r>
              <a:rPr lang="en-US" sz="1200" b="0" kern="1200" dirty="0">
                <a:solidFill>
                  <a:schemeClr val="tx1"/>
                </a:solidFill>
                <a:effectLst/>
                <a:latin typeface="+mn-lt"/>
                <a:ea typeface="+mn-ea"/>
                <a:cs typeface="+mn-cs"/>
              </a:rPr>
              <a:t>- https://artificialintelligenceact.eu/</a:t>
            </a:r>
          </a:p>
          <a:p>
            <a:r>
              <a:rPr lang="en-US" sz="1200" b="0" kern="1200" dirty="0">
                <a:solidFill>
                  <a:schemeClr val="tx1"/>
                </a:solidFill>
                <a:effectLst/>
                <a:latin typeface="+mn-lt"/>
                <a:ea typeface="+mn-ea"/>
                <a:cs typeface="+mn-cs"/>
              </a:rPr>
              <a:t>- https://digital-strategy.ec.europa.eu/en/policies/regulatory-framework-ai</a:t>
            </a:r>
          </a:p>
          <a:p>
            <a:br>
              <a:rPr lang="en-US" sz="1200" b="0" kern="1200" dirty="0">
                <a:solidFill>
                  <a:schemeClr val="tx1"/>
                </a:solidFill>
                <a:effectLst/>
                <a:latin typeface="+mn-lt"/>
                <a:ea typeface="+mn-ea"/>
                <a:cs typeface="+mn-cs"/>
              </a:rPr>
            </a:br>
            <a:endParaRPr lang="en-US"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EC869DF-6110-41A2-A008-13AD35443CEC}" type="slidenum">
              <a:rPr lang="cs-CZ" smtClean="0"/>
              <a:t>20</a:t>
            </a:fld>
            <a:endParaRPr lang="cs-CZ"/>
          </a:p>
        </p:txBody>
      </p:sp>
    </p:spTree>
    <p:extLst>
      <p:ext uri="{BB962C8B-B14F-4D97-AF65-F5344CB8AC3E}">
        <p14:creationId xmlns:p14="http://schemas.microsoft.com/office/powerpoint/2010/main" val="40512930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Resources</a:t>
            </a:r>
          </a:p>
          <a:p>
            <a:pPr marL="171450" indent="-171450">
              <a:buFont typeface="Arial" panose="020B0604020202020204" pitchFamily="34" charset="0"/>
              <a:buChar char="•"/>
            </a:pPr>
            <a:r>
              <a:rPr lang="en-US" dirty="0"/>
              <a:t>https://cdmp.info/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EC869DF-6110-41A2-A008-13AD35443CEC}" type="slidenum">
              <a:rPr lang="cs-CZ" smtClean="0"/>
              <a:t>21</a:t>
            </a:fld>
            <a:endParaRPr lang="cs-CZ"/>
          </a:p>
        </p:txBody>
      </p:sp>
    </p:spTree>
    <p:extLst>
      <p:ext uri="{BB962C8B-B14F-4D97-AF65-F5344CB8AC3E}">
        <p14:creationId xmlns:p14="http://schemas.microsoft.com/office/powerpoint/2010/main" val="3033544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fld id="{FEC869DF-6110-41A2-A008-13AD35443CEC}" type="slidenum">
              <a:rPr lang="cs-CZ" smtClean="0"/>
              <a:t>4</a:t>
            </a:fld>
            <a:endParaRPr lang="cs-CZ"/>
          </a:p>
        </p:txBody>
      </p:sp>
    </p:spTree>
    <p:extLst>
      <p:ext uri="{BB962C8B-B14F-4D97-AF65-F5344CB8AC3E}">
        <p14:creationId xmlns:p14="http://schemas.microsoft.com/office/powerpoint/2010/main" val="18701938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C869DF-6110-41A2-A008-13AD35443CEC}" type="slidenum">
              <a:rPr lang="cs-CZ" smtClean="0"/>
              <a:t>23</a:t>
            </a:fld>
            <a:endParaRPr lang="cs-CZ"/>
          </a:p>
        </p:txBody>
      </p:sp>
    </p:spTree>
    <p:extLst>
      <p:ext uri="{BB962C8B-B14F-4D97-AF65-F5344CB8AC3E}">
        <p14:creationId xmlns:p14="http://schemas.microsoft.com/office/powerpoint/2010/main" val="1448858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C869DF-6110-41A2-A008-13AD35443CEC}" type="slidenum">
              <a:rPr lang="cs-CZ" smtClean="0"/>
              <a:t>5</a:t>
            </a:fld>
            <a:endParaRPr lang="cs-CZ"/>
          </a:p>
        </p:txBody>
      </p:sp>
    </p:spTree>
    <p:extLst>
      <p:ext uri="{BB962C8B-B14F-4D97-AF65-F5344CB8AC3E}">
        <p14:creationId xmlns:p14="http://schemas.microsoft.com/office/powerpoint/2010/main" val="1735656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Resources:</a:t>
            </a:r>
          </a:p>
          <a:p>
            <a:pPr marL="171450" indent="-171450">
              <a:buFont typeface="Arial" panose="020B0604020202020204" pitchFamily="34" charset="0"/>
              <a:buChar char="•"/>
            </a:pPr>
            <a:r>
              <a:rPr lang="en-US" dirty="0"/>
              <a:t>https://www.bpmn.org/</a:t>
            </a:r>
          </a:p>
          <a:p>
            <a:pPr marL="171450" indent="-171450">
              <a:buFont typeface="Arial" panose="020B0604020202020204" pitchFamily="34" charset="0"/>
              <a:buChar char="•"/>
            </a:pPr>
            <a:r>
              <a:rPr lang="en-US" dirty="0"/>
              <a:t>https://demo.bpmn.io/</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FEC869DF-6110-41A2-A008-13AD35443CEC}" type="slidenum">
              <a:rPr lang="cs-CZ" smtClean="0"/>
              <a:t>6</a:t>
            </a:fld>
            <a:endParaRPr lang="cs-CZ"/>
          </a:p>
        </p:txBody>
      </p:sp>
    </p:spTree>
    <p:extLst>
      <p:ext uri="{BB962C8B-B14F-4D97-AF65-F5344CB8AC3E}">
        <p14:creationId xmlns:p14="http://schemas.microsoft.com/office/powerpoint/2010/main" val="1669328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C869DF-6110-41A2-A008-13AD35443CEC}" type="slidenum">
              <a:rPr lang="cs-CZ" smtClean="0"/>
              <a:t>7</a:t>
            </a:fld>
            <a:endParaRPr lang="cs-CZ"/>
          </a:p>
        </p:txBody>
      </p:sp>
    </p:spTree>
    <p:extLst>
      <p:ext uri="{BB962C8B-B14F-4D97-AF65-F5344CB8AC3E}">
        <p14:creationId xmlns:p14="http://schemas.microsoft.com/office/powerpoint/2010/main" val="1948689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FEC869DF-6110-41A2-A008-13AD35443CEC}" type="slidenum">
              <a:rPr lang="cs-CZ" smtClean="0"/>
              <a:t>8</a:t>
            </a:fld>
            <a:endParaRPr lang="cs-CZ"/>
          </a:p>
        </p:txBody>
      </p:sp>
    </p:spTree>
    <p:extLst>
      <p:ext uri="{BB962C8B-B14F-4D97-AF65-F5344CB8AC3E}">
        <p14:creationId xmlns:p14="http://schemas.microsoft.com/office/powerpoint/2010/main" val="249659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C869DF-6110-41A2-A008-13AD35443CEC}" type="slidenum">
              <a:rPr lang="cs-CZ" smtClean="0"/>
              <a:t>9</a:t>
            </a:fld>
            <a:endParaRPr lang="cs-CZ"/>
          </a:p>
        </p:txBody>
      </p:sp>
    </p:spTree>
    <p:extLst>
      <p:ext uri="{BB962C8B-B14F-4D97-AF65-F5344CB8AC3E}">
        <p14:creationId xmlns:p14="http://schemas.microsoft.com/office/powerpoint/2010/main" val="2638800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C869DF-6110-41A2-A008-13AD35443CEC}" type="slidenum">
              <a:rPr lang="cs-CZ" smtClean="0"/>
              <a:t>10</a:t>
            </a:fld>
            <a:endParaRPr lang="cs-CZ"/>
          </a:p>
        </p:txBody>
      </p:sp>
    </p:spTree>
    <p:extLst>
      <p:ext uri="{BB962C8B-B14F-4D97-AF65-F5344CB8AC3E}">
        <p14:creationId xmlns:p14="http://schemas.microsoft.com/office/powerpoint/2010/main" val="3521715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C869DF-6110-41A2-A008-13AD35443CEC}" type="slidenum">
              <a:rPr lang="cs-CZ" smtClean="0"/>
              <a:t>11</a:t>
            </a:fld>
            <a:endParaRPr lang="cs-CZ"/>
          </a:p>
        </p:txBody>
      </p:sp>
    </p:spTree>
    <p:extLst>
      <p:ext uri="{BB962C8B-B14F-4D97-AF65-F5344CB8AC3E}">
        <p14:creationId xmlns:p14="http://schemas.microsoft.com/office/powerpoint/2010/main" val="612911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42CB01-0606-AD8B-8CDE-0F8FFB8E3C47}"/>
              </a:ext>
            </a:extLst>
          </p:cNvPr>
          <p:cNvSpPr/>
          <p:nvPr/>
        </p:nvSpPr>
        <p:spPr>
          <a:xfrm>
            <a:off x="0" y="6492784"/>
            <a:ext cx="12192001" cy="36512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1097280" y="758952"/>
            <a:ext cx="10058400" cy="3515635"/>
          </a:xfrm>
        </p:spPr>
        <p:txBody>
          <a:bodyPr anchor="b">
            <a:no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1100051" y="4455620"/>
            <a:ext cx="7948277" cy="439653"/>
          </a:xfrm>
        </p:spPr>
        <p:txBody>
          <a:bodyPr wrap="none" lIns="91440" rIns="91440" anchor="ctr" anchorCtr="0">
            <a:noAutofit/>
          </a:bodyPr>
          <a:lstStyle>
            <a:lvl1pPr marL="0" indent="0" algn="l">
              <a:buNone/>
              <a:defRPr sz="2400" b="1" cap="none"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Presentation group</a:t>
            </a:r>
          </a:p>
        </p:txBody>
      </p:sp>
      <p:sp>
        <p:nvSpPr>
          <p:cNvPr id="5" name="Footer Placeholder 4"/>
          <p:cNvSpPr>
            <a:spLocks noGrp="1"/>
          </p:cNvSpPr>
          <p:nvPr>
            <p:ph type="ftr" sz="quarter" idx="11"/>
          </p:nvPr>
        </p:nvSpPr>
        <p:spPr/>
        <p:txBody>
          <a:bodyPr/>
          <a:lstStyle/>
          <a:p>
            <a:endParaRPr lang="en-US" dirty="0"/>
          </a:p>
        </p:txBody>
      </p:sp>
      <p:cxnSp>
        <p:nvCxnSpPr>
          <p:cNvPr id="9" name="Straight Connector 8"/>
          <p:cNvCxnSpPr/>
          <p:nvPr/>
        </p:nvCxnSpPr>
        <p:spPr>
          <a:xfrm>
            <a:off x="1207658" y="4365104"/>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65665A35-B15A-1F1B-E7BB-06D54184D5F9}"/>
              </a:ext>
            </a:extLst>
          </p:cNvPr>
          <p:cNvSpPr>
            <a:spLocks noGrp="1"/>
          </p:cNvSpPr>
          <p:nvPr>
            <p:ph type="body" sz="quarter" idx="12" hasCustomPrompt="1"/>
          </p:nvPr>
        </p:nvSpPr>
        <p:spPr>
          <a:xfrm>
            <a:off x="9264650" y="4456113"/>
            <a:ext cx="1891030" cy="503237"/>
          </a:xfrm>
        </p:spPr>
        <p:txBody>
          <a:bodyPr rIns="90000" anchor="ctr" anchorCtr="0"/>
          <a:lstStyle>
            <a:lvl1pPr marL="0" indent="0" algn="r">
              <a:buNone/>
              <a:defRPr lang="en-US" sz="2400" b="1" kern="1200" cap="none" spc="200" baseline="0" dirty="0">
                <a:solidFill>
                  <a:schemeClr val="tx2"/>
                </a:solidFill>
                <a:latin typeface="+mj-lt"/>
                <a:ea typeface="+mn-ea"/>
                <a:cs typeface="+mn-cs"/>
              </a:defRPr>
            </a:lvl1pPr>
          </a:lstStyle>
          <a:p>
            <a:pPr lvl="0"/>
            <a:r>
              <a:rPr lang="en-US" dirty="0"/>
              <a:t>Year</a:t>
            </a:r>
          </a:p>
        </p:txBody>
      </p:sp>
      <p:sp>
        <p:nvSpPr>
          <p:cNvPr id="12" name="Text Placeholder 11">
            <a:extLst>
              <a:ext uri="{FF2B5EF4-FFF2-40B4-BE49-F238E27FC236}">
                <a16:creationId xmlns:a16="http://schemas.microsoft.com/office/drawing/2014/main" id="{FE211867-31A4-8500-D606-C5CD767A2639}"/>
              </a:ext>
            </a:extLst>
          </p:cNvPr>
          <p:cNvSpPr>
            <a:spLocks noGrp="1"/>
          </p:cNvSpPr>
          <p:nvPr>
            <p:ph type="body" sz="quarter" idx="13" hasCustomPrompt="1"/>
          </p:nvPr>
        </p:nvSpPr>
        <p:spPr>
          <a:xfrm>
            <a:off x="1097814" y="4942294"/>
            <a:ext cx="7948277" cy="437358"/>
          </a:xfrm>
        </p:spPr>
        <p:txBody>
          <a:bodyPr wrap="none" lIns="90000" rIns="90000" anchor="ctr" anchorCtr="0"/>
          <a:lstStyle>
            <a:lvl1pPr marL="0" indent="0" algn="l">
              <a:buNone/>
              <a:defRPr lang="en-US" sz="2400" b="1" kern="1200" cap="none" spc="200" baseline="0" dirty="0">
                <a:solidFill>
                  <a:schemeClr val="tx2"/>
                </a:solidFill>
                <a:latin typeface="+mj-lt"/>
                <a:ea typeface="+mn-ea"/>
                <a:cs typeface="+mn-cs"/>
              </a:defRPr>
            </a:lvl1pPr>
          </a:lstStyle>
          <a:p>
            <a:pPr lvl="0"/>
            <a:r>
              <a:rPr lang="en-US" dirty="0"/>
              <a:t>Presenting person</a:t>
            </a:r>
          </a:p>
        </p:txBody>
      </p:sp>
      <p:sp>
        <p:nvSpPr>
          <p:cNvPr id="13" name="Text Placeholder 11">
            <a:extLst>
              <a:ext uri="{FF2B5EF4-FFF2-40B4-BE49-F238E27FC236}">
                <a16:creationId xmlns:a16="http://schemas.microsoft.com/office/drawing/2014/main" id="{3EE7B3D2-877F-B924-8BD1-76C44B2778D5}"/>
              </a:ext>
            </a:extLst>
          </p:cNvPr>
          <p:cNvSpPr>
            <a:spLocks noGrp="1"/>
          </p:cNvSpPr>
          <p:nvPr>
            <p:ph type="body" sz="quarter" idx="14" hasCustomPrompt="1"/>
          </p:nvPr>
        </p:nvSpPr>
        <p:spPr>
          <a:xfrm>
            <a:off x="1097279" y="5592755"/>
            <a:ext cx="7948277" cy="809511"/>
          </a:xfrm>
        </p:spPr>
        <p:txBody>
          <a:bodyPr wrap="none" lIns="90000" rIns="90000"/>
          <a:lstStyle>
            <a:lvl1pPr marL="0" indent="0" algn="l">
              <a:buNone/>
              <a:defRPr lang="en-US" sz="1800" b="1" kern="1200" cap="none" spc="200" baseline="0" dirty="0">
                <a:solidFill>
                  <a:schemeClr val="tx2"/>
                </a:solidFill>
                <a:latin typeface="+mj-lt"/>
                <a:ea typeface="+mn-ea"/>
                <a:cs typeface="+mn-cs"/>
              </a:defRPr>
            </a:lvl1pPr>
          </a:lstStyle>
          <a:p>
            <a:pPr lvl="0"/>
            <a:r>
              <a:rPr lang="en-US" dirty="0"/>
              <a:t>Links</a:t>
            </a:r>
          </a:p>
        </p:txBody>
      </p:sp>
      <p:sp>
        <p:nvSpPr>
          <p:cNvPr id="4" name="Rectangle 3">
            <a:extLst>
              <a:ext uri="{FF2B5EF4-FFF2-40B4-BE49-F238E27FC236}">
                <a16:creationId xmlns:a16="http://schemas.microsoft.com/office/drawing/2014/main" id="{F38A7AD8-BA07-166C-7DA1-AAB99571E7D4}"/>
              </a:ext>
            </a:extLst>
          </p:cNvPr>
          <p:cNvSpPr/>
          <p:nvPr userDrawn="1"/>
        </p:nvSpPr>
        <p:spPr>
          <a:xfrm>
            <a:off x="0" y="6492784"/>
            <a:ext cx="12192001" cy="36512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882126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ub-headin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9535DF1-3CEE-4FC7-9E2D-6DF64CF0951A}"/>
              </a:ext>
            </a:extLst>
          </p:cNvPr>
          <p:cNvSpPr>
            <a:spLocks noGrp="1"/>
          </p:cNvSpPr>
          <p:nvPr>
            <p:ph type="body" sz="quarter" idx="13" hasCustomPrompt="1"/>
          </p:nvPr>
        </p:nvSpPr>
        <p:spPr>
          <a:xfrm>
            <a:off x="2279650" y="332656"/>
            <a:ext cx="7561263" cy="863352"/>
          </a:xfrm>
          <a:prstGeom prst="rect">
            <a:avLst/>
          </a:prstGeom>
        </p:spPr>
        <p:txBody>
          <a:bodyPr anchor="ctr"/>
          <a:lstStyle>
            <a:lvl1pPr marL="0" indent="0" algn="ctr">
              <a:buNone/>
              <a:defRPr sz="3600" cap="none" baseline="0">
                <a:latin typeface="+mj-lt"/>
              </a:defRPr>
            </a:lvl1pPr>
          </a:lstStyle>
          <a:p>
            <a:pPr lvl="0"/>
            <a:r>
              <a:rPr lang="en-US" dirty="0"/>
              <a:t>Click to edit heading</a:t>
            </a:r>
          </a:p>
        </p:txBody>
      </p:sp>
      <p:sp>
        <p:nvSpPr>
          <p:cNvPr id="11" name="Text Placeholder 9">
            <a:extLst>
              <a:ext uri="{FF2B5EF4-FFF2-40B4-BE49-F238E27FC236}">
                <a16:creationId xmlns:a16="http://schemas.microsoft.com/office/drawing/2014/main" id="{5999B4DE-4528-497E-83DE-B439F1DB28BA}"/>
              </a:ext>
            </a:extLst>
          </p:cNvPr>
          <p:cNvSpPr>
            <a:spLocks noGrp="1"/>
          </p:cNvSpPr>
          <p:nvPr>
            <p:ph type="body" sz="quarter" idx="14" hasCustomPrompt="1"/>
          </p:nvPr>
        </p:nvSpPr>
        <p:spPr>
          <a:xfrm>
            <a:off x="1415480" y="1493531"/>
            <a:ext cx="9217023" cy="1872208"/>
          </a:xfrm>
          <a:prstGeom prst="rect">
            <a:avLst/>
          </a:prstGeom>
        </p:spPr>
        <p:txBody>
          <a:bodyPr anchor="t"/>
          <a:lstStyle>
            <a:lvl1pPr marL="0" indent="0" algn="ctr">
              <a:buNone/>
              <a:defRPr sz="3600">
                <a:latin typeface="+mj-lt"/>
              </a:defRPr>
            </a:lvl1pPr>
          </a:lstStyle>
          <a:p>
            <a:pPr lvl="0"/>
            <a:r>
              <a:rPr lang="en-US" dirty="0"/>
              <a:t>Click to edit sub heading</a:t>
            </a:r>
          </a:p>
        </p:txBody>
      </p:sp>
      <p:cxnSp>
        <p:nvCxnSpPr>
          <p:cNvPr id="2" name="Straight Connector 1">
            <a:extLst>
              <a:ext uri="{FF2B5EF4-FFF2-40B4-BE49-F238E27FC236}">
                <a16:creationId xmlns:a16="http://schemas.microsoft.com/office/drawing/2014/main" id="{9B46B549-2DF5-2605-A7E2-507EC6741B81}"/>
              </a:ext>
            </a:extLst>
          </p:cNvPr>
          <p:cNvCxnSpPr>
            <a:cxnSpLocks/>
          </p:cNvCxnSpPr>
          <p:nvPr/>
        </p:nvCxnSpPr>
        <p:spPr>
          <a:xfrm>
            <a:off x="335360" y="1349515"/>
            <a:ext cx="11449272"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8775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p:cNvSpPr>
            <a:spLocks noGrp="1"/>
          </p:cNvSpPr>
          <p:nvPr>
            <p:ph type="title"/>
          </p:nvPr>
        </p:nvSpPr>
        <p:spPr>
          <a:xfrm>
            <a:off x="360000" y="180000"/>
            <a:ext cx="11449272" cy="766132"/>
          </a:xfrm>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a:xfrm>
            <a:off x="335360" y="1268760"/>
            <a:ext cx="11449272" cy="5040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a:t>
            </a:fld>
            <a:endParaRPr lang="en-US" dirty="0"/>
          </a:p>
        </p:txBody>
      </p:sp>
      <p:cxnSp>
        <p:nvCxnSpPr>
          <p:cNvPr id="7" name="Straight Connector 6">
            <a:extLst>
              <a:ext uri="{FF2B5EF4-FFF2-40B4-BE49-F238E27FC236}">
                <a16:creationId xmlns:a16="http://schemas.microsoft.com/office/drawing/2014/main" id="{6D7F9E1D-3FFE-E5D5-8168-CE30DC4521EC}"/>
              </a:ext>
            </a:extLst>
          </p:cNvPr>
          <p:cNvCxnSpPr>
            <a:cxnSpLocks/>
          </p:cNvCxnSpPr>
          <p:nvPr/>
        </p:nvCxnSpPr>
        <p:spPr>
          <a:xfrm>
            <a:off x="335360" y="1124744"/>
            <a:ext cx="11449272"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842D302-1812-2F9C-9722-6380C6F83A36}"/>
              </a:ext>
            </a:extLst>
          </p:cNvPr>
          <p:cNvCxnSpPr>
            <a:cxnSpLocks/>
          </p:cNvCxnSpPr>
          <p:nvPr userDrawn="1"/>
        </p:nvCxnSpPr>
        <p:spPr>
          <a:xfrm>
            <a:off x="335360" y="1124744"/>
            <a:ext cx="11449272"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0905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360000" y="180000"/>
            <a:ext cx="11448000" cy="766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35360" y="1260583"/>
            <a:ext cx="5699679" cy="5048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260583"/>
            <a:ext cx="5566712" cy="5048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cxnSp>
        <p:nvCxnSpPr>
          <p:cNvPr id="2" name="Straight Connector 1">
            <a:extLst>
              <a:ext uri="{FF2B5EF4-FFF2-40B4-BE49-F238E27FC236}">
                <a16:creationId xmlns:a16="http://schemas.microsoft.com/office/drawing/2014/main" id="{2EC59EFB-1B84-A66B-9566-F2885C8BF9CA}"/>
              </a:ext>
            </a:extLst>
          </p:cNvPr>
          <p:cNvCxnSpPr>
            <a:cxnSpLocks/>
          </p:cNvCxnSpPr>
          <p:nvPr/>
        </p:nvCxnSpPr>
        <p:spPr>
          <a:xfrm>
            <a:off x="335360" y="1124744"/>
            <a:ext cx="11449272"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9BA8A37-4354-39E1-9AB5-D0AD7A0D37CC}"/>
              </a:ext>
            </a:extLst>
          </p:cNvPr>
          <p:cNvCxnSpPr>
            <a:cxnSpLocks/>
          </p:cNvCxnSpPr>
          <p:nvPr userDrawn="1"/>
        </p:nvCxnSpPr>
        <p:spPr>
          <a:xfrm>
            <a:off x="335360" y="1124744"/>
            <a:ext cx="11449272"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1652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60000" y="180000"/>
            <a:ext cx="11448000" cy="766132"/>
          </a:xfrm>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cxnSp>
        <p:nvCxnSpPr>
          <p:cNvPr id="6" name="Straight Connector 5">
            <a:extLst>
              <a:ext uri="{FF2B5EF4-FFF2-40B4-BE49-F238E27FC236}">
                <a16:creationId xmlns:a16="http://schemas.microsoft.com/office/drawing/2014/main" id="{AF6BAB6C-A9D1-4572-ED9D-D7E9722E3C65}"/>
              </a:ext>
            </a:extLst>
          </p:cNvPr>
          <p:cNvCxnSpPr>
            <a:cxnSpLocks/>
          </p:cNvCxnSpPr>
          <p:nvPr/>
        </p:nvCxnSpPr>
        <p:spPr>
          <a:xfrm>
            <a:off x="335360" y="1124744"/>
            <a:ext cx="11449272"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D1A6B856-16CF-058C-148B-0A34AB41C8C7}"/>
              </a:ext>
            </a:extLst>
          </p:cNvPr>
          <p:cNvCxnSpPr>
            <a:cxnSpLocks/>
          </p:cNvCxnSpPr>
          <p:nvPr userDrawn="1"/>
        </p:nvCxnSpPr>
        <p:spPr>
          <a:xfrm>
            <a:off x="335360" y="1124744"/>
            <a:ext cx="11449272"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7936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372268-EBF9-1072-0F76-51E4D5460321}"/>
              </a:ext>
            </a:extLst>
          </p:cNvPr>
          <p:cNvSpPr/>
          <p:nvPr/>
        </p:nvSpPr>
        <p:spPr>
          <a:xfrm>
            <a:off x="0" y="6492784"/>
            <a:ext cx="12192001" cy="36512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
        <p:nvSpPr>
          <p:cNvPr id="3" name="Rectangle 2">
            <a:extLst>
              <a:ext uri="{FF2B5EF4-FFF2-40B4-BE49-F238E27FC236}">
                <a16:creationId xmlns:a16="http://schemas.microsoft.com/office/drawing/2014/main" id="{F08C563C-C816-C3C8-61D3-E2D0FF1CC0D6}"/>
              </a:ext>
            </a:extLst>
          </p:cNvPr>
          <p:cNvSpPr/>
          <p:nvPr userDrawn="1"/>
        </p:nvSpPr>
        <p:spPr>
          <a:xfrm>
            <a:off x="0" y="6492784"/>
            <a:ext cx="12192001" cy="36512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2273574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6492784"/>
            <a:ext cx="12192001" cy="36512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066800" y="199277"/>
            <a:ext cx="10058400" cy="76613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335360" y="1268759"/>
            <a:ext cx="11449272" cy="5152007"/>
          </a:xfrm>
          <a:prstGeom prst="rect">
            <a:avLst/>
          </a:prstGeom>
        </p:spPr>
        <p:txBody>
          <a:bodyPr vert="horz" lIns="0" tIns="36000" rIns="0" bIns="3600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686185" y="6571397"/>
            <a:ext cx="4822804" cy="253513"/>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571397"/>
            <a:ext cx="1312025" cy="253513"/>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545703265"/>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80000"/>
        <a:buFont typeface="Arial" panose="020B0604020202020204" pitchFamily="34" charset="0"/>
        <a:buChar char="•"/>
        <a:defRPr sz="22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SzPct val="80000"/>
        <a:buFont typeface="Arial" panose="020B0604020202020204" pitchFamily="34" charset="0"/>
        <a:buChar char="•"/>
        <a:defRPr sz="22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SzPct val="80000"/>
        <a:buFont typeface="Arial" panose="020B0604020202020204" pitchFamily="34" charset="0"/>
        <a:buChar char="•"/>
        <a:defRPr sz="22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SzPct val="80000"/>
        <a:buFont typeface="Arial" panose="020B0604020202020204" pitchFamily="34" charset="0"/>
        <a:buChar char="•"/>
        <a:defRPr sz="22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SzPct val="80000"/>
        <a:buFont typeface="Arial" panose="020B0604020202020204" pitchFamily="34" charset="0"/>
        <a:buChar char="•"/>
        <a:defRPr sz="22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www.ms.mff.cuni.cz/~kopecky/vyuka/dbs/lecture02n.pdf"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hyperlink" Target="https://www.dama.org/cpages/body-of-knowledge" TargetMode="External"/><Relationship Id="rId3" Type="http://schemas.openxmlformats.org/officeDocument/2006/relationships/image" Target="../media/image2.png"/><Relationship Id="rId7" Type="http://schemas.openxmlformats.org/officeDocument/2006/relationships/hyperlink" Target="https://www.unitrends.com/blog/what-are-the-consequences-of-data-loss/"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hyperlink" Target="https://www.blue-pencil.ca/what-is-data-management-and-why-it-is-important/" TargetMode="External"/><Relationship Id="rId5" Type="http://schemas.openxmlformats.org/officeDocument/2006/relationships/hyperlink" Target="https://www.earlyontech.com/2019/02/11/why-is-data-management-important/" TargetMode="External"/><Relationship Id="rId4" Type="http://schemas.openxmlformats.org/officeDocument/2006/relationships/hyperlink" Target="https://www.information-age.com/data-forecast-grow-10-fold-2025-5199/" TargetMode="External"/><Relationship Id="rId9" Type="http://schemas.openxmlformats.org/officeDocument/2006/relationships/hyperlink" Target="https://insideainews.com/2021/12/13/the-500mm-debacle-at-zillow-offers-what-went-wrong-with-the-ai-model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omg.org/cgi-bin/doc?dtc/10-06-02.pdf" TargetMode="External"/><Relationship Id="rId4" Type="http://schemas.openxmlformats.org/officeDocument/2006/relationships/image" Target="../media/image4.sv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3C452-C885-7317-E131-0BDB4C1BDA72}"/>
              </a:ext>
            </a:extLst>
          </p:cNvPr>
          <p:cNvSpPr>
            <a:spLocks noGrp="1"/>
          </p:cNvSpPr>
          <p:nvPr>
            <p:ph type="ctrTitle"/>
          </p:nvPr>
        </p:nvSpPr>
        <p:spPr/>
        <p:txBody>
          <a:bodyPr/>
          <a:lstStyle/>
          <a:p>
            <a:r>
              <a:rPr lang="en-US" dirty="0"/>
              <a:t>Introduction</a:t>
            </a:r>
          </a:p>
        </p:txBody>
      </p:sp>
      <p:sp>
        <p:nvSpPr>
          <p:cNvPr id="3" name="Subtitle 2">
            <a:extLst>
              <a:ext uri="{FF2B5EF4-FFF2-40B4-BE49-F238E27FC236}">
                <a16:creationId xmlns:a16="http://schemas.microsoft.com/office/drawing/2014/main" id="{9E35C64A-9086-C8A2-A885-C195BB063508}"/>
              </a:ext>
            </a:extLst>
          </p:cNvPr>
          <p:cNvSpPr>
            <a:spLocks noGrp="1"/>
          </p:cNvSpPr>
          <p:nvPr>
            <p:ph type="subTitle" idx="1"/>
          </p:nvPr>
        </p:nvSpPr>
        <p:spPr/>
        <p:txBody>
          <a:bodyPr/>
          <a:lstStyle/>
          <a:p>
            <a:r>
              <a:rPr lang="en-US" dirty="0"/>
              <a:t>NDBI046 - Introduction to Data Engineering</a:t>
            </a:r>
          </a:p>
        </p:txBody>
      </p:sp>
      <p:sp>
        <p:nvSpPr>
          <p:cNvPr id="4" name="Text Placeholder 3">
            <a:extLst>
              <a:ext uri="{FF2B5EF4-FFF2-40B4-BE49-F238E27FC236}">
                <a16:creationId xmlns:a16="http://schemas.microsoft.com/office/drawing/2014/main" id="{83D77CA2-8171-135B-E44F-1C7F469B2EE4}"/>
              </a:ext>
            </a:extLst>
          </p:cNvPr>
          <p:cNvSpPr>
            <a:spLocks noGrp="1"/>
          </p:cNvSpPr>
          <p:nvPr>
            <p:ph type="body" sz="quarter" idx="12"/>
          </p:nvPr>
        </p:nvSpPr>
        <p:spPr/>
        <p:txBody>
          <a:bodyPr/>
          <a:lstStyle/>
          <a:p>
            <a:r>
              <a:rPr lang="cs-CZ" dirty="0"/>
              <a:t>202</a:t>
            </a:r>
            <a:r>
              <a:rPr lang="en-US" dirty="0"/>
              <a:t>5/2026</a:t>
            </a:r>
          </a:p>
        </p:txBody>
      </p:sp>
      <p:sp>
        <p:nvSpPr>
          <p:cNvPr id="5" name="Text Placeholder 4">
            <a:extLst>
              <a:ext uri="{FF2B5EF4-FFF2-40B4-BE49-F238E27FC236}">
                <a16:creationId xmlns:a16="http://schemas.microsoft.com/office/drawing/2014/main" id="{B38A3DCA-7A4A-597B-3B42-628A19DFF7AD}"/>
              </a:ext>
            </a:extLst>
          </p:cNvPr>
          <p:cNvSpPr>
            <a:spLocks noGrp="1"/>
          </p:cNvSpPr>
          <p:nvPr>
            <p:ph type="body" sz="quarter" idx="13"/>
          </p:nvPr>
        </p:nvSpPr>
        <p:spPr/>
        <p:txBody>
          <a:bodyPr/>
          <a:lstStyle/>
          <a:p>
            <a:r>
              <a:rPr lang="en-US" dirty="0"/>
              <a:t>Petr </a:t>
            </a:r>
            <a:r>
              <a:rPr lang="cs-CZ" dirty="0"/>
              <a:t>Škoda</a:t>
            </a:r>
            <a:endParaRPr lang="en-US" dirty="0"/>
          </a:p>
        </p:txBody>
      </p:sp>
      <p:sp>
        <p:nvSpPr>
          <p:cNvPr id="6" name="Text Placeholder 5">
            <a:extLst>
              <a:ext uri="{FF2B5EF4-FFF2-40B4-BE49-F238E27FC236}">
                <a16:creationId xmlns:a16="http://schemas.microsoft.com/office/drawing/2014/main" id="{7FCF41A0-7ACE-A6B3-D30D-C368EAC69EDB}"/>
              </a:ext>
            </a:extLst>
          </p:cNvPr>
          <p:cNvSpPr>
            <a:spLocks noGrp="1"/>
          </p:cNvSpPr>
          <p:nvPr>
            <p:ph type="body" sz="quarter" idx="14"/>
          </p:nvPr>
        </p:nvSpPr>
        <p:spPr/>
        <p:txBody>
          <a:bodyPr/>
          <a:lstStyle/>
          <a:p>
            <a:pPr lvl="0"/>
            <a:r>
              <a:rPr lang="en-US" dirty="0"/>
              <a:t>https://github.com/skodapetr</a:t>
            </a:r>
          </a:p>
          <a:p>
            <a:r>
              <a:rPr lang="en-US" dirty="0"/>
              <a:t>https://www.ksi.mff.cuni.cz</a:t>
            </a:r>
            <a:endParaRPr lang="cs-CZ" dirty="0"/>
          </a:p>
        </p:txBody>
      </p:sp>
    </p:spTree>
    <p:extLst>
      <p:ext uri="{BB962C8B-B14F-4D97-AF65-F5344CB8AC3E}">
        <p14:creationId xmlns:p14="http://schemas.microsoft.com/office/powerpoint/2010/main" val="21395944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C33B92-D643-E14E-88A3-358FF139B6CC}"/>
              </a:ext>
            </a:extLst>
          </p:cNvPr>
          <p:cNvSpPr>
            <a:spLocks noGrp="1"/>
          </p:cNvSpPr>
          <p:nvPr>
            <p:ph type="body" sz="quarter" idx="13"/>
          </p:nvPr>
        </p:nvSpPr>
        <p:spPr/>
        <p:txBody>
          <a:bodyPr/>
          <a:lstStyle/>
          <a:p>
            <a:r>
              <a:rPr lang="en-US" dirty="0"/>
              <a:t>Activity</a:t>
            </a:r>
          </a:p>
        </p:txBody>
      </p:sp>
      <p:sp>
        <p:nvSpPr>
          <p:cNvPr id="3" name="Text Placeholder 2">
            <a:extLst>
              <a:ext uri="{FF2B5EF4-FFF2-40B4-BE49-F238E27FC236}">
                <a16:creationId xmlns:a16="http://schemas.microsoft.com/office/drawing/2014/main" id="{3D8A1D8D-A47C-4617-3D13-209B3C526FFA}"/>
              </a:ext>
            </a:extLst>
          </p:cNvPr>
          <p:cNvSpPr>
            <a:spLocks noGrp="1"/>
          </p:cNvSpPr>
          <p:nvPr>
            <p:ph type="body" sz="quarter" idx="14"/>
          </p:nvPr>
        </p:nvSpPr>
        <p:spPr/>
        <p:txBody>
          <a:bodyPr/>
          <a:lstStyle/>
          <a:p>
            <a:r>
              <a:rPr lang="en-US" dirty="0"/>
              <a:t>Data Sources</a:t>
            </a:r>
          </a:p>
        </p:txBody>
      </p:sp>
    </p:spTree>
    <p:extLst>
      <p:ext uri="{BB962C8B-B14F-4D97-AF65-F5344CB8AC3E}">
        <p14:creationId xmlns:p14="http://schemas.microsoft.com/office/powerpoint/2010/main" val="16209697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B9938-2EA8-C9E9-32E9-2A93DF9BB61A}"/>
              </a:ext>
            </a:extLst>
          </p:cNvPr>
          <p:cNvSpPr>
            <a:spLocks noGrp="1"/>
          </p:cNvSpPr>
          <p:nvPr>
            <p:ph type="title"/>
          </p:nvPr>
        </p:nvSpPr>
        <p:spPr/>
        <p:txBody>
          <a:bodyPr/>
          <a:lstStyle/>
          <a:p>
            <a:r>
              <a:rPr lang="en-US" dirty="0"/>
              <a:t>Data sources</a:t>
            </a:r>
          </a:p>
        </p:txBody>
      </p:sp>
      <p:sp>
        <p:nvSpPr>
          <p:cNvPr id="3" name="Content Placeholder 2">
            <a:extLst>
              <a:ext uri="{FF2B5EF4-FFF2-40B4-BE49-F238E27FC236}">
                <a16:creationId xmlns:a16="http://schemas.microsoft.com/office/drawing/2014/main" id="{E3E6BC09-9EE0-78E3-E11A-E513B2775C30}"/>
              </a:ext>
            </a:extLst>
          </p:cNvPr>
          <p:cNvSpPr>
            <a:spLocks noGrp="1"/>
          </p:cNvSpPr>
          <p:nvPr>
            <p:ph sz="half" idx="1"/>
          </p:nvPr>
        </p:nvSpPr>
        <p:spPr>
          <a:xfrm>
            <a:off x="355935" y="1260583"/>
            <a:ext cx="3528392" cy="5048736"/>
          </a:xfrm>
        </p:spPr>
        <p:txBody>
          <a:bodyPr/>
          <a:lstStyle/>
          <a:p>
            <a:r>
              <a:rPr lang="en-US" dirty="0"/>
              <a:t>My computer</a:t>
            </a:r>
          </a:p>
          <a:p>
            <a:r>
              <a:rPr lang="en-US" dirty="0"/>
              <a:t>Paper</a:t>
            </a:r>
          </a:p>
          <a:p>
            <a:r>
              <a:rPr lang="en-US" dirty="0"/>
              <a:t>People</a:t>
            </a:r>
          </a:p>
          <a:p>
            <a:r>
              <a:rPr lang="en-US" dirty="0"/>
              <a:t>Internal network</a:t>
            </a:r>
          </a:p>
          <a:p>
            <a:r>
              <a:rPr lang="en-US" dirty="0"/>
              <a:t>Internet</a:t>
            </a:r>
          </a:p>
          <a:p>
            <a:r>
              <a:rPr lang="en-US" dirty="0"/>
              <a:t>Another department</a:t>
            </a:r>
          </a:p>
          <a:p>
            <a:r>
              <a:rPr lang="en-US" dirty="0"/>
              <a:t>…</a:t>
            </a:r>
          </a:p>
        </p:txBody>
      </p:sp>
      <p:sp>
        <p:nvSpPr>
          <p:cNvPr id="5" name="Slide Number Placeholder 4">
            <a:extLst>
              <a:ext uri="{FF2B5EF4-FFF2-40B4-BE49-F238E27FC236}">
                <a16:creationId xmlns:a16="http://schemas.microsoft.com/office/drawing/2014/main" id="{38702D32-1284-97C5-3007-EF1D217D973D}"/>
              </a:ext>
            </a:extLst>
          </p:cNvPr>
          <p:cNvSpPr>
            <a:spLocks noGrp="1"/>
          </p:cNvSpPr>
          <p:nvPr>
            <p:ph type="sldNum" sz="quarter" idx="12"/>
          </p:nvPr>
        </p:nvSpPr>
        <p:spPr/>
        <p:txBody>
          <a:bodyPr/>
          <a:lstStyle/>
          <a:p>
            <a:fld id="{4FAB73BC-B049-4115-A692-8D63A059BFB8}" type="slidenum">
              <a:rPr lang="en-US" smtClean="0"/>
              <a:t>11</a:t>
            </a:fld>
            <a:endParaRPr lang="en-US" dirty="0"/>
          </a:p>
        </p:txBody>
      </p:sp>
      <p:sp>
        <p:nvSpPr>
          <p:cNvPr id="6" name="Content Placeholder 2">
            <a:extLst>
              <a:ext uri="{FF2B5EF4-FFF2-40B4-BE49-F238E27FC236}">
                <a16:creationId xmlns:a16="http://schemas.microsoft.com/office/drawing/2014/main" id="{BE8BDAC0-3646-CFEF-D752-47DD6CC08FE3}"/>
              </a:ext>
            </a:extLst>
          </p:cNvPr>
          <p:cNvSpPr txBox="1">
            <a:spLocks/>
          </p:cNvSpPr>
          <p:nvPr/>
        </p:nvSpPr>
        <p:spPr>
          <a:xfrm>
            <a:off x="4340378" y="1260583"/>
            <a:ext cx="3528392" cy="5048736"/>
          </a:xfrm>
          <a:prstGeom prst="rect">
            <a:avLst/>
          </a:prstGeom>
        </p:spPr>
        <p:txBody>
          <a:bodyPr vert="horz" lIns="0" tIns="36000" rIns="0" bIns="36000" rtlCol="0">
            <a:noAutofit/>
          </a:bodyPr>
          <a:lstStyle>
            <a:lvl1pPr marL="91440" indent="-91440" algn="l" defTabSz="914400" rtl="0" eaLnBrk="1" latinLnBrk="0" hangingPunct="1">
              <a:lnSpc>
                <a:spcPct val="90000"/>
              </a:lnSpc>
              <a:spcBef>
                <a:spcPts val="1200"/>
              </a:spcBef>
              <a:spcAft>
                <a:spcPts val="200"/>
              </a:spcAft>
              <a:buClr>
                <a:schemeClr val="accent1"/>
              </a:buClr>
              <a:buSzPct val="8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SzPct val="80000"/>
              <a:buFont typeface="Arial" panose="020B0604020202020204" pitchFamily="34" charset="0"/>
              <a:buChar char="•"/>
              <a:defRPr sz="20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SzPct val="80000"/>
              <a:buFont typeface="Arial" panose="020B0604020202020204" pitchFamily="34" charset="0"/>
              <a:buChar char="•"/>
              <a:defRPr sz="20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SzPct val="80000"/>
              <a:buFont typeface="Arial" panose="020B0604020202020204" pitchFamily="34" charset="0"/>
              <a:buChar char="•"/>
              <a:defRPr sz="20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SzPct val="80000"/>
              <a:buFont typeface="Arial" panose="020B0604020202020204" pitchFamily="34" charset="0"/>
              <a:buChar char="•"/>
              <a:defRPr sz="20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200" dirty="0"/>
              <a:t>File system</a:t>
            </a:r>
          </a:p>
          <a:p>
            <a:r>
              <a:rPr lang="en-US" sz="2200" dirty="0"/>
              <a:t>NoSQL</a:t>
            </a:r>
          </a:p>
          <a:p>
            <a:r>
              <a:rPr lang="en-US" sz="2200" dirty="0"/>
              <a:t>Data warehouse</a:t>
            </a:r>
          </a:p>
          <a:p>
            <a:r>
              <a:rPr lang="en-US" sz="2200" dirty="0"/>
              <a:t>Data lake</a:t>
            </a:r>
          </a:p>
          <a:p>
            <a:r>
              <a:rPr lang="en-US" sz="2200" dirty="0"/>
              <a:t>Data mesh</a:t>
            </a:r>
          </a:p>
          <a:p>
            <a:r>
              <a:rPr lang="en-US" sz="2200" dirty="0"/>
              <a:t>API</a:t>
            </a:r>
          </a:p>
          <a:p>
            <a:r>
              <a:rPr lang="en-US" sz="2200" dirty="0"/>
              <a:t>…</a:t>
            </a:r>
          </a:p>
        </p:txBody>
      </p:sp>
      <p:sp>
        <p:nvSpPr>
          <p:cNvPr id="7" name="Content Placeholder 2">
            <a:extLst>
              <a:ext uri="{FF2B5EF4-FFF2-40B4-BE49-F238E27FC236}">
                <a16:creationId xmlns:a16="http://schemas.microsoft.com/office/drawing/2014/main" id="{DC945D2A-7018-C2C3-5844-C13A2EB57F44}"/>
              </a:ext>
            </a:extLst>
          </p:cNvPr>
          <p:cNvSpPr txBox="1">
            <a:spLocks/>
          </p:cNvSpPr>
          <p:nvPr/>
        </p:nvSpPr>
        <p:spPr>
          <a:xfrm>
            <a:off x="8156836" y="1260583"/>
            <a:ext cx="3528392" cy="5048736"/>
          </a:xfrm>
          <a:prstGeom prst="rect">
            <a:avLst/>
          </a:prstGeom>
        </p:spPr>
        <p:txBody>
          <a:bodyPr vert="horz" lIns="0" tIns="36000" rIns="0" bIns="36000" rtlCol="0">
            <a:noAutofit/>
          </a:bodyPr>
          <a:lstStyle>
            <a:lvl1pPr marL="91440" indent="-91440" algn="l" defTabSz="914400" rtl="0" eaLnBrk="1" latinLnBrk="0" hangingPunct="1">
              <a:lnSpc>
                <a:spcPct val="90000"/>
              </a:lnSpc>
              <a:spcBef>
                <a:spcPts val="1200"/>
              </a:spcBef>
              <a:spcAft>
                <a:spcPts val="200"/>
              </a:spcAft>
              <a:buClr>
                <a:schemeClr val="accent1"/>
              </a:buClr>
              <a:buSzPct val="8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SzPct val="80000"/>
              <a:buFont typeface="Arial" panose="020B0604020202020204" pitchFamily="34" charset="0"/>
              <a:buChar char="•"/>
              <a:defRPr sz="20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SzPct val="80000"/>
              <a:buFont typeface="Arial" panose="020B0604020202020204" pitchFamily="34" charset="0"/>
              <a:buChar char="•"/>
              <a:defRPr sz="20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SzPct val="80000"/>
              <a:buFont typeface="Arial" panose="020B0604020202020204" pitchFamily="34" charset="0"/>
              <a:buChar char="•"/>
              <a:defRPr sz="20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SzPct val="80000"/>
              <a:buFont typeface="Arial" panose="020B0604020202020204" pitchFamily="34" charset="0"/>
              <a:buChar char="•"/>
              <a:defRPr sz="20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200" dirty="0"/>
              <a:t>Text</a:t>
            </a:r>
          </a:p>
          <a:p>
            <a:r>
              <a:rPr lang="en-US" sz="2200" dirty="0"/>
              <a:t>PDF</a:t>
            </a:r>
          </a:p>
          <a:p>
            <a:r>
              <a:rPr lang="en-US" sz="2200" dirty="0"/>
              <a:t>JPEG</a:t>
            </a:r>
          </a:p>
          <a:p>
            <a:r>
              <a:rPr lang="en-US" sz="2200" dirty="0"/>
              <a:t>JSON</a:t>
            </a:r>
          </a:p>
          <a:p>
            <a:r>
              <a:rPr lang="en-US" sz="2200" dirty="0"/>
              <a:t>XML</a:t>
            </a:r>
          </a:p>
          <a:p>
            <a:r>
              <a:rPr lang="en-US" sz="2200" dirty="0"/>
              <a:t>Domain specific formats</a:t>
            </a:r>
          </a:p>
          <a:p>
            <a:r>
              <a:rPr lang="en-US" sz="2200" dirty="0"/>
              <a:t>…</a:t>
            </a:r>
          </a:p>
        </p:txBody>
      </p:sp>
    </p:spTree>
    <p:extLst>
      <p:ext uri="{BB962C8B-B14F-4D97-AF65-F5344CB8AC3E}">
        <p14:creationId xmlns:p14="http://schemas.microsoft.com/office/powerpoint/2010/main" val="2913934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19500-5365-AA55-B9B8-DA8C455096F6}"/>
              </a:ext>
            </a:extLst>
          </p:cNvPr>
          <p:cNvSpPr>
            <a:spLocks noGrp="1"/>
          </p:cNvSpPr>
          <p:nvPr>
            <p:ph type="title"/>
          </p:nvPr>
        </p:nvSpPr>
        <p:spPr/>
        <p:txBody>
          <a:bodyPr/>
          <a:lstStyle/>
          <a:p>
            <a:r>
              <a:rPr lang="en-US" dirty="0"/>
              <a:t>Data is all you need, right?</a:t>
            </a:r>
          </a:p>
        </p:txBody>
      </p:sp>
      <p:sp>
        <p:nvSpPr>
          <p:cNvPr id="3" name="Content Placeholder 2">
            <a:extLst>
              <a:ext uri="{FF2B5EF4-FFF2-40B4-BE49-F238E27FC236}">
                <a16:creationId xmlns:a16="http://schemas.microsoft.com/office/drawing/2014/main" id="{F918D88F-BAB8-D096-73F5-2BB83CE403AA}"/>
              </a:ext>
            </a:extLst>
          </p:cNvPr>
          <p:cNvSpPr>
            <a:spLocks noGrp="1"/>
          </p:cNvSpPr>
          <p:nvPr>
            <p:ph idx="1"/>
          </p:nvPr>
        </p:nvSpPr>
        <p:spPr>
          <a:xfrm>
            <a:off x="335360" y="1268760"/>
            <a:ext cx="11449272" cy="766132"/>
          </a:xfrm>
        </p:spPr>
        <p:txBody>
          <a:bodyPr/>
          <a:lstStyle/>
          <a:p>
            <a:pPr marL="0" indent="0">
              <a:buNone/>
            </a:pPr>
            <a:r>
              <a:rPr lang="en-US" dirty="0"/>
              <a:t>0111101100100010011101100110000101101100011101010110010100100010001110100010000000100010001100010011100000101110001100100010001001111101</a:t>
            </a:r>
          </a:p>
        </p:txBody>
      </p:sp>
      <p:sp>
        <p:nvSpPr>
          <p:cNvPr id="4" name="Slide Number Placeholder 3">
            <a:extLst>
              <a:ext uri="{FF2B5EF4-FFF2-40B4-BE49-F238E27FC236}">
                <a16:creationId xmlns:a16="http://schemas.microsoft.com/office/drawing/2014/main" id="{AABCB8FF-3389-739F-3703-803BC80453FC}"/>
              </a:ext>
            </a:extLst>
          </p:cNvPr>
          <p:cNvSpPr>
            <a:spLocks noGrp="1"/>
          </p:cNvSpPr>
          <p:nvPr>
            <p:ph type="sldNum" sz="quarter" idx="12"/>
          </p:nvPr>
        </p:nvSpPr>
        <p:spPr/>
        <p:txBody>
          <a:bodyPr/>
          <a:lstStyle/>
          <a:p>
            <a:fld id="{6113E31D-E2AB-40D1-8B51-AFA5AFEF393A}" type="slidenum">
              <a:rPr lang="en-US" smtClean="0"/>
              <a:t>12</a:t>
            </a:fld>
            <a:endParaRPr lang="en-US" dirty="0"/>
          </a:p>
        </p:txBody>
      </p:sp>
      <p:sp>
        <p:nvSpPr>
          <p:cNvPr id="5" name="Content Placeholder 2">
            <a:extLst>
              <a:ext uri="{FF2B5EF4-FFF2-40B4-BE49-F238E27FC236}">
                <a16:creationId xmlns:a16="http://schemas.microsoft.com/office/drawing/2014/main" id="{B4990F7D-731F-BE10-D6F1-2FB477171656}"/>
              </a:ext>
            </a:extLst>
          </p:cNvPr>
          <p:cNvSpPr txBox="1">
            <a:spLocks/>
          </p:cNvSpPr>
          <p:nvPr/>
        </p:nvSpPr>
        <p:spPr>
          <a:xfrm>
            <a:off x="335360" y="2911948"/>
            <a:ext cx="2376264" cy="423408"/>
          </a:xfrm>
          <a:prstGeom prst="rect">
            <a:avLst/>
          </a:prstGeom>
        </p:spPr>
        <p:txBody>
          <a:bodyPr vert="horz" lIns="0" tIns="36000" rIns="0" bIns="36000" rtlCol="0">
            <a:noAutofit/>
          </a:bodyPr>
          <a:lstStyle>
            <a:lvl1pPr marL="91440" indent="-91440" algn="l" defTabSz="914400" rtl="0" eaLnBrk="1" latinLnBrk="0" hangingPunct="1">
              <a:lnSpc>
                <a:spcPct val="90000"/>
              </a:lnSpc>
              <a:spcBef>
                <a:spcPts val="1200"/>
              </a:spcBef>
              <a:spcAft>
                <a:spcPts val="200"/>
              </a:spcAft>
              <a:buClr>
                <a:schemeClr val="accent1"/>
              </a:buClr>
              <a:buSzPct val="80000"/>
              <a:buFont typeface="Arial" panose="020B0604020202020204" pitchFamily="34" charset="0"/>
              <a:buChar char="•"/>
              <a:defRPr sz="22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SzPct val="80000"/>
              <a:buFont typeface="Arial" panose="020B0604020202020204" pitchFamily="34" charset="0"/>
              <a:buChar char="•"/>
              <a:defRPr sz="22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SzPct val="80000"/>
              <a:buFont typeface="Arial" panose="020B0604020202020204" pitchFamily="34" charset="0"/>
              <a:buChar char="•"/>
              <a:defRPr sz="22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SzPct val="80000"/>
              <a:buFont typeface="Arial" panose="020B0604020202020204" pitchFamily="34" charset="0"/>
              <a:buChar char="•"/>
              <a:defRPr sz="22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SzPct val="80000"/>
              <a:buFont typeface="Arial" panose="020B0604020202020204" pitchFamily="34" charset="0"/>
              <a:buChar char="•"/>
              <a:defRPr sz="22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dirty="0"/>
              <a:t>{"value": "18,2-19"}</a:t>
            </a:r>
          </a:p>
        </p:txBody>
      </p:sp>
      <p:sp>
        <p:nvSpPr>
          <p:cNvPr id="6" name="Arrow: Down 5">
            <a:extLst>
              <a:ext uri="{FF2B5EF4-FFF2-40B4-BE49-F238E27FC236}">
                <a16:creationId xmlns:a16="http://schemas.microsoft.com/office/drawing/2014/main" id="{BE4905A0-1645-A5E0-F518-FB90466107B8}"/>
              </a:ext>
            </a:extLst>
          </p:cNvPr>
          <p:cNvSpPr/>
          <p:nvPr/>
        </p:nvSpPr>
        <p:spPr>
          <a:xfrm>
            <a:off x="623392" y="2018216"/>
            <a:ext cx="216024" cy="766132"/>
          </a:xfrm>
          <a:prstGeom prst="downArrow">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C74901D8-31A2-3BAC-02F2-A7F0BF03979C}"/>
              </a:ext>
            </a:extLst>
          </p:cNvPr>
          <p:cNvSpPr txBox="1">
            <a:spLocks/>
          </p:cNvSpPr>
          <p:nvPr/>
        </p:nvSpPr>
        <p:spPr>
          <a:xfrm>
            <a:off x="1127448" y="2189578"/>
            <a:ext cx="2016224" cy="423408"/>
          </a:xfrm>
          <a:prstGeom prst="rect">
            <a:avLst/>
          </a:prstGeom>
        </p:spPr>
        <p:txBody>
          <a:bodyPr vert="horz" lIns="0" tIns="36000" rIns="0" bIns="36000" rtlCol="0">
            <a:noAutofit/>
          </a:bodyPr>
          <a:lstStyle>
            <a:lvl1pPr marL="91440" indent="-91440" algn="l" defTabSz="914400" rtl="0" eaLnBrk="1" latinLnBrk="0" hangingPunct="1">
              <a:lnSpc>
                <a:spcPct val="90000"/>
              </a:lnSpc>
              <a:spcBef>
                <a:spcPts val="1200"/>
              </a:spcBef>
              <a:spcAft>
                <a:spcPts val="200"/>
              </a:spcAft>
              <a:buClr>
                <a:schemeClr val="accent1"/>
              </a:buClr>
              <a:buSzPct val="80000"/>
              <a:buFont typeface="Arial" panose="020B0604020202020204" pitchFamily="34" charset="0"/>
              <a:buChar char="•"/>
              <a:defRPr sz="22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SzPct val="80000"/>
              <a:buFont typeface="Arial" panose="020B0604020202020204" pitchFamily="34" charset="0"/>
              <a:buChar char="•"/>
              <a:defRPr sz="22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SzPct val="80000"/>
              <a:buFont typeface="Arial" panose="020B0604020202020204" pitchFamily="34" charset="0"/>
              <a:buChar char="•"/>
              <a:defRPr sz="22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SzPct val="80000"/>
              <a:buFont typeface="Arial" panose="020B0604020202020204" pitchFamily="34" charset="0"/>
              <a:buChar char="•"/>
              <a:defRPr sz="22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SzPct val="80000"/>
              <a:buFont typeface="Arial" panose="020B0604020202020204" pitchFamily="34" charset="0"/>
              <a:buChar char="•"/>
              <a:defRPr sz="22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dirty="0"/>
              <a:t>ASCII, ...</a:t>
            </a:r>
          </a:p>
        </p:txBody>
      </p:sp>
      <p:sp>
        <p:nvSpPr>
          <p:cNvPr id="8" name="Arrow: Down 7">
            <a:extLst>
              <a:ext uri="{FF2B5EF4-FFF2-40B4-BE49-F238E27FC236}">
                <a16:creationId xmlns:a16="http://schemas.microsoft.com/office/drawing/2014/main" id="{11E3AD85-F280-3FA8-3C77-6D79DCAFAA8A}"/>
              </a:ext>
            </a:extLst>
          </p:cNvPr>
          <p:cNvSpPr/>
          <p:nvPr/>
        </p:nvSpPr>
        <p:spPr>
          <a:xfrm>
            <a:off x="623392" y="3462956"/>
            <a:ext cx="216024" cy="766132"/>
          </a:xfrm>
          <a:prstGeom prst="downArrow">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138DDABD-DE47-0DED-B874-3BD4472E3226}"/>
              </a:ext>
            </a:extLst>
          </p:cNvPr>
          <p:cNvSpPr txBox="1">
            <a:spLocks/>
          </p:cNvSpPr>
          <p:nvPr/>
        </p:nvSpPr>
        <p:spPr>
          <a:xfrm>
            <a:off x="1127448" y="3595894"/>
            <a:ext cx="720080" cy="423408"/>
          </a:xfrm>
          <a:prstGeom prst="rect">
            <a:avLst/>
          </a:prstGeom>
        </p:spPr>
        <p:txBody>
          <a:bodyPr vert="horz" lIns="0" tIns="36000" rIns="0" bIns="36000" rtlCol="0">
            <a:noAutofit/>
          </a:bodyPr>
          <a:lstStyle>
            <a:lvl1pPr marL="91440" indent="-91440" algn="l" defTabSz="914400" rtl="0" eaLnBrk="1" latinLnBrk="0" hangingPunct="1">
              <a:lnSpc>
                <a:spcPct val="90000"/>
              </a:lnSpc>
              <a:spcBef>
                <a:spcPts val="1200"/>
              </a:spcBef>
              <a:spcAft>
                <a:spcPts val="200"/>
              </a:spcAft>
              <a:buClr>
                <a:schemeClr val="accent1"/>
              </a:buClr>
              <a:buSzPct val="80000"/>
              <a:buFont typeface="Arial" panose="020B0604020202020204" pitchFamily="34" charset="0"/>
              <a:buChar char="•"/>
              <a:defRPr sz="22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SzPct val="80000"/>
              <a:buFont typeface="Arial" panose="020B0604020202020204" pitchFamily="34" charset="0"/>
              <a:buChar char="•"/>
              <a:defRPr sz="22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SzPct val="80000"/>
              <a:buFont typeface="Arial" panose="020B0604020202020204" pitchFamily="34" charset="0"/>
              <a:buChar char="•"/>
              <a:defRPr sz="22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SzPct val="80000"/>
              <a:buFont typeface="Arial" panose="020B0604020202020204" pitchFamily="34" charset="0"/>
              <a:buChar char="•"/>
              <a:defRPr sz="22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SzPct val="80000"/>
              <a:buFont typeface="Arial" panose="020B0604020202020204" pitchFamily="34" charset="0"/>
              <a:buChar char="•"/>
              <a:defRPr sz="22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dirty="0"/>
              <a:t>JSON </a:t>
            </a:r>
          </a:p>
        </p:txBody>
      </p:sp>
      <p:sp>
        <p:nvSpPr>
          <p:cNvPr id="10" name="Content Placeholder 2">
            <a:extLst>
              <a:ext uri="{FF2B5EF4-FFF2-40B4-BE49-F238E27FC236}">
                <a16:creationId xmlns:a16="http://schemas.microsoft.com/office/drawing/2014/main" id="{CD6C6834-45F7-C164-447C-C44289877B71}"/>
              </a:ext>
            </a:extLst>
          </p:cNvPr>
          <p:cNvSpPr txBox="1">
            <a:spLocks/>
          </p:cNvSpPr>
          <p:nvPr/>
        </p:nvSpPr>
        <p:spPr>
          <a:xfrm>
            <a:off x="335360" y="4356688"/>
            <a:ext cx="2376264" cy="423408"/>
          </a:xfrm>
          <a:prstGeom prst="rect">
            <a:avLst/>
          </a:prstGeom>
        </p:spPr>
        <p:txBody>
          <a:bodyPr vert="horz" lIns="0" tIns="36000" rIns="0" bIns="36000" rtlCol="0">
            <a:noAutofit/>
          </a:bodyPr>
          <a:lstStyle>
            <a:lvl1pPr marL="91440" indent="-91440" algn="l" defTabSz="914400" rtl="0" eaLnBrk="1" latinLnBrk="0" hangingPunct="1">
              <a:lnSpc>
                <a:spcPct val="90000"/>
              </a:lnSpc>
              <a:spcBef>
                <a:spcPts val="1200"/>
              </a:spcBef>
              <a:spcAft>
                <a:spcPts val="200"/>
              </a:spcAft>
              <a:buClr>
                <a:schemeClr val="accent1"/>
              </a:buClr>
              <a:buSzPct val="80000"/>
              <a:buFont typeface="Arial" panose="020B0604020202020204" pitchFamily="34" charset="0"/>
              <a:buChar char="•"/>
              <a:defRPr sz="22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SzPct val="80000"/>
              <a:buFont typeface="Arial" panose="020B0604020202020204" pitchFamily="34" charset="0"/>
              <a:buChar char="•"/>
              <a:defRPr sz="22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SzPct val="80000"/>
              <a:buFont typeface="Arial" panose="020B0604020202020204" pitchFamily="34" charset="0"/>
              <a:buChar char="•"/>
              <a:defRPr sz="22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SzPct val="80000"/>
              <a:buFont typeface="Arial" panose="020B0604020202020204" pitchFamily="34" charset="0"/>
              <a:buChar char="•"/>
              <a:defRPr sz="22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SzPct val="80000"/>
              <a:buFont typeface="Arial" panose="020B0604020202020204" pitchFamily="34" charset="0"/>
              <a:buChar char="•"/>
              <a:defRPr sz="22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dirty="0"/>
              <a:t>Range 18.2 to 19.0</a:t>
            </a:r>
          </a:p>
        </p:txBody>
      </p:sp>
      <p:sp>
        <p:nvSpPr>
          <p:cNvPr id="13" name="Arrow: Down 12">
            <a:extLst>
              <a:ext uri="{FF2B5EF4-FFF2-40B4-BE49-F238E27FC236}">
                <a16:creationId xmlns:a16="http://schemas.microsoft.com/office/drawing/2014/main" id="{72771A20-447C-9CF1-0E15-94AB87D6026B}"/>
              </a:ext>
            </a:extLst>
          </p:cNvPr>
          <p:cNvSpPr/>
          <p:nvPr/>
        </p:nvSpPr>
        <p:spPr>
          <a:xfrm>
            <a:off x="623392" y="4907696"/>
            <a:ext cx="216024" cy="766132"/>
          </a:xfrm>
          <a:prstGeom prst="downArrow">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E0D124F9-D470-C15D-99E5-B30A3F9C4D36}"/>
              </a:ext>
            </a:extLst>
          </p:cNvPr>
          <p:cNvSpPr txBox="1">
            <a:spLocks/>
          </p:cNvSpPr>
          <p:nvPr/>
        </p:nvSpPr>
        <p:spPr>
          <a:xfrm>
            <a:off x="335360" y="5787272"/>
            <a:ext cx="2376264" cy="423408"/>
          </a:xfrm>
          <a:prstGeom prst="rect">
            <a:avLst/>
          </a:prstGeom>
        </p:spPr>
        <p:txBody>
          <a:bodyPr vert="horz" lIns="0" tIns="36000" rIns="0" bIns="36000" rtlCol="0">
            <a:noAutofit/>
          </a:bodyPr>
          <a:lstStyle>
            <a:lvl1pPr marL="91440" indent="-91440" algn="l" defTabSz="914400" rtl="0" eaLnBrk="1" latinLnBrk="0" hangingPunct="1">
              <a:lnSpc>
                <a:spcPct val="90000"/>
              </a:lnSpc>
              <a:spcBef>
                <a:spcPts val="1200"/>
              </a:spcBef>
              <a:spcAft>
                <a:spcPts val="200"/>
              </a:spcAft>
              <a:buClr>
                <a:schemeClr val="accent1"/>
              </a:buClr>
              <a:buSzPct val="80000"/>
              <a:buFont typeface="Arial" panose="020B0604020202020204" pitchFamily="34" charset="0"/>
              <a:buChar char="•"/>
              <a:defRPr sz="22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SzPct val="80000"/>
              <a:buFont typeface="Arial" panose="020B0604020202020204" pitchFamily="34" charset="0"/>
              <a:buChar char="•"/>
              <a:defRPr sz="22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SzPct val="80000"/>
              <a:buFont typeface="Arial" panose="020B0604020202020204" pitchFamily="34" charset="0"/>
              <a:buChar char="•"/>
              <a:defRPr sz="22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SzPct val="80000"/>
              <a:buFont typeface="Arial" panose="020B0604020202020204" pitchFamily="34" charset="0"/>
              <a:buChar char="•"/>
              <a:defRPr sz="22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SzPct val="80000"/>
              <a:buFont typeface="Arial" panose="020B0604020202020204" pitchFamily="34" charset="0"/>
              <a:buChar char="•"/>
              <a:defRPr sz="22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dirty="0"/>
              <a:t>....</a:t>
            </a:r>
          </a:p>
        </p:txBody>
      </p:sp>
      <p:sp>
        <p:nvSpPr>
          <p:cNvPr id="15" name="Content Placeholder 2">
            <a:extLst>
              <a:ext uri="{FF2B5EF4-FFF2-40B4-BE49-F238E27FC236}">
                <a16:creationId xmlns:a16="http://schemas.microsoft.com/office/drawing/2014/main" id="{473809A0-7BF4-7B55-D969-9C3821BD5214}"/>
              </a:ext>
            </a:extLst>
          </p:cNvPr>
          <p:cNvSpPr txBox="1">
            <a:spLocks/>
          </p:cNvSpPr>
          <p:nvPr/>
        </p:nvSpPr>
        <p:spPr>
          <a:xfrm>
            <a:off x="3143672" y="2189578"/>
            <a:ext cx="4248472" cy="3847432"/>
          </a:xfrm>
          <a:prstGeom prst="rect">
            <a:avLst/>
          </a:prstGeom>
        </p:spPr>
        <p:txBody>
          <a:bodyPr vert="horz" lIns="0" tIns="36000" rIns="0" bIns="36000" rtlCol="0">
            <a:noAutofit/>
          </a:bodyPr>
          <a:lstStyle>
            <a:lvl1pPr marL="91440" indent="-91440" algn="l" defTabSz="914400" rtl="0" eaLnBrk="1" latinLnBrk="0" hangingPunct="1">
              <a:lnSpc>
                <a:spcPct val="90000"/>
              </a:lnSpc>
              <a:spcBef>
                <a:spcPts val="1200"/>
              </a:spcBef>
              <a:spcAft>
                <a:spcPts val="200"/>
              </a:spcAft>
              <a:buClr>
                <a:schemeClr val="accent1"/>
              </a:buClr>
              <a:buSzPct val="80000"/>
              <a:buFont typeface="Arial" panose="020B0604020202020204" pitchFamily="34" charset="0"/>
              <a:buChar char="•"/>
              <a:defRPr sz="22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SzPct val="80000"/>
              <a:buFont typeface="Arial" panose="020B0604020202020204" pitchFamily="34" charset="0"/>
              <a:buChar char="•"/>
              <a:defRPr sz="22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SzPct val="80000"/>
              <a:buFont typeface="Arial" panose="020B0604020202020204" pitchFamily="34" charset="0"/>
              <a:buChar char="•"/>
              <a:defRPr sz="22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SzPct val="80000"/>
              <a:buFont typeface="Arial" panose="020B0604020202020204" pitchFamily="34" charset="0"/>
              <a:buChar char="•"/>
              <a:defRPr sz="22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SzPct val="80000"/>
              <a:buFont typeface="Arial" panose="020B0604020202020204" pitchFamily="34" charset="0"/>
              <a:buChar char="•"/>
              <a:defRPr sz="22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b="1" dirty="0"/>
              <a:t>There is more!</a:t>
            </a:r>
          </a:p>
          <a:p>
            <a:r>
              <a:rPr lang="en-US" dirty="0"/>
              <a:t>Temperature</a:t>
            </a:r>
          </a:p>
          <a:p>
            <a:r>
              <a:rPr lang="en-US" dirty="0"/>
              <a:t>Two devices next to each other</a:t>
            </a:r>
          </a:p>
          <a:p>
            <a:r>
              <a:rPr lang="en-US" dirty="0"/>
              <a:t>Prague, Czechia, Living room</a:t>
            </a:r>
          </a:p>
          <a:p>
            <a:r>
              <a:rPr lang="en-US" dirty="0"/>
              <a:t>15</a:t>
            </a:r>
            <a:r>
              <a:rPr lang="en-US" dirty="0">
                <a:sym typeface="Wingdings" panose="05000000000000000000" pitchFamily="2" charset="2"/>
              </a:rPr>
              <a:t>:00 UTC+01:00</a:t>
            </a:r>
            <a:endParaRPr lang="en-US" dirty="0"/>
          </a:p>
          <a:p>
            <a:r>
              <a:rPr lang="en-US" dirty="0"/>
              <a:t>2026-02-18</a:t>
            </a:r>
          </a:p>
          <a:p>
            <a:r>
              <a:rPr lang="en-US" dirty="0"/>
              <a:t>TFA 30.5027.02, Honeywell CM927</a:t>
            </a:r>
          </a:p>
          <a:p>
            <a:r>
              <a:rPr lang="en-US" dirty="0"/>
              <a:t>...</a:t>
            </a:r>
          </a:p>
        </p:txBody>
      </p:sp>
      <p:pic>
        <p:nvPicPr>
          <p:cNvPr id="11" name="Picture 10">
            <a:extLst>
              <a:ext uri="{FF2B5EF4-FFF2-40B4-BE49-F238E27FC236}">
                <a16:creationId xmlns:a16="http://schemas.microsoft.com/office/drawing/2014/main" id="{72696416-5116-1B53-1C2E-3D6E23C33806}"/>
              </a:ext>
            </a:extLst>
          </p:cNvPr>
          <p:cNvPicPr>
            <a:picLocks noChangeAspect="1"/>
          </p:cNvPicPr>
          <p:nvPr/>
        </p:nvPicPr>
        <p:blipFill>
          <a:blip r:embed="rId3"/>
          <a:stretch>
            <a:fillRect/>
          </a:stretch>
        </p:blipFill>
        <p:spPr>
          <a:xfrm>
            <a:off x="7457560" y="2315568"/>
            <a:ext cx="4477680" cy="3358260"/>
          </a:xfrm>
          <a:prstGeom prst="rect">
            <a:avLst/>
          </a:prstGeom>
        </p:spPr>
      </p:pic>
    </p:spTree>
    <p:extLst>
      <p:ext uri="{BB962C8B-B14F-4D97-AF65-F5344CB8AC3E}">
        <p14:creationId xmlns:p14="http://schemas.microsoft.com/office/powerpoint/2010/main" val="34046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animBg="1"/>
      <p:bldP spid="7" grpId="0"/>
      <p:bldP spid="8" grpId="0" animBg="1"/>
      <p:bldP spid="9" grpId="0"/>
      <p:bldP spid="10" grpId="0"/>
      <p:bldP spid="13" grpId="0" animBg="1"/>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7A6540-D06F-419D-8401-99057041F5E9}"/>
              </a:ext>
            </a:extLst>
          </p:cNvPr>
          <p:cNvSpPr>
            <a:spLocks noGrp="1"/>
          </p:cNvSpPr>
          <p:nvPr>
            <p:ph type="title"/>
          </p:nvPr>
        </p:nvSpPr>
        <p:spPr/>
        <p:txBody>
          <a:bodyPr/>
          <a:lstStyle/>
          <a:p>
            <a:r>
              <a:rPr lang="en-US" dirty="0"/>
              <a:t>Data types</a:t>
            </a:r>
          </a:p>
        </p:txBody>
      </p:sp>
      <p:sp>
        <p:nvSpPr>
          <p:cNvPr id="2" name="Content Placeholder 1">
            <a:extLst>
              <a:ext uri="{FF2B5EF4-FFF2-40B4-BE49-F238E27FC236}">
                <a16:creationId xmlns:a16="http://schemas.microsoft.com/office/drawing/2014/main" id="{143AB0B0-51EF-47F1-87C0-E6056B8FECBC}"/>
              </a:ext>
            </a:extLst>
          </p:cNvPr>
          <p:cNvSpPr>
            <a:spLocks noGrp="1"/>
          </p:cNvSpPr>
          <p:nvPr>
            <p:ph idx="1"/>
          </p:nvPr>
        </p:nvSpPr>
        <p:spPr>
          <a:xfrm>
            <a:off x="404832" y="1268760"/>
            <a:ext cx="2760305" cy="2939208"/>
          </a:xfrm>
        </p:spPr>
        <p:txBody>
          <a:bodyPr/>
          <a:lstStyle/>
          <a:p>
            <a:pPr marL="0" indent="0">
              <a:buNone/>
            </a:pPr>
            <a:r>
              <a:rPr lang="en-US" b="1" dirty="0"/>
              <a:t>Java</a:t>
            </a:r>
          </a:p>
          <a:p>
            <a:r>
              <a:rPr lang="en-US" dirty="0"/>
              <a:t>int</a:t>
            </a:r>
          </a:p>
          <a:p>
            <a:r>
              <a:rPr lang="en-US" dirty="0"/>
              <a:t>float</a:t>
            </a:r>
          </a:p>
          <a:p>
            <a:r>
              <a:rPr lang="en-US" dirty="0"/>
              <a:t>char</a:t>
            </a:r>
          </a:p>
          <a:p>
            <a:r>
              <a:rPr lang="en-US" dirty="0"/>
              <a:t>double</a:t>
            </a:r>
          </a:p>
          <a:p>
            <a:r>
              <a:rPr lang="en-US" dirty="0"/>
              <a:t>String</a:t>
            </a:r>
          </a:p>
          <a:p>
            <a:r>
              <a:rPr lang="en-US" dirty="0"/>
              <a:t>…</a:t>
            </a:r>
          </a:p>
        </p:txBody>
      </p:sp>
      <p:sp>
        <p:nvSpPr>
          <p:cNvPr id="4" name="Slide Number Placeholder 3">
            <a:extLst>
              <a:ext uri="{FF2B5EF4-FFF2-40B4-BE49-F238E27FC236}">
                <a16:creationId xmlns:a16="http://schemas.microsoft.com/office/drawing/2014/main" id="{9A0BFBE4-B24C-4922-836E-E4E1F940A1B7}"/>
              </a:ext>
            </a:extLst>
          </p:cNvPr>
          <p:cNvSpPr>
            <a:spLocks noGrp="1"/>
          </p:cNvSpPr>
          <p:nvPr>
            <p:ph type="sldNum" sz="quarter" idx="12"/>
          </p:nvPr>
        </p:nvSpPr>
        <p:spPr/>
        <p:txBody>
          <a:bodyPr/>
          <a:lstStyle/>
          <a:p>
            <a:fld id="{452BA717-4DED-4A38-BDE4-30D0F0A142DB}" type="slidenum">
              <a:rPr lang="cs-CZ" smtClean="0"/>
              <a:pPr/>
              <a:t>13</a:t>
            </a:fld>
            <a:endParaRPr lang="cs-CZ"/>
          </a:p>
        </p:txBody>
      </p:sp>
      <p:sp>
        <p:nvSpPr>
          <p:cNvPr id="5" name="Content Placeholder 1">
            <a:extLst>
              <a:ext uri="{FF2B5EF4-FFF2-40B4-BE49-F238E27FC236}">
                <a16:creationId xmlns:a16="http://schemas.microsoft.com/office/drawing/2014/main" id="{62796EB3-2B1C-470C-AE62-340BF6723190}"/>
              </a:ext>
            </a:extLst>
          </p:cNvPr>
          <p:cNvSpPr txBox="1">
            <a:spLocks/>
          </p:cNvSpPr>
          <p:nvPr/>
        </p:nvSpPr>
        <p:spPr>
          <a:xfrm>
            <a:off x="3213144" y="1268760"/>
            <a:ext cx="2760305" cy="2939208"/>
          </a:xfrm>
          <a:prstGeom prst="rect">
            <a:avLst/>
          </a:prstGeom>
        </p:spPr>
        <p:txBody>
          <a:bodyPr/>
          <a:lstStyle>
            <a:lvl1pPr marL="228600" indent="-228600" algn="l" defTabSz="914400" rtl="0" eaLnBrk="1" latinLnBrk="0" hangingPunct="1">
              <a:lnSpc>
                <a:spcPct val="90000"/>
              </a:lnSpc>
              <a:spcBef>
                <a:spcPts val="1000"/>
              </a:spcBef>
              <a:buClr>
                <a:schemeClr val="tx1"/>
              </a:buClr>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b="1" dirty="0"/>
              <a:t>JavaScript</a:t>
            </a:r>
          </a:p>
          <a:p>
            <a:r>
              <a:rPr lang="en-US" dirty="0"/>
              <a:t>Number</a:t>
            </a:r>
          </a:p>
          <a:p>
            <a:r>
              <a:rPr lang="en-US" dirty="0"/>
              <a:t>String</a:t>
            </a:r>
          </a:p>
          <a:p>
            <a:r>
              <a:rPr lang="en-US" dirty="0"/>
              <a:t>Boolean</a:t>
            </a:r>
          </a:p>
          <a:p>
            <a:r>
              <a:rPr lang="en-US" dirty="0"/>
              <a:t>null</a:t>
            </a:r>
          </a:p>
          <a:p>
            <a:r>
              <a:rPr lang="en-US" dirty="0"/>
              <a:t>undefined</a:t>
            </a:r>
          </a:p>
          <a:p>
            <a:r>
              <a:rPr lang="en-US" dirty="0"/>
              <a:t>…</a:t>
            </a:r>
          </a:p>
        </p:txBody>
      </p:sp>
      <p:sp>
        <p:nvSpPr>
          <p:cNvPr id="6" name="Content Placeholder 1">
            <a:extLst>
              <a:ext uri="{FF2B5EF4-FFF2-40B4-BE49-F238E27FC236}">
                <a16:creationId xmlns:a16="http://schemas.microsoft.com/office/drawing/2014/main" id="{6CE89835-C865-4DC7-B01C-19898944213A}"/>
              </a:ext>
            </a:extLst>
          </p:cNvPr>
          <p:cNvSpPr txBox="1">
            <a:spLocks/>
          </p:cNvSpPr>
          <p:nvPr/>
        </p:nvSpPr>
        <p:spPr>
          <a:xfrm>
            <a:off x="6189473" y="1268760"/>
            <a:ext cx="2760305" cy="2939208"/>
          </a:xfrm>
          <a:prstGeom prst="rect">
            <a:avLst/>
          </a:prstGeom>
        </p:spPr>
        <p:txBody>
          <a:bodyPr/>
          <a:lstStyle>
            <a:lvl1pPr marL="228600" indent="-228600" algn="l" defTabSz="914400" rtl="0" eaLnBrk="1" latinLnBrk="0" hangingPunct="1">
              <a:lnSpc>
                <a:spcPct val="90000"/>
              </a:lnSpc>
              <a:spcBef>
                <a:spcPts val="1000"/>
              </a:spcBef>
              <a:buClr>
                <a:schemeClr val="tx1"/>
              </a:buClr>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b="1" dirty="0"/>
              <a:t>C</a:t>
            </a:r>
          </a:p>
          <a:p>
            <a:r>
              <a:rPr lang="en-US" dirty="0"/>
              <a:t>int</a:t>
            </a:r>
          </a:p>
          <a:p>
            <a:r>
              <a:rPr lang="en-US" dirty="0"/>
              <a:t>long int</a:t>
            </a:r>
          </a:p>
          <a:p>
            <a:r>
              <a:rPr lang="en-US" dirty="0"/>
              <a:t>unsigned int</a:t>
            </a:r>
          </a:p>
          <a:p>
            <a:endParaRPr lang="en-US" dirty="0"/>
          </a:p>
          <a:p>
            <a:endParaRPr lang="en-US" dirty="0"/>
          </a:p>
          <a:p>
            <a:r>
              <a:rPr lang="en-US" dirty="0"/>
              <a:t>…</a:t>
            </a:r>
          </a:p>
        </p:txBody>
      </p:sp>
      <p:sp>
        <p:nvSpPr>
          <p:cNvPr id="7" name="Content Placeholder 1">
            <a:extLst>
              <a:ext uri="{FF2B5EF4-FFF2-40B4-BE49-F238E27FC236}">
                <a16:creationId xmlns:a16="http://schemas.microsoft.com/office/drawing/2014/main" id="{1A708CAA-F170-482D-B5A6-9D36045D832A}"/>
              </a:ext>
            </a:extLst>
          </p:cNvPr>
          <p:cNvSpPr txBox="1">
            <a:spLocks/>
          </p:cNvSpPr>
          <p:nvPr/>
        </p:nvSpPr>
        <p:spPr>
          <a:xfrm>
            <a:off x="9024327" y="1268760"/>
            <a:ext cx="2760305" cy="2939208"/>
          </a:xfrm>
          <a:prstGeom prst="rect">
            <a:avLst/>
          </a:prstGeom>
        </p:spPr>
        <p:txBody>
          <a:bodyPr/>
          <a:lstStyle>
            <a:lvl1pPr marL="228600" indent="-228600" algn="l" defTabSz="914400" rtl="0" eaLnBrk="1" latinLnBrk="0" hangingPunct="1">
              <a:lnSpc>
                <a:spcPct val="90000"/>
              </a:lnSpc>
              <a:spcBef>
                <a:spcPts val="1000"/>
              </a:spcBef>
              <a:buClr>
                <a:schemeClr val="tx1"/>
              </a:buClr>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b="1" dirty="0"/>
              <a:t>SQL</a:t>
            </a:r>
          </a:p>
          <a:p>
            <a:r>
              <a:rPr lang="en-US" dirty="0"/>
              <a:t>INT</a:t>
            </a:r>
          </a:p>
          <a:p>
            <a:r>
              <a:rPr lang="en-US" dirty="0"/>
              <a:t>VARCHAR</a:t>
            </a:r>
          </a:p>
          <a:p>
            <a:r>
              <a:rPr lang="en-US" dirty="0"/>
              <a:t>DECIMAL</a:t>
            </a:r>
          </a:p>
          <a:p>
            <a:r>
              <a:rPr lang="en-US" dirty="0"/>
              <a:t>TEXT</a:t>
            </a:r>
          </a:p>
          <a:p>
            <a:r>
              <a:rPr lang="en-US" dirty="0"/>
              <a:t>BLOB</a:t>
            </a:r>
          </a:p>
          <a:p>
            <a:r>
              <a:rPr lang="en-US" dirty="0"/>
              <a:t>…</a:t>
            </a:r>
          </a:p>
        </p:txBody>
      </p:sp>
      <p:sp>
        <p:nvSpPr>
          <p:cNvPr id="8" name="Content Placeholder 1">
            <a:extLst>
              <a:ext uri="{FF2B5EF4-FFF2-40B4-BE49-F238E27FC236}">
                <a16:creationId xmlns:a16="http://schemas.microsoft.com/office/drawing/2014/main" id="{DE98034F-232C-43FA-B2EE-0206D0B9602D}"/>
              </a:ext>
            </a:extLst>
          </p:cNvPr>
          <p:cNvSpPr txBox="1">
            <a:spLocks/>
          </p:cNvSpPr>
          <p:nvPr/>
        </p:nvSpPr>
        <p:spPr>
          <a:xfrm>
            <a:off x="1487488" y="4581128"/>
            <a:ext cx="2760305" cy="1293028"/>
          </a:xfrm>
          <a:prstGeom prst="rect">
            <a:avLst/>
          </a:prstGeom>
        </p:spPr>
        <p:txBody>
          <a:bodyPr/>
          <a:lstStyle>
            <a:lvl1pPr marL="228600" indent="-228600" algn="l" defTabSz="914400" rtl="0" eaLnBrk="1" latinLnBrk="0" hangingPunct="1">
              <a:lnSpc>
                <a:spcPct val="90000"/>
              </a:lnSpc>
              <a:spcBef>
                <a:spcPts val="1000"/>
              </a:spcBef>
              <a:buClr>
                <a:schemeClr val="tx1"/>
              </a:buClr>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b="1" dirty="0"/>
              <a:t>CSV</a:t>
            </a:r>
          </a:p>
          <a:p>
            <a:r>
              <a:rPr lang="en-US" dirty="0"/>
              <a:t>Text</a:t>
            </a:r>
          </a:p>
          <a:p>
            <a:r>
              <a:rPr lang="en-US" dirty="0"/>
              <a:t>…</a:t>
            </a:r>
          </a:p>
        </p:txBody>
      </p:sp>
      <p:sp>
        <p:nvSpPr>
          <p:cNvPr id="9" name="Content Placeholder 1">
            <a:extLst>
              <a:ext uri="{FF2B5EF4-FFF2-40B4-BE49-F238E27FC236}">
                <a16:creationId xmlns:a16="http://schemas.microsoft.com/office/drawing/2014/main" id="{4A1E2018-F45D-4C80-A6F6-FE5016F1B43F}"/>
              </a:ext>
            </a:extLst>
          </p:cNvPr>
          <p:cNvSpPr txBox="1">
            <a:spLocks/>
          </p:cNvSpPr>
          <p:nvPr/>
        </p:nvSpPr>
        <p:spPr>
          <a:xfrm>
            <a:off x="4591627" y="4581128"/>
            <a:ext cx="2760305" cy="1293028"/>
          </a:xfrm>
          <a:prstGeom prst="rect">
            <a:avLst/>
          </a:prstGeom>
        </p:spPr>
        <p:txBody>
          <a:bodyPr/>
          <a:lstStyle>
            <a:lvl1pPr marL="228600" indent="-228600" algn="l" defTabSz="914400" rtl="0" eaLnBrk="1" latinLnBrk="0" hangingPunct="1">
              <a:lnSpc>
                <a:spcPct val="90000"/>
              </a:lnSpc>
              <a:spcBef>
                <a:spcPts val="1000"/>
              </a:spcBef>
              <a:buClr>
                <a:schemeClr val="tx1"/>
              </a:buClr>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b="1" dirty="0"/>
              <a:t>GraphQL</a:t>
            </a:r>
          </a:p>
          <a:p>
            <a:r>
              <a:rPr lang="en-US" dirty="0"/>
              <a:t>String</a:t>
            </a:r>
          </a:p>
          <a:p>
            <a:r>
              <a:rPr lang="en-US" dirty="0"/>
              <a:t>…</a:t>
            </a:r>
          </a:p>
        </p:txBody>
      </p:sp>
      <p:sp>
        <p:nvSpPr>
          <p:cNvPr id="10" name="Content Placeholder 1">
            <a:extLst>
              <a:ext uri="{FF2B5EF4-FFF2-40B4-BE49-F238E27FC236}">
                <a16:creationId xmlns:a16="http://schemas.microsoft.com/office/drawing/2014/main" id="{8D3F07AD-AB22-47A5-AD32-88CC4D0CCCC3}"/>
              </a:ext>
            </a:extLst>
          </p:cNvPr>
          <p:cNvSpPr txBox="1">
            <a:spLocks/>
          </p:cNvSpPr>
          <p:nvPr/>
        </p:nvSpPr>
        <p:spPr>
          <a:xfrm>
            <a:off x="7695766" y="4581128"/>
            <a:ext cx="2760305" cy="1293028"/>
          </a:xfrm>
          <a:prstGeom prst="rect">
            <a:avLst/>
          </a:prstGeom>
        </p:spPr>
        <p:txBody>
          <a:bodyPr/>
          <a:lstStyle>
            <a:lvl1pPr marL="228600" indent="-228600" algn="l" defTabSz="914400" rtl="0" eaLnBrk="1" latinLnBrk="0" hangingPunct="1">
              <a:lnSpc>
                <a:spcPct val="90000"/>
              </a:lnSpc>
              <a:spcBef>
                <a:spcPts val="1000"/>
              </a:spcBef>
              <a:buClr>
                <a:schemeClr val="tx1"/>
              </a:buClr>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b="1" dirty="0"/>
              <a:t>XML</a:t>
            </a:r>
          </a:p>
          <a:p>
            <a:r>
              <a:rPr lang="en-US" dirty="0" err="1"/>
              <a:t>xsd:Date</a:t>
            </a:r>
            <a:endParaRPr lang="en-US" dirty="0"/>
          </a:p>
          <a:p>
            <a:r>
              <a:rPr lang="en-US" dirty="0"/>
              <a:t>…</a:t>
            </a:r>
          </a:p>
        </p:txBody>
      </p:sp>
    </p:spTree>
    <p:extLst>
      <p:ext uri="{BB962C8B-B14F-4D97-AF65-F5344CB8AC3E}">
        <p14:creationId xmlns:p14="http://schemas.microsoft.com/office/powerpoint/2010/main" val="20808865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7EC25-F7A1-B44C-30C6-F4CF909CA8A9}"/>
              </a:ext>
            </a:extLst>
          </p:cNvPr>
          <p:cNvSpPr>
            <a:spLocks noGrp="1"/>
          </p:cNvSpPr>
          <p:nvPr>
            <p:ph type="title"/>
          </p:nvPr>
        </p:nvSpPr>
        <p:spPr/>
        <p:txBody>
          <a:bodyPr/>
          <a:lstStyle/>
          <a:p>
            <a:r>
              <a:rPr lang="en-US" dirty="0"/>
              <a:t>Three layers of modeling</a:t>
            </a:r>
          </a:p>
        </p:txBody>
      </p:sp>
      <p:sp>
        <p:nvSpPr>
          <p:cNvPr id="3" name="Content Placeholder 2">
            <a:extLst>
              <a:ext uri="{FF2B5EF4-FFF2-40B4-BE49-F238E27FC236}">
                <a16:creationId xmlns:a16="http://schemas.microsoft.com/office/drawing/2014/main" id="{2EC01C69-10B4-3800-ECCD-2C27A14099D4}"/>
              </a:ext>
            </a:extLst>
          </p:cNvPr>
          <p:cNvSpPr>
            <a:spLocks noGrp="1"/>
          </p:cNvSpPr>
          <p:nvPr>
            <p:ph idx="1"/>
          </p:nvPr>
        </p:nvSpPr>
        <p:spPr>
          <a:xfrm>
            <a:off x="335360" y="1268760"/>
            <a:ext cx="11449272" cy="4104456"/>
          </a:xfrm>
        </p:spPr>
        <p:txBody>
          <a:bodyPr/>
          <a:lstStyle/>
          <a:p>
            <a:pPr marL="0" indent="0">
              <a:buNone/>
            </a:pPr>
            <a:r>
              <a:rPr lang="en-US" b="1" dirty="0"/>
              <a:t>Physical Data Model</a:t>
            </a:r>
            <a:br>
              <a:rPr lang="en-US" dirty="0"/>
            </a:br>
            <a:r>
              <a:rPr lang="en-US" dirty="0"/>
              <a:t>Add details, like data types or stored procedures, required for a particular database. Names are database compatible. Specifies how logical structures are implemented at given technical level.</a:t>
            </a:r>
            <a:br>
              <a:rPr lang="en-US" dirty="0"/>
            </a:br>
            <a:endParaRPr lang="en-US" dirty="0"/>
          </a:p>
          <a:p>
            <a:pPr marL="0" indent="0">
              <a:buNone/>
            </a:pPr>
            <a:r>
              <a:rPr lang="en-US" b="1" dirty="0"/>
              <a:t>Logical Data Model</a:t>
            </a:r>
            <a:br>
              <a:rPr lang="en-US" dirty="0"/>
            </a:br>
            <a:r>
              <a:rPr lang="en-US" dirty="0"/>
              <a:t>Add more details such as attributes, foreign keys, key attributes. It is database agnostic. Specifies how conceptual components are represented in a database structure.</a:t>
            </a:r>
            <a:br>
              <a:rPr lang="en-US" dirty="0"/>
            </a:br>
            <a:endParaRPr lang="en-US" dirty="0"/>
          </a:p>
          <a:p>
            <a:pPr marL="0" indent="0">
              <a:buNone/>
            </a:pPr>
            <a:r>
              <a:rPr lang="en-US" b="1" dirty="0"/>
              <a:t>Conceptual Data Model</a:t>
            </a:r>
            <a:br>
              <a:rPr lang="en-US" dirty="0"/>
            </a:br>
            <a:r>
              <a:rPr lang="en-US" dirty="0"/>
              <a:t>They are also referred to as domain models and offer a big-picture view of what the system will contain, how it will be organized, and which business rules are involved. Capture entities, without details, and their relations.</a:t>
            </a:r>
          </a:p>
        </p:txBody>
      </p:sp>
      <p:sp>
        <p:nvSpPr>
          <p:cNvPr id="4" name="Slide Number Placeholder 3">
            <a:extLst>
              <a:ext uri="{FF2B5EF4-FFF2-40B4-BE49-F238E27FC236}">
                <a16:creationId xmlns:a16="http://schemas.microsoft.com/office/drawing/2014/main" id="{864F2ED3-5FD2-13C5-35B0-ACB53F11E6A8}"/>
              </a:ext>
            </a:extLst>
          </p:cNvPr>
          <p:cNvSpPr>
            <a:spLocks noGrp="1"/>
          </p:cNvSpPr>
          <p:nvPr>
            <p:ph type="sldNum" sz="quarter" idx="12"/>
          </p:nvPr>
        </p:nvSpPr>
        <p:spPr/>
        <p:txBody>
          <a:bodyPr/>
          <a:lstStyle/>
          <a:p>
            <a:fld id="{6113E31D-E2AB-40D1-8B51-AFA5AFEF393A}" type="slidenum">
              <a:rPr lang="en-US" smtClean="0"/>
              <a:t>14</a:t>
            </a:fld>
            <a:endParaRPr lang="en-US" dirty="0"/>
          </a:p>
        </p:txBody>
      </p:sp>
      <p:sp>
        <p:nvSpPr>
          <p:cNvPr id="6" name="TextBox 5">
            <a:extLst>
              <a:ext uri="{FF2B5EF4-FFF2-40B4-BE49-F238E27FC236}">
                <a16:creationId xmlns:a16="http://schemas.microsoft.com/office/drawing/2014/main" id="{F50C4838-2940-3BA5-B943-8175DBDE084A}"/>
              </a:ext>
            </a:extLst>
          </p:cNvPr>
          <p:cNvSpPr txBox="1"/>
          <p:nvPr/>
        </p:nvSpPr>
        <p:spPr>
          <a:xfrm>
            <a:off x="9624392" y="6150302"/>
            <a:ext cx="2567608" cy="307777"/>
          </a:xfrm>
          <a:prstGeom prst="rect">
            <a:avLst/>
          </a:prstGeom>
          <a:noFill/>
        </p:spPr>
        <p:txBody>
          <a:bodyPr wrap="square">
            <a:spAutoFit/>
          </a:bodyPr>
          <a:lstStyle/>
          <a:p>
            <a:pPr algn="r"/>
            <a:r>
              <a:rPr lang="en-US" sz="1400" dirty="0">
                <a:hlinkClick r:id="rId3"/>
              </a:rPr>
              <a:t>NDBI025 lecture 2</a:t>
            </a:r>
            <a:endParaRPr lang="en-US" sz="1400" dirty="0"/>
          </a:p>
        </p:txBody>
      </p:sp>
    </p:spTree>
    <p:extLst>
      <p:ext uri="{BB962C8B-B14F-4D97-AF65-F5344CB8AC3E}">
        <p14:creationId xmlns:p14="http://schemas.microsoft.com/office/powerpoint/2010/main" val="2988180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71DC3-4B95-051F-7B38-1796B7B65EC7}"/>
              </a:ext>
            </a:extLst>
          </p:cNvPr>
          <p:cNvSpPr>
            <a:spLocks noGrp="1"/>
          </p:cNvSpPr>
          <p:nvPr>
            <p:ph type="title"/>
          </p:nvPr>
        </p:nvSpPr>
        <p:spPr/>
        <p:txBody>
          <a:bodyPr/>
          <a:lstStyle/>
          <a:p>
            <a:r>
              <a:rPr lang="en-US" dirty="0"/>
              <a:t>Three layers of modeling - meeting</a:t>
            </a:r>
          </a:p>
        </p:txBody>
      </p:sp>
      <p:sp>
        <p:nvSpPr>
          <p:cNvPr id="3" name="Slide Number Placeholder 2">
            <a:extLst>
              <a:ext uri="{FF2B5EF4-FFF2-40B4-BE49-F238E27FC236}">
                <a16:creationId xmlns:a16="http://schemas.microsoft.com/office/drawing/2014/main" id="{F9212D7D-2970-E087-E91F-4ECEC7AF1B8A}"/>
              </a:ext>
            </a:extLst>
          </p:cNvPr>
          <p:cNvSpPr>
            <a:spLocks noGrp="1"/>
          </p:cNvSpPr>
          <p:nvPr>
            <p:ph type="sldNum" sz="quarter" idx="12"/>
          </p:nvPr>
        </p:nvSpPr>
        <p:spPr/>
        <p:txBody>
          <a:bodyPr/>
          <a:lstStyle/>
          <a:p>
            <a:fld id="{4FAB73BC-B049-4115-A692-8D63A059BFB8}" type="slidenum">
              <a:rPr lang="en-US" smtClean="0"/>
              <a:t>15</a:t>
            </a:fld>
            <a:endParaRPr lang="en-US" dirty="0"/>
          </a:p>
        </p:txBody>
      </p:sp>
      <p:pic>
        <p:nvPicPr>
          <p:cNvPr id="5" name="Picture 4">
            <a:extLst>
              <a:ext uri="{FF2B5EF4-FFF2-40B4-BE49-F238E27FC236}">
                <a16:creationId xmlns:a16="http://schemas.microsoft.com/office/drawing/2014/main" id="{74CBF806-74F1-A180-2741-B82AB02235E5}"/>
              </a:ext>
            </a:extLst>
          </p:cNvPr>
          <p:cNvPicPr>
            <a:picLocks noChangeAspect="1"/>
          </p:cNvPicPr>
          <p:nvPr/>
        </p:nvPicPr>
        <p:blipFill>
          <a:blip r:embed="rId3"/>
          <a:stretch>
            <a:fillRect/>
          </a:stretch>
        </p:blipFill>
        <p:spPr>
          <a:xfrm>
            <a:off x="364544" y="1772816"/>
            <a:ext cx="5615161" cy="3743441"/>
          </a:xfrm>
          <a:prstGeom prst="rect">
            <a:avLst/>
          </a:prstGeom>
        </p:spPr>
      </p:pic>
      <p:pic>
        <p:nvPicPr>
          <p:cNvPr id="7" name="Picture 6">
            <a:extLst>
              <a:ext uri="{FF2B5EF4-FFF2-40B4-BE49-F238E27FC236}">
                <a16:creationId xmlns:a16="http://schemas.microsoft.com/office/drawing/2014/main" id="{7E89C500-35FD-5BCF-A262-49456E8640E3}"/>
              </a:ext>
            </a:extLst>
          </p:cNvPr>
          <p:cNvPicPr>
            <a:picLocks noChangeAspect="1"/>
          </p:cNvPicPr>
          <p:nvPr/>
        </p:nvPicPr>
        <p:blipFill>
          <a:blip r:embed="rId4"/>
          <a:stretch>
            <a:fillRect/>
          </a:stretch>
        </p:blipFill>
        <p:spPr>
          <a:xfrm>
            <a:off x="6192838" y="1772817"/>
            <a:ext cx="5615161" cy="3743440"/>
          </a:xfrm>
          <a:prstGeom prst="rect">
            <a:avLst/>
          </a:prstGeom>
        </p:spPr>
      </p:pic>
    </p:spTree>
    <p:extLst>
      <p:ext uri="{BB962C8B-B14F-4D97-AF65-F5344CB8AC3E}">
        <p14:creationId xmlns:p14="http://schemas.microsoft.com/office/powerpoint/2010/main" val="10242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AD18C-C4C1-FB1D-246B-541C4EFC64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7B7F34-7AE8-5E85-058A-72513623FD99}"/>
              </a:ext>
            </a:extLst>
          </p:cNvPr>
          <p:cNvSpPr>
            <a:spLocks noGrp="1"/>
          </p:cNvSpPr>
          <p:nvPr>
            <p:ph type="title"/>
          </p:nvPr>
        </p:nvSpPr>
        <p:spPr/>
        <p:txBody>
          <a:bodyPr/>
          <a:lstStyle/>
          <a:p>
            <a:r>
              <a:rPr lang="en-US" dirty="0"/>
              <a:t>Story: Now what?</a:t>
            </a:r>
          </a:p>
        </p:txBody>
      </p:sp>
      <p:sp>
        <p:nvSpPr>
          <p:cNvPr id="5" name="Content Placeholder 4">
            <a:extLst>
              <a:ext uri="{FF2B5EF4-FFF2-40B4-BE49-F238E27FC236}">
                <a16:creationId xmlns:a16="http://schemas.microsoft.com/office/drawing/2014/main" id="{F149AD75-77FF-DF98-8E38-5EAA48A6526F}"/>
              </a:ext>
            </a:extLst>
          </p:cNvPr>
          <p:cNvSpPr>
            <a:spLocks noGrp="1"/>
          </p:cNvSpPr>
          <p:nvPr>
            <p:ph idx="1"/>
          </p:nvPr>
        </p:nvSpPr>
        <p:spPr/>
        <p:txBody>
          <a:bodyPr/>
          <a:lstStyle/>
          <a:p>
            <a:r>
              <a:rPr lang="en-US" dirty="0">
                <a:solidFill>
                  <a:schemeClr val="accent3"/>
                </a:solidFill>
              </a:rPr>
              <a:t>What data do we need?</a:t>
            </a:r>
            <a:br>
              <a:rPr lang="en-US" dirty="0">
                <a:solidFill>
                  <a:schemeClr val="accent3"/>
                </a:solidFill>
              </a:rPr>
            </a:br>
            <a:endParaRPr lang="en-US" dirty="0">
              <a:solidFill>
                <a:schemeClr val="accent3"/>
              </a:solidFill>
            </a:endParaRPr>
          </a:p>
          <a:p>
            <a:r>
              <a:rPr lang="en-US" dirty="0">
                <a:solidFill>
                  <a:schemeClr val="accent3"/>
                </a:solidFill>
              </a:rPr>
              <a:t>What data sources are available?</a:t>
            </a:r>
            <a:br>
              <a:rPr lang="en-US" dirty="0">
                <a:solidFill>
                  <a:schemeClr val="accent3"/>
                </a:solidFill>
              </a:rPr>
            </a:br>
            <a:endParaRPr lang="en-US" dirty="0">
              <a:solidFill>
                <a:schemeClr val="accent3"/>
              </a:solidFill>
            </a:endParaRPr>
          </a:p>
          <a:p>
            <a:r>
              <a:rPr lang="en-US" dirty="0">
                <a:solidFill>
                  <a:schemeClr val="accent3"/>
                </a:solidFill>
              </a:rPr>
              <a:t>What is the meaning of the data?</a:t>
            </a:r>
            <a:br>
              <a:rPr lang="en-US" dirty="0"/>
            </a:br>
            <a:endParaRPr lang="en-US" dirty="0"/>
          </a:p>
          <a:p>
            <a:r>
              <a:rPr lang="en-US" dirty="0"/>
              <a:t>What data sources should be used?</a:t>
            </a:r>
            <a:br>
              <a:rPr lang="en-US" dirty="0"/>
            </a:br>
            <a:r>
              <a:rPr lang="en-US" dirty="0"/>
              <a:t>Ask colleagues, internal regulations, law, international law, data quality, …</a:t>
            </a:r>
          </a:p>
          <a:p>
            <a:r>
              <a:rPr lang="en-US" dirty="0"/>
              <a:t>What transformation should be used?</a:t>
            </a:r>
            <a:br>
              <a:rPr lang="en-US" dirty="0"/>
            </a:br>
            <a:endParaRPr lang="en-US" dirty="0"/>
          </a:p>
          <a:p>
            <a:r>
              <a:rPr lang="en-US" dirty="0"/>
              <a:t>How should the data be published?</a:t>
            </a:r>
          </a:p>
          <a:p>
            <a:pPr marL="0" indent="0">
              <a:buNone/>
            </a:pPr>
            <a:endParaRPr lang="en-US" dirty="0"/>
          </a:p>
        </p:txBody>
      </p:sp>
      <p:sp>
        <p:nvSpPr>
          <p:cNvPr id="4" name="Slide Number Placeholder 3">
            <a:extLst>
              <a:ext uri="{FF2B5EF4-FFF2-40B4-BE49-F238E27FC236}">
                <a16:creationId xmlns:a16="http://schemas.microsoft.com/office/drawing/2014/main" id="{1E713ABB-0A29-D721-5832-FF88AD0382AF}"/>
              </a:ext>
            </a:extLst>
          </p:cNvPr>
          <p:cNvSpPr>
            <a:spLocks noGrp="1"/>
          </p:cNvSpPr>
          <p:nvPr>
            <p:ph type="sldNum" sz="quarter" idx="12"/>
          </p:nvPr>
        </p:nvSpPr>
        <p:spPr/>
        <p:txBody>
          <a:bodyPr/>
          <a:lstStyle/>
          <a:p>
            <a:fld id="{6113E31D-E2AB-40D1-8B51-AFA5AFEF393A}" type="slidenum">
              <a:rPr lang="en-US" smtClean="0"/>
              <a:t>16</a:t>
            </a:fld>
            <a:endParaRPr lang="en-US" dirty="0"/>
          </a:p>
        </p:txBody>
      </p:sp>
      <p:pic>
        <p:nvPicPr>
          <p:cNvPr id="6" name="Picture 2">
            <a:extLst>
              <a:ext uri="{FF2B5EF4-FFF2-40B4-BE49-F238E27FC236}">
                <a16:creationId xmlns:a16="http://schemas.microsoft.com/office/drawing/2014/main" id="{6F49849C-5D8E-B757-057D-C04A3B44AC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72648" y="3344356"/>
            <a:ext cx="2724304" cy="278029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BB9324A-8E24-601A-3969-6339BEA0E2EC}"/>
              </a:ext>
            </a:extLst>
          </p:cNvPr>
          <p:cNvSpPr txBox="1"/>
          <p:nvPr/>
        </p:nvSpPr>
        <p:spPr>
          <a:xfrm>
            <a:off x="9048328" y="6084004"/>
            <a:ext cx="2972944" cy="307777"/>
          </a:xfrm>
          <a:prstGeom prst="rect">
            <a:avLst/>
          </a:prstGeom>
          <a:noFill/>
        </p:spPr>
        <p:txBody>
          <a:bodyPr wrap="square">
            <a:spAutoFit/>
          </a:bodyPr>
          <a:lstStyle/>
          <a:p>
            <a:pPr algn="r"/>
            <a:r>
              <a:rPr lang="en-US" sz="1400" dirty="0"/>
              <a:t>https://openclipart.org</a:t>
            </a:r>
          </a:p>
        </p:txBody>
      </p:sp>
      <p:sp>
        <p:nvSpPr>
          <p:cNvPr id="3" name="TextBox 2">
            <a:extLst>
              <a:ext uri="{FF2B5EF4-FFF2-40B4-BE49-F238E27FC236}">
                <a16:creationId xmlns:a16="http://schemas.microsoft.com/office/drawing/2014/main" id="{A83D21FC-9DDF-3A0E-7E77-3BBA1779BD3C}"/>
              </a:ext>
            </a:extLst>
          </p:cNvPr>
          <p:cNvSpPr txBox="1"/>
          <p:nvPr/>
        </p:nvSpPr>
        <p:spPr>
          <a:xfrm rot="21126482">
            <a:off x="5704160" y="2840332"/>
            <a:ext cx="2664296" cy="769441"/>
          </a:xfrm>
          <a:custGeom>
            <a:avLst/>
            <a:gdLst>
              <a:gd name="csX0" fmla="*/ 0 w 2664296"/>
              <a:gd name="csY0" fmla="*/ 0 h 769441"/>
              <a:gd name="csX1" fmla="*/ 586145 w 2664296"/>
              <a:gd name="csY1" fmla="*/ 0 h 769441"/>
              <a:gd name="csX2" fmla="*/ 1092361 w 2664296"/>
              <a:gd name="csY2" fmla="*/ 0 h 769441"/>
              <a:gd name="csX3" fmla="*/ 1651864 w 2664296"/>
              <a:gd name="csY3" fmla="*/ 0 h 769441"/>
              <a:gd name="csX4" fmla="*/ 2664296 w 2664296"/>
              <a:gd name="csY4" fmla="*/ 0 h 769441"/>
              <a:gd name="csX5" fmla="*/ 2664296 w 2664296"/>
              <a:gd name="csY5" fmla="*/ 384721 h 769441"/>
              <a:gd name="csX6" fmla="*/ 2664296 w 2664296"/>
              <a:gd name="csY6" fmla="*/ 769441 h 769441"/>
              <a:gd name="csX7" fmla="*/ 2104794 w 2664296"/>
              <a:gd name="csY7" fmla="*/ 769441 h 769441"/>
              <a:gd name="csX8" fmla="*/ 1545292 w 2664296"/>
              <a:gd name="csY8" fmla="*/ 769441 h 769441"/>
              <a:gd name="csX9" fmla="*/ 1092361 w 2664296"/>
              <a:gd name="csY9" fmla="*/ 769441 h 769441"/>
              <a:gd name="csX10" fmla="*/ 506216 w 2664296"/>
              <a:gd name="csY10" fmla="*/ 769441 h 769441"/>
              <a:gd name="csX11" fmla="*/ 0 w 2664296"/>
              <a:gd name="csY11" fmla="*/ 769441 h 769441"/>
              <a:gd name="csX12" fmla="*/ 0 w 2664296"/>
              <a:gd name="csY12" fmla="*/ 407804 h 769441"/>
              <a:gd name="csX13" fmla="*/ 0 w 2664296"/>
              <a:gd name="csY13" fmla="*/ 0 h 76944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2664296" h="769441" extrusionOk="0">
                <a:moveTo>
                  <a:pt x="0" y="0"/>
                </a:moveTo>
                <a:cubicBezTo>
                  <a:pt x="217681" y="-64677"/>
                  <a:pt x="333305" y="127"/>
                  <a:pt x="586145" y="0"/>
                </a:cubicBezTo>
                <a:cubicBezTo>
                  <a:pt x="838986" y="-127"/>
                  <a:pt x="860766" y="16702"/>
                  <a:pt x="1092361" y="0"/>
                </a:cubicBezTo>
                <a:cubicBezTo>
                  <a:pt x="1323956" y="-16702"/>
                  <a:pt x="1398708" y="1311"/>
                  <a:pt x="1651864" y="0"/>
                </a:cubicBezTo>
                <a:cubicBezTo>
                  <a:pt x="1905020" y="-1311"/>
                  <a:pt x="2336049" y="105844"/>
                  <a:pt x="2664296" y="0"/>
                </a:cubicBezTo>
                <a:cubicBezTo>
                  <a:pt x="2691161" y="110023"/>
                  <a:pt x="2626439" y="297869"/>
                  <a:pt x="2664296" y="384721"/>
                </a:cubicBezTo>
                <a:cubicBezTo>
                  <a:pt x="2702153" y="471573"/>
                  <a:pt x="2652879" y="668631"/>
                  <a:pt x="2664296" y="769441"/>
                </a:cubicBezTo>
                <a:cubicBezTo>
                  <a:pt x="2450906" y="826488"/>
                  <a:pt x="2333989" y="734872"/>
                  <a:pt x="2104794" y="769441"/>
                </a:cubicBezTo>
                <a:cubicBezTo>
                  <a:pt x="1875599" y="804010"/>
                  <a:pt x="1813389" y="728124"/>
                  <a:pt x="1545292" y="769441"/>
                </a:cubicBezTo>
                <a:cubicBezTo>
                  <a:pt x="1277195" y="810758"/>
                  <a:pt x="1258969" y="717785"/>
                  <a:pt x="1092361" y="769441"/>
                </a:cubicBezTo>
                <a:cubicBezTo>
                  <a:pt x="925753" y="821097"/>
                  <a:pt x="679387" y="720201"/>
                  <a:pt x="506216" y="769441"/>
                </a:cubicBezTo>
                <a:cubicBezTo>
                  <a:pt x="333045" y="818681"/>
                  <a:pt x="146973" y="726005"/>
                  <a:pt x="0" y="769441"/>
                </a:cubicBezTo>
                <a:cubicBezTo>
                  <a:pt x="-24301" y="639422"/>
                  <a:pt x="41734" y="521262"/>
                  <a:pt x="0" y="407804"/>
                </a:cubicBezTo>
                <a:cubicBezTo>
                  <a:pt x="-41734" y="294346"/>
                  <a:pt x="11907" y="119735"/>
                  <a:pt x="0" y="0"/>
                </a:cubicBezTo>
                <a:close/>
              </a:path>
            </a:pathLst>
          </a:custGeom>
          <a:noFill/>
          <a:ln w="38100">
            <a:solidFill>
              <a:schemeClr val="accent2"/>
            </a:solidFill>
            <a:extLst>
              <a:ext uri="{C807C97D-BFC1-408E-A445-0C87EB9F89A2}">
                <ask:lineSketchStyleProps xmlns:ask="http://schemas.microsoft.com/office/drawing/2018/sketchyshapes" sd="122944036">
                  <a:prstGeom prst="rect">
                    <a:avLst/>
                  </a:prstGeom>
                  <ask:type>
                    <ask:lineSketchScribble/>
                  </ask:type>
                </ask:lineSketchStyleProps>
              </a:ext>
            </a:extLst>
          </a:ln>
        </p:spPr>
        <p:txBody>
          <a:bodyPr wrap="square" rtlCol="0">
            <a:spAutoFit/>
          </a:bodyPr>
          <a:lstStyle/>
          <a:p>
            <a:pPr algn="ctr"/>
            <a:r>
              <a:rPr lang="en-US" sz="2200" dirty="0">
                <a:solidFill>
                  <a:schemeClr val="accent2"/>
                </a:solidFill>
              </a:rPr>
              <a:t>Data Management</a:t>
            </a:r>
          </a:p>
          <a:p>
            <a:pPr algn="ctr"/>
            <a:r>
              <a:rPr lang="en-US" sz="2200" dirty="0">
                <a:solidFill>
                  <a:schemeClr val="accent2"/>
                </a:solidFill>
              </a:rPr>
              <a:t>Data Catalog</a:t>
            </a:r>
          </a:p>
        </p:txBody>
      </p:sp>
    </p:spTree>
    <p:extLst>
      <p:ext uri="{BB962C8B-B14F-4D97-AF65-F5344CB8AC3E}">
        <p14:creationId xmlns:p14="http://schemas.microsoft.com/office/powerpoint/2010/main" val="160499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380C2-709F-A001-8F62-878DD847E8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CAA26F-8FCF-ACF6-D6E6-B566C9494B25}"/>
              </a:ext>
            </a:extLst>
          </p:cNvPr>
          <p:cNvSpPr>
            <a:spLocks noGrp="1"/>
          </p:cNvSpPr>
          <p:nvPr>
            <p:ph type="title"/>
          </p:nvPr>
        </p:nvSpPr>
        <p:spPr/>
        <p:txBody>
          <a:bodyPr/>
          <a:lstStyle/>
          <a:p>
            <a:r>
              <a:rPr lang="en-US" dirty="0"/>
              <a:t>Story: Now what?</a:t>
            </a:r>
          </a:p>
        </p:txBody>
      </p:sp>
      <p:sp>
        <p:nvSpPr>
          <p:cNvPr id="5" name="Content Placeholder 4">
            <a:extLst>
              <a:ext uri="{FF2B5EF4-FFF2-40B4-BE49-F238E27FC236}">
                <a16:creationId xmlns:a16="http://schemas.microsoft.com/office/drawing/2014/main" id="{AE739722-ECA0-06ED-4F46-1506AAA6B17F}"/>
              </a:ext>
            </a:extLst>
          </p:cNvPr>
          <p:cNvSpPr>
            <a:spLocks noGrp="1"/>
          </p:cNvSpPr>
          <p:nvPr>
            <p:ph idx="1"/>
          </p:nvPr>
        </p:nvSpPr>
        <p:spPr>
          <a:xfrm>
            <a:off x="335360" y="1268760"/>
            <a:ext cx="4680520" cy="5040560"/>
          </a:xfrm>
        </p:spPr>
        <p:txBody>
          <a:bodyPr/>
          <a:lstStyle/>
          <a:p>
            <a:r>
              <a:rPr lang="en-US" dirty="0">
                <a:solidFill>
                  <a:schemeClr val="accent3"/>
                </a:solidFill>
              </a:rPr>
              <a:t>What data do we need?</a:t>
            </a:r>
            <a:br>
              <a:rPr lang="en-US" dirty="0">
                <a:solidFill>
                  <a:schemeClr val="accent3"/>
                </a:solidFill>
              </a:rPr>
            </a:br>
            <a:endParaRPr lang="en-US" dirty="0">
              <a:solidFill>
                <a:schemeClr val="accent3"/>
              </a:solidFill>
            </a:endParaRPr>
          </a:p>
          <a:p>
            <a:r>
              <a:rPr lang="en-US" dirty="0">
                <a:solidFill>
                  <a:schemeClr val="accent3"/>
                </a:solidFill>
              </a:rPr>
              <a:t>What data sources are available?</a:t>
            </a:r>
            <a:br>
              <a:rPr lang="en-US" dirty="0">
                <a:solidFill>
                  <a:schemeClr val="accent3"/>
                </a:solidFill>
              </a:rPr>
            </a:br>
            <a:endParaRPr lang="en-US" dirty="0">
              <a:solidFill>
                <a:schemeClr val="accent3"/>
              </a:solidFill>
            </a:endParaRPr>
          </a:p>
          <a:p>
            <a:r>
              <a:rPr lang="en-US" dirty="0">
                <a:solidFill>
                  <a:schemeClr val="accent3"/>
                </a:solidFill>
              </a:rPr>
              <a:t>What is the meaning of the data?</a:t>
            </a:r>
            <a:br>
              <a:rPr lang="en-US" dirty="0"/>
            </a:br>
            <a:endParaRPr lang="en-US" dirty="0"/>
          </a:p>
          <a:p>
            <a:r>
              <a:rPr lang="en-US" dirty="0">
                <a:solidFill>
                  <a:schemeClr val="accent3"/>
                </a:solidFill>
              </a:rPr>
              <a:t>What data sources should be used?</a:t>
            </a:r>
            <a:br>
              <a:rPr lang="en-US" dirty="0">
                <a:solidFill>
                  <a:schemeClr val="accent3"/>
                </a:solidFill>
              </a:rPr>
            </a:br>
            <a:endParaRPr lang="en-US" dirty="0">
              <a:solidFill>
                <a:schemeClr val="accent3"/>
              </a:solidFill>
            </a:endParaRPr>
          </a:p>
          <a:p>
            <a:r>
              <a:rPr lang="en-US" dirty="0"/>
              <a:t>What transformation should be used?</a:t>
            </a:r>
            <a:br>
              <a:rPr lang="en-US" dirty="0"/>
            </a:br>
            <a:endParaRPr lang="en-US" dirty="0"/>
          </a:p>
          <a:p>
            <a:r>
              <a:rPr lang="en-US" dirty="0"/>
              <a:t>How should the data be published?</a:t>
            </a:r>
          </a:p>
          <a:p>
            <a:pPr marL="0" indent="0">
              <a:buNone/>
            </a:pPr>
            <a:endParaRPr lang="en-US" dirty="0"/>
          </a:p>
        </p:txBody>
      </p:sp>
      <p:sp>
        <p:nvSpPr>
          <p:cNvPr id="4" name="Slide Number Placeholder 3">
            <a:extLst>
              <a:ext uri="{FF2B5EF4-FFF2-40B4-BE49-F238E27FC236}">
                <a16:creationId xmlns:a16="http://schemas.microsoft.com/office/drawing/2014/main" id="{8D1F96F4-A452-E5B9-24F0-556C9B863562}"/>
              </a:ext>
            </a:extLst>
          </p:cNvPr>
          <p:cNvSpPr>
            <a:spLocks noGrp="1"/>
          </p:cNvSpPr>
          <p:nvPr>
            <p:ph type="sldNum" sz="quarter" idx="12"/>
          </p:nvPr>
        </p:nvSpPr>
        <p:spPr/>
        <p:txBody>
          <a:bodyPr/>
          <a:lstStyle/>
          <a:p>
            <a:fld id="{6113E31D-E2AB-40D1-8B51-AFA5AFEF393A}" type="slidenum">
              <a:rPr lang="en-US" smtClean="0"/>
              <a:t>17</a:t>
            </a:fld>
            <a:endParaRPr lang="en-US" dirty="0"/>
          </a:p>
        </p:txBody>
      </p:sp>
      <p:pic>
        <p:nvPicPr>
          <p:cNvPr id="6" name="Picture 2">
            <a:extLst>
              <a:ext uri="{FF2B5EF4-FFF2-40B4-BE49-F238E27FC236}">
                <a16:creationId xmlns:a16="http://schemas.microsoft.com/office/drawing/2014/main" id="{085B7D53-E54E-420E-96A8-D4AB75764B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72648" y="3344356"/>
            <a:ext cx="2724304" cy="278029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F722F3B-5279-1A0A-00F2-2DECA7650AB1}"/>
              </a:ext>
            </a:extLst>
          </p:cNvPr>
          <p:cNvSpPr txBox="1"/>
          <p:nvPr/>
        </p:nvSpPr>
        <p:spPr>
          <a:xfrm>
            <a:off x="9048328" y="6084004"/>
            <a:ext cx="2972944" cy="307777"/>
          </a:xfrm>
          <a:prstGeom prst="rect">
            <a:avLst/>
          </a:prstGeom>
          <a:noFill/>
        </p:spPr>
        <p:txBody>
          <a:bodyPr wrap="square">
            <a:spAutoFit/>
          </a:bodyPr>
          <a:lstStyle/>
          <a:p>
            <a:pPr algn="r"/>
            <a:r>
              <a:rPr lang="en-US" sz="1400" dirty="0"/>
              <a:t>https://openclipart.org</a:t>
            </a:r>
          </a:p>
        </p:txBody>
      </p:sp>
      <p:sp>
        <p:nvSpPr>
          <p:cNvPr id="8" name="Thought Bubble: Cloud 7">
            <a:extLst>
              <a:ext uri="{FF2B5EF4-FFF2-40B4-BE49-F238E27FC236}">
                <a16:creationId xmlns:a16="http://schemas.microsoft.com/office/drawing/2014/main" id="{AB34D684-9E16-EAB0-445A-23D5B5B751A3}"/>
              </a:ext>
            </a:extLst>
          </p:cNvPr>
          <p:cNvSpPr/>
          <p:nvPr/>
        </p:nvSpPr>
        <p:spPr>
          <a:xfrm>
            <a:off x="7945855" y="1449383"/>
            <a:ext cx="3804457" cy="1443087"/>
          </a:xfrm>
          <a:prstGeom prst="cloudCallout">
            <a:avLst>
              <a:gd name="adj1" fmla="val 17889"/>
              <a:gd name="adj2" fmla="val 7262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ETL or not to ETL?</a:t>
            </a:r>
          </a:p>
        </p:txBody>
      </p:sp>
      <p:sp>
        <p:nvSpPr>
          <p:cNvPr id="9" name="TextBox 8">
            <a:extLst>
              <a:ext uri="{FF2B5EF4-FFF2-40B4-BE49-F238E27FC236}">
                <a16:creationId xmlns:a16="http://schemas.microsoft.com/office/drawing/2014/main" id="{60A0D245-DEF7-09FC-8B07-82F1127FF0F7}"/>
              </a:ext>
            </a:extLst>
          </p:cNvPr>
          <p:cNvSpPr txBox="1"/>
          <p:nvPr/>
        </p:nvSpPr>
        <p:spPr>
          <a:xfrm rot="368738">
            <a:off x="8882920" y="1590760"/>
            <a:ext cx="2664296" cy="430887"/>
          </a:xfrm>
          <a:custGeom>
            <a:avLst/>
            <a:gdLst>
              <a:gd name="csX0" fmla="*/ 0 w 2664296"/>
              <a:gd name="csY0" fmla="*/ 0 h 430887"/>
              <a:gd name="csX1" fmla="*/ 586145 w 2664296"/>
              <a:gd name="csY1" fmla="*/ 0 h 430887"/>
              <a:gd name="csX2" fmla="*/ 1092361 w 2664296"/>
              <a:gd name="csY2" fmla="*/ 0 h 430887"/>
              <a:gd name="csX3" fmla="*/ 1651864 w 2664296"/>
              <a:gd name="csY3" fmla="*/ 0 h 430887"/>
              <a:gd name="csX4" fmla="*/ 2664296 w 2664296"/>
              <a:gd name="csY4" fmla="*/ 0 h 430887"/>
              <a:gd name="csX5" fmla="*/ 2664296 w 2664296"/>
              <a:gd name="csY5" fmla="*/ 430887 h 430887"/>
              <a:gd name="csX6" fmla="*/ 2184723 w 2664296"/>
              <a:gd name="csY6" fmla="*/ 430887 h 430887"/>
              <a:gd name="csX7" fmla="*/ 1731792 w 2664296"/>
              <a:gd name="csY7" fmla="*/ 430887 h 430887"/>
              <a:gd name="csX8" fmla="*/ 1172290 w 2664296"/>
              <a:gd name="csY8" fmla="*/ 430887 h 430887"/>
              <a:gd name="csX9" fmla="*/ 719360 w 2664296"/>
              <a:gd name="csY9" fmla="*/ 430887 h 430887"/>
              <a:gd name="csX10" fmla="*/ 0 w 2664296"/>
              <a:gd name="csY10" fmla="*/ 430887 h 430887"/>
              <a:gd name="csX11" fmla="*/ 0 w 2664296"/>
              <a:gd name="csY11" fmla="*/ 0 h 43088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2664296" h="430887" extrusionOk="0">
                <a:moveTo>
                  <a:pt x="0" y="0"/>
                </a:moveTo>
                <a:cubicBezTo>
                  <a:pt x="217681" y="-64677"/>
                  <a:pt x="333305" y="127"/>
                  <a:pt x="586145" y="0"/>
                </a:cubicBezTo>
                <a:cubicBezTo>
                  <a:pt x="838986" y="-127"/>
                  <a:pt x="860766" y="16702"/>
                  <a:pt x="1092361" y="0"/>
                </a:cubicBezTo>
                <a:cubicBezTo>
                  <a:pt x="1323956" y="-16702"/>
                  <a:pt x="1398708" y="1311"/>
                  <a:pt x="1651864" y="0"/>
                </a:cubicBezTo>
                <a:cubicBezTo>
                  <a:pt x="1905020" y="-1311"/>
                  <a:pt x="2336049" y="105844"/>
                  <a:pt x="2664296" y="0"/>
                </a:cubicBezTo>
                <a:cubicBezTo>
                  <a:pt x="2713710" y="154024"/>
                  <a:pt x="2651454" y="342174"/>
                  <a:pt x="2664296" y="430887"/>
                </a:cubicBezTo>
                <a:cubicBezTo>
                  <a:pt x="2552807" y="450730"/>
                  <a:pt x="2326533" y="424674"/>
                  <a:pt x="2184723" y="430887"/>
                </a:cubicBezTo>
                <a:cubicBezTo>
                  <a:pt x="2042913" y="437100"/>
                  <a:pt x="1874214" y="406585"/>
                  <a:pt x="1731792" y="430887"/>
                </a:cubicBezTo>
                <a:cubicBezTo>
                  <a:pt x="1589370" y="455189"/>
                  <a:pt x="1440387" y="389570"/>
                  <a:pt x="1172290" y="430887"/>
                </a:cubicBezTo>
                <a:cubicBezTo>
                  <a:pt x="904193" y="472204"/>
                  <a:pt x="881226" y="376741"/>
                  <a:pt x="719360" y="430887"/>
                </a:cubicBezTo>
                <a:cubicBezTo>
                  <a:pt x="557494" y="485033"/>
                  <a:pt x="254246" y="381980"/>
                  <a:pt x="0" y="430887"/>
                </a:cubicBezTo>
                <a:cubicBezTo>
                  <a:pt x="-19533" y="258258"/>
                  <a:pt x="20553" y="213651"/>
                  <a:pt x="0" y="0"/>
                </a:cubicBezTo>
                <a:close/>
              </a:path>
            </a:pathLst>
          </a:custGeom>
          <a:noFill/>
          <a:ln w="38100">
            <a:solidFill>
              <a:srgbClr val="FF0000"/>
            </a:solidFill>
            <a:extLst>
              <a:ext uri="{C807C97D-BFC1-408E-A445-0C87EB9F89A2}">
                <ask:lineSketchStyleProps xmlns:ask="http://schemas.microsoft.com/office/drawing/2018/sketchyshapes" sd="122944036">
                  <a:prstGeom prst="rect">
                    <a:avLst/>
                  </a:prstGeom>
                  <ask:type>
                    <ask:lineSketchScribble/>
                  </ask:type>
                </ask:lineSketchStyleProps>
              </a:ext>
            </a:extLst>
          </a:ln>
        </p:spPr>
        <p:txBody>
          <a:bodyPr wrap="square" rtlCol="0">
            <a:spAutoFit/>
          </a:bodyPr>
          <a:lstStyle/>
          <a:p>
            <a:pPr algn="ctr"/>
            <a:r>
              <a:rPr lang="en-US" sz="2200" dirty="0">
                <a:solidFill>
                  <a:srgbClr val="FF0000"/>
                </a:solidFill>
              </a:rPr>
              <a:t>Shadow IT</a:t>
            </a:r>
          </a:p>
        </p:txBody>
      </p:sp>
      <p:pic>
        <p:nvPicPr>
          <p:cNvPr id="3" name="Picture 2">
            <a:extLst>
              <a:ext uri="{FF2B5EF4-FFF2-40B4-BE49-F238E27FC236}">
                <a16:creationId xmlns:a16="http://schemas.microsoft.com/office/drawing/2014/main" id="{7278E976-DDB6-55CD-32A2-136D8CD40129}"/>
              </a:ext>
            </a:extLst>
          </p:cNvPr>
          <p:cNvPicPr>
            <a:picLocks noChangeAspect="1"/>
          </p:cNvPicPr>
          <p:nvPr/>
        </p:nvPicPr>
        <p:blipFill>
          <a:blip r:embed="rId4"/>
          <a:stretch>
            <a:fillRect/>
          </a:stretch>
        </p:blipFill>
        <p:spPr>
          <a:xfrm>
            <a:off x="4993784" y="1163662"/>
            <a:ext cx="2922555" cy="5040560"/>
          </a:xfrm>
          <a:prstGeom prst="rect">
            <a:avLst/>
          </a:prstGeom>
        </p:spPr>
      </p:pic>
      <p:sp>
        <p:nvSpPr>
          <p:cNvPr id="10" name="TextBox 9">
            <a:extLst>
              <a:ext uri="{FF2B5EF4-FFF2-40B4-BE49-F238E27FC236}">
                <a16:creationId xmlns:a16="http://schemas.microsoft.com/office/drawing/2014/main" id="{6B478987-53B7-E6A7-4CC6-FB82A5B35023}"/>
              </a:ext>
            </a:extLst>
          </p:cNvPr>
          <p:cNvSpPr txBox="1"/>
          <p:nvPr/>
        </p:nvSpPr>
        <p:spPr>
          <a:xfrm>
            <a:off x="4761314" y="6217567"/>
            <a:ext cx="3364680" cy="307777"/>
          </a:xfrm>
          <a:prstGeom prst="rect">
            <a:avLst/>
          </a:prstGeom>
          <a:noFill/>
        </p:spPr>
        <p:txBody>
          <a:bodyPr wrap="square">
            <a:spAutoFit/>
          </a:bodyPr>
          <a:lstStyle/>
          <a:p>
            <a:pPr algn="r"/>
            <a:r>
              <a:rPr lang="en-US" sz="1400" dirty="0"/>
              <a:t>https://share.google/rwzNwusxZyPFO4Ky0</a:t>
            </a:r>
          </a:p>
        </p:txBody>
      </p:sp>
    </p:spTree>
    <p:extLst>
      <p:ext uri="{BB962C8B-B14F-4D97-AF65-F5344CB8AC3E}">
        <p14:creationId xmlns:p14="http://schemas.microsoft.com/office/powerpoint/2010/main" val="208269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96187-786D-947D-6C71-DF05269609B4}"/>
              </a:ext>
            </a:extLst>
          </p:cNvPr>
          <p:cNvSpPr>
            <a:spLocks noGrp="1"/>
          </p:cNvSpPr>
          <p:nvPr>
            <p:ph type="title"/>
          </p:nvPr>
        </p:nvSpPr>
        <p:spPr/>
        <p:txBody>
          <a:bodyPr/>
          <a:lstStyle/>
          <a:p>
            <a:r>
              <a:rPr lang="en-US" dirty="0"/>
              <a:t>What are we building, and why?</a:t>
            </a:r>
          </a:p>
        </p:txBody>
      </p:sp>
      <p:sp>
        <p:nvSpPr>
          <p:cNvPr id="3" name="Content Placeholder 2">
            <a:extLst>
              <a:ext uri="{FF2B5EF4-FFF2-40B4-BE49-F238E27FC236}">
                <a16:creationId xmlns:a16="http://schemas.microsoft.com/office/drawing/2014/main" id="{0DA45D78-0AC4-EACD-733B-C913E5C47238}"/>
              </a:ext>
            </a:extLst>
          </p:cNvPr>
          <p:cNvSpPr>
            <a:spLocks noGrp="1"/>
          </p:cNvSpPr>
          <p:nvPr>
            <p:ph idx="1"/>
          </p:nvPr>
        </p:nvSpPr>
        <p:spPr>
          <a:xfrm>
            <a:off x="335360" y="1268760"/>
            <a:ext cx="5616624" cy="432048"/>
          </a:xfrm>
        </p:spPr>
        <p:txBody>
          <a:bodyPr/>
          <a:lstStyle/>
          <a:p>
            <a:pPr marL="0" indent="0">
              <a:buNone/>
            </a:pPr>
            <a:r>
              <a:rPr lang="en-US" dirty="0"/>
              <a:t>Data-Information-Knowledge-Wisdom pyramid</a:t>
            </a:r>
          </a:p>
          <a:p>
            <a:pPr marL="0" indent="0">
              <a:buNone/>
            </a:pPr>
            <a:endParaRPr lang="en-US" dirty="0"/>
          </a:p>
        </p:txBody>
      </p:sp>
      <p:sp>
        <p:nvSpPr>
          <p:cNvPr id="4" name="Slide Number Placeholder 3">
            <a:extLst>
              <a:ext uri="{FF2B5EF4-FFF2-40B4-BE49-F238E27FC236}">
                <a16:creationId xmlns:a16="http://schemas.microsoft.com/office/drawing/2014/main" id="{8E5D4504-40A9-B7DE-1EA8-9EE84BFAEBBF}"/>
              </a:ext>
            </a:extLst>
          </p:cNvPr>
          <p:cNvSpPr>
            <a:spLocks noGrp="1"/>
          </p:cNvSpPr>
          <p:nvPr>
            <p:ph type="sldNum" sz="quarter" idx="12"/>
          </p:nvPr>
        </p:nvSpPr>
        <p:spPr/>
        <p:txBody>
          <a:bodyPr/>
          <a:lstStyle/>
          <a:p>
            <a:fld id="{6113E31D-E2AB-40D1-8B51-AFA5AFEF393A}" type="slidenum">
              <a:rPr lang="en-US" smtClean="0"/>
              <a:t>18</a:t>
            </a:fld>
            <a:endParaRPr lang="en-US" dirty="0"/>
          </a:p>
        </p:txBody>
      </p:sp>
      <p:pic>
        <p:nvPicPr>
          <p:cNvPr id="5" name="Picture 2">
            <a:extLst>
              <a:ext uri="{FF2B5EF4-FFF2-40B4-BE49-F238E27FC236}">
                <a16:creationId xmlns:a16="http://schemas.microsoft.com/office/drawing/2014/main" id="{E3A33CDF-DFD9-033D-ED7D-44E69075B1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8089" y="1241045"/>
            <a:ext cx="4957472" cy="500704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FCB3669-0C67-73A4-E787-C0C4EA00155E}"/>
              </a:ext>
            </a:extLst>
          </p:cNvPr>
          <p:cNvSpPr txBox="1"/>
          <p:nvPr/>
        </p:nvSpPr>
        <p:spPr>
          <a:xfrm>
            <a:off x="7032104" y="6101966"/>
            <a:ext cx="4777168" cy="307777"/>
          </a:xfrm>
          <a:prstGeom prst="rect">
            <a:avLst/>
          </a:prstGeom>
          <a:noFill/>
        </p:spPr>
        <p:txBody>
          <a:bodyPr wrap="square">
            <a:spAutoFit/>
          </a:bodyPr>
          <a:lstStyle/>
          <a:p>
            <a:pPr algn="r"/>
            <a:r>
              <a:rPr lang="fr-FR" sz="1400" dirty="0"/>
              <a:t>https://twitter.com/PaulTubb1/status/1294204993290080256 </a:t>
            </a:r>
            <a:endParaRPr lang="en-US" sz="1400" dirty="0"/>
          </a:p>
        </p:txBody>
      </p:sp>
      <p:pic>
        <p:nvPicPr>
          <p:cNvPr id="6" name="Picture 5">
            <a:extLst>
              <a:ext uri="{FF2B5EF4-FFF2-40B4-BE49-F238E27FC236}">
                <a16:creationId xmlns:a16="http://schemas.microsoft.com/office/drawing/2014/main" id="{5F043828-77EA-8FD4-B28B-2BEA38010D3A}"/>
              </a:ext>
            </a:extLst>
          </p:cNvPr>
          <p:cNvPicPr>
            <a:picLocks noChangeAspect="1"/>
          </p:cNvPicPr>
          <p:nvPr/>
        </p:nvPicPr>
        <p:blipFill>
          <a:blip r:embed="rId4"/>
          <a:stretch>
            <a:fillRect/>
          </a:stretch>
        </p:blipFill>
        <p:spPr>
          <a:xfrm>
            <a:off x="983432" y="2647236"/>
            <a:ext cx="4521002" cy="3428426"/>
          </a:xfrm>
          <a:prstGeom prst="rect">
            <a:avLst/>
          </a:prstGeom>
        </p:spPr>
      </p:pic>
      <p:sp>
        <p:nvSpPr>
          <p:cNvPr id="8" name="TextBox 7">
            <a:extLst>
              <a:ext uri="{FF2B5EF4-FFF2-40B4-BE49-F238E27FC236}">
                <a16:creationId xmlns:a16="http://schemas.microsoft.com/office/drawing/2014/main" id="{9A83F1CB-DD0F-16FA-E0A9-243DCBB90928}"/>
              </a:ext>
            </a:extLst>
          </p:cNvPr>
          <p:cNvSpPr txBox="1"/>
          <p:nvPr/>
        </p:nvSpPr>
        <p:spPr>
          <a:xfrm>
            <a:off x="212600" y="6116454"/>
            <a:ext cx="5715000" cy="307777"/>
          </a:xfrm>
          <a:prstGeom prst="rect">
            <a:avLst/>
          </a:prstGeom>
          <a:noFill/>
        </p:spPr>
        <p:txBody>
          <a:bodyPr wrap="square">
            <a:spAutoFit/>
          </a:bodyPr>
          <a:lstStyle/>
          <a:p>
            <a:pPr algn="r"/>
            <a:r>
              <a:rPr lang="en-US" sz="1400" dirty="0"/>
              <a:t>https://makeameme.org/meme/ooooh-business-intelligence-31d5165b21</a:t>
            </a:r>
          </a:p>
        </p:txBody>
      </p:sp>
    </p:spTree>
    <p:extLst>
      <p:ext uri="{BB962C8B-B14F-4D97-AF65-F5344CB8AC3E}">
        <p14:creationId xmlns:p14="http://schemas.microsoft.com/office/powerpoint/2010/main" val="20507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6CF9B-44BF-348D-A254-0D2614FAD5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97E2C7-C411-C35A-F685-BD46033CFC12}"/>
              </a:ext>
            </a:extLst>
          </p:cNvPr>
          <p:cNvSpPr>
            <a:spLocks noGrp="1"/>
          </p:cNvSpPr>
          <p:nvPr>
            <p:ph type="title"/>
          </p:nvPr>
        </p:nvSpPr>
        <p:spPr/>
        <p:txBody>
          <a:bodyPr/>
          <a:lstStyle/>
          <a:p>
            <a:r>
              <a:rPr lang="en-US" dirty="0"/>
              <a:t>Story: Now what?</a:t>
            </a:r>
          </a:p>
        </p:txBody>
      </p:sp>
      <p:sp>
        <p:nvSpPr>
          <p:cNvPr id="5" name="Content Placeholder 4">
            <a:extLst>
              <a:ext uri="{FF2B5EF4-FFF2-40B4-BE49-F238E27FC236}">
                <a16:creationId xmlns:a16="http://schemas.microsoft.com/office/drawing/2014/main" id="{6EE6ECC8-A213-B2D4-3826-F0AF1538B853}"/>
              </a:ext>
            </a:extLst>
          </p:cNvPr>
          <p:cNvSpPr>
            <a:spLocks noGrp="1"/>
          </p:cNvSpPr>
          <p:nvPr>
            <p:ph idx="1"/>
          </p:nvPr>
        </p:nvSpPr>
        <p:spPr/>
        <p:txBody>
          <a:bodyPr/>
          <a:lstStyle/>
          <a:p>
            <a:r>
              <a:rPr lang="en-US" dirty="0">
                <a:solidFill>
                  <a:schemeClr val="accent3"/>
                </a:solidFill>
              </a:rPr>
              <a:t>What data do we need?</a:t>
            </a:r>
            <a:br>
              <a:rPr lang="en-US" dirty="0">
                <a:solidFill>
                  <a:schemeClr val="accent3"/>
                </a:solidFill>
              </a:rPr>
            </a:br>
            <a:endParaRPr lang="en-US" dirty="0">
              <a:solidFill>
                <a:schemeClr val="accent3"/>
              </a:solidFill>
            </a:endParaRPr>
          </a:p>
          <a:p>
            <a:r>
              <a:rPr lang="en-US" dirty="0">
                <a:solidFill>
                  <a:schemeClr val="accent3"/>
                </a:solidFill>
              </a:rPr>
              <a:t>What data sources are available?</a:t>
            </a:r>
            <a:br>
              <a:rPr lang="en-US" dirty="0">
                <a:solidFill>
                  <a:schemeClr val="accent3"/>
                </a:solidFill>
              </a:rPr>
            </a:br>
            <a:endParaRPr lang="en-US" dirty="0">
              <a:solidFill>
                <a:schemeClr val="accent3"/>
              </a:solidFill>
            </a:endParaRPr>
          </a:p>
          <a:p>
            <a:r>
              <a:rPr lang="en-US" dirty="0">
                <a:solidFill>
                  <a:schemeClr val="accent3"/>
                </a:solidFill>
              </a:rPr>
              <a:t>What is the meaning of the data?</a:t>
            </a:r>
            <a:br>
              <a:rPr lang="en-US" dirty="0"/>
            </a:br>
            <a:endParaRPr lang="en-US" dirty="0"/>
          </a:p>
          <a:p>
            <a:r>
              <a:rPr lang="en-US" dirty="0">
                <a:solidFill>
                  <a:schemeClr val="accent3"/>
                </a:solidFill>
              </a:rPr>
              <a:t>What data sources should be used?</a:t>
            </a:r>
            <a:br>
              <a:rPr lang="en-US" dirty="0">
                <a:solidFill>
                  <a:schemeClr val="accent3"/>
                </a:solidFill>
              </a:rPr>
            </a:br>
            <a:endParaRPr lang="en-US" dirty="0">
              <a:solidFill>
                <a:schemeClr val="accent3"/>
              </a:solidFill>
            </a:endParaRPr>
          </a:p>
          <a:p>
            <a:r>
              <a:rPr lang="en-US" dirty="0">
                <a:solidFill>
                  <a:schemeClr val="accent3"/>
                </a:solidFill>
              </a:rPr>
              <a:t>What transformation should be used?</a:t>
            </a:r>
            <a:br>
              <a:rPr lang="en-US" dirty="0">
                <a:solidFill>
                  <a:schemeClr val="accent3"/>
                </a:solidFill>
              </a:rPr>
            </a:br>
            <a:endParaRPr lang="en-US" dirty="0">
              <a:solidFill>
                <a:schemeClr val="accent3"/>
              </a:solidFill>
            </a:endParaRPr>
          </a:p>
          <a:p>
            <a:r>
              <a:rPr lang="en-US" dirty="0"/>
              <a:t>How should the data be published?</a:t>
            </a:r>
            <a:br>
              <a:rPr lang="en-US" dirty="0"/>
            </a:br>
            <a:r>
              <a:rPr lang="en-US" dirty="0">
                <a:solidFill>
                  <a:schemeClr val="tx1"/>
                </a:solidFill>
              </a:rPr>
              <a:t>Print excel file, scan and send, expose as a service,</a:t>
            </a:r>
            <a:br>
              <a:rPr lang="en-US" dirty="0">
                <a:solidFill>
                  <a:schemeClr val="tx1"/>
                </a:solidFill>
              </a:rPr>
            </a:br>
            <a:r>
              <a:rPr lang="en-US" dirty="0">
                <a:solidFill>
                  <a:schemeClr val="tx1"/>
                </a:solidFill>
              </a:rPr>
              <a:t>load to database, register to data catalog ...</a:t>
            </a: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6B4A61F8-9F1D-A823-A68A-AD687A9A7CEE}"/>
              </a:ext>
            </a:extLst>
          </p:cNvPr>
          <p:cNvSpPr>
            <a:spLocks noGrp="1"/>
          </p:cNvSpPr>
          <p:nvPr>
            <p:ph type="sldNum" sz="quarter" idx="12"/>
          </p:nvPr>
        </p:nvSpPr>
        <p:spPr/>
        <p:txBody>
          <a:bodyPr/>
          <a:lstStyle/>
          <a:p>
            <a:fld id="{6113E31D-E2AB-40D1-8B51-AFA5AFEF393A}" type="slidenum">
              <a:rPr lang="en-US" smtClean="0"/>
              <a:t>19</a:t>
            </a:fld>
            <a:endParaRPr lang="en-US" dirty="0"/>
          </a:p>
        </p:txBody>
      </p:sp>
      <p:pic>
        <p:nvPicPr>
          <p:cNvPr id="6" name="Picture 2">
            <a:extLst>
              <a:ext uri="{FF2B5EF4-FFF2-40B4-BE49-F238E27FC236}">
                <a16:creationId xmlns:a16="http://schemas.microsoft.com/office/drawing/2014/main" id="{5437AFC1-CD25-F4F5-7E5E-3553C05640F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72648" y="3344356"/>
            <a:ext cx="2724304" cy="278029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B7886BB-AFC6-A4DC-D695-0200A87C689F}"/>
              </a:ext>
            </a:extLst>
          </p:cNvPr>
          <p:cNvSpPr txBox="1"/>
          <p:nvPr/>
        </p:nvSpPr>
        <p:spPr>
          <a:xfrm>
            <a:off x="9048328" y="6084004"/>
            <a:ext cx="2972944" cy="307777"/>
          </a:xfrm>
          <a:prstGeom prst="rect">
            <a:avLst/>
          </a:prstGeom>
          <a:noFill/>
        </p:spPr>
        <p:txBody>
          <a:bodyPr wrap="square">
            <a:spAutoFit/>
          </a:bodyPr>
          <a:lstStyle/>
          <a:p>
            <a:pPr algn="r"/>
            <a:r>
              <a:rPr lang="en-US" sz="1400" dirty="0"/>
              <a:t>https://openclipart.org</a:t>
            </a:r>
          </a:p>
        </p:txBody>
      </p:sp>
    </p:spTree>
    <p:extLst>
      <p:ext uri="{BB962C8B-B14F-4D97-AF65-F5344CB8AC3E}">
        <p14:creationId xmlns:p14="http://schemas.microsoft.com/office/powerpoint/2010/main" val="1691566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3609A-D74E-E66F-A309-725DB9F44BC1}"/>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E238E306-B85C-ECC4-F63E-6B7E943B1640}"/>
              </a:ext>
            </a:extLst>
          </p:cNvPr>
          <p:cNvSpPr>
            <a:spLocks noGrp="1"/>
          </p:cNvSpPr>
          <p:nvPr>
            <p:ph sz="half" idx="1"/>
          </p:nvPr>
        </p:nvSpPr>
        <p:spPr/>
        <p:txBody>
          <a:bodyPr/>
          <a:lstStyle/>
          <a:p>
            <a:pPr marL="0" indent="0">
              <a:buNone/>
            </a:pPr>
            <a:r>
              <a:rPr lang="en-US" b="1" dirty="0"/>
              <a:t>Prerequisites</a:t>
            </a:r>
            <a:br>
              <a:rPr lang="en-US" b="1" dirty="0"/>
            </a:br>
            <a:r>
              <a:rPr lang="en-US" dirty="0"/>
              <a:t>Web and Data-Oriented Programming, 3</a:t>
            </a:r>
            <a:r>
              <a:rPr lang="en-US" baseline="30000" dirty="0"/>
              <a:t>rd</a:t>
            </a:r>
            <a:r>
              <a:rPr lang="en-US" dirty="0"/>
              <a:t> year</a:t>
            </a:r>
          </a:p>
          <a:p>
            <a:r>
              <a:rPr lang="en-US" dirty="0"/>
              <a:t>Programming 1 (NPRG030)</a:t>
            </a:r>
          </a:p>
          <a:p>
            <a:r>
              <a:rPr lang="en-US" dirty="0"/>
              <a:t>Programming 2 (NPRG031)</a:t>
            </a:r>
          </a:p>
          <a:p>
            <a:r>
              <a:rPr lang="en-US" dirty="0"/>
              <a:t>Programming in Java / C++ / C# / Web ...</a:t>
            </a:r>
          </a:p>
          <a:p>
            <a:r>
              <a:rPr lang="en-US" dirty="0"/>
              <a:t>Database Systems (NDBI025)</a:t>
            </a:r>
          </a:p>
          <a:p>
            <a:r>
              <a:rPr lang="en-US" dirty="0"/>
              <a:t>Individual Software Project (NPRG045)</a:t>
            </a:r>
          </a:p>
          <a:p>
            <a:r>
              <a:rPr lang="en-US" dirty="0"/>
              <a:t>Database Access Methods (NDBI046)</a:t>
            </a:r>
          </a:p>
          <a:p>
            <a:pPr marL="0" indent="0">
              <a:buNone/>
            </a:pPr>
            <a:br>
              <a:rPr lang="en-US" dirty="0"/>
            </a:br>
            <a:r>
              <a:rPr lang="en-US" dirty="0"/>
              <a:t>Optional</a:t>
            </a:r>
          </a:p>
          <a:p>
            <a:r>
              <a:rPr lang="en-US" dirty="0"/>
              <a:t>Software System Architectures (NSWI130)</a:t>
            </a:r>
          </a:p>
        </p:txBody>
      </p:sp>
      <p:sp>
        <p:nvSpPr>
          <p:cNvPr id="4" name="Content Placeholder 3">
            <a:extLst>
              <a:ext uri="{FF2B5EF4-FFF2-40B4-BE49-F238E27FC236}">
                <a16:creationId xmlns:a16="http://schemas.microsoft.com/office/drawing/2014/main" id="{BAEB6766-AAE5-0DBF-C28A-13DCE070B182}"/>
              </a:ext>
            </a:extLst>
          </p:cNvPr>
          <p:cNvSpPr>
            <a:spLocks noGrp="1"/>
          </p:cNvSpPr>
          <p:nvPr>
            <p:ph sz="half" idx="2"/>
          </p:nvPr>
        </p:nvSpPr>
        <p:spPr/>
        <p:txBody>
          <a:bodyPr/>
          <a:lstStyle/>
          <a:p>
            <a:pPr marL="0" indent="0">
              <a:buNone/>
            </a:pPr>
            <a:r>
              <a:rPr lang="en-US" b="1" dirty="0"/>
              <a:t>Outcomes</a:t>
            </a:r>
            <a:br>
              <a:rPr lang="en-US" b="1" dirty="0"/>
            </a:br>
            <a:endParaRPr lang="en-US" b="1" dirty="0"/>
          </a:p>
          <a:p>
            <a:r>
              <a:rPr lang="en-US" dirty="0"/>
              <a:t>Business process</a:t>
            </a:r>
          </a:p>
          <a:p>
            <a:r>
              <a:rPr lang="en-US" dirty="0"/>
              <a:t>Data use-case(s)</a:t>
            </a:r>
          </a:p>
          <a:p>
            <a:r>
              <a:rPr lang="en-US" dirty="0"/>
              <a:t>Data management</a:t>
            </a:r>
          </a:p>
          <a:p>
            <a:r>
              <a:rPr lang="en-US" dirty="0"/>
              <a:t>Data engineering and data engineer</a:t>
            </a:r>
          </a:p>
        </p:txBody>
      </p:sp>
      <p:sp>
        <p:nvSpPr>
          <p:cNvPr id="5" name="Slide Number Placeholder 4">
            <a:extLst>
              <a:ext uri="{FF2B5EF4-FFF2-40B4-BE49-F238E27FC236}">
                <a16:creationId xmlns:a16="http://schemas.microsoft.com/office/drawing/2014/main" id="{E06CA54B-4243-A105-6281-EC740FD5C571}"/>
              </a:ext>
            </a:extLst>
          </p:cNvPr>
          <p:cNvSpPr>
            <a:spLocks noGrp="1"/>
          </p:cNvSpPr>
          <p:nvPr>
            <p:ph type="sldNum" sz="quarter" idx="12"/>
          </p:nvPr>
        </p:nvSpPr>
        <p:spPr/>
        <p:txBody>
          <a:bodyPr/>
          <a:lstStyle/>
          <a:p>
            <a:fld id="{4FAB73BC-B049-4115-A692-8D63A059BFB8}" type="slidenum">
              <a:rPr lang="en-US" smtClean="0"/>
              <a:t>2</a:t>
            </a:fld>
            <a:endParaRPr lang="en-US" dirty="0"/>
          </a:p>
        </p:txBody>
      </p:sp>
    </p:spTree>
    <p:extLst>
      <p:ext uri="{BB962C8B-B14F-4D97-AF65-F5344CB8AC3E}">
        <p14:creationId xmlns:p14="http://schemas.microsoft.com/office/powerpoint/2010/main" val="30903944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CBAA4F-ED47-D71C-0AA8-574B9C5BB985}"/>
              </a:ext>
            </a:extLst>
          </p:cNvPr>
          <p:cNvSpPr>
            <a:spLocks noGrp="1"/>
          </p:cNvSpPr>
          <p:nvPr>
            <p:ph type="title"/>
          </p:nvPr>
        </p:nvSpPr>
        <p:spPr/>
        <p:txBody>
          <a:bodyPr/>
          <a:lstStyle/>
          <a:p>
            <a:r>
              <a:rPr lang="en-US" dirty="0"/>
              <a:t>Law(s) and regulations</a:t>
            </a:r>
          </a:p>
        </p:txBody>
      </p:sp>
      <p:sp>
        <p:nvSpPr>
          <p:cNvPr id="6" name="Content Placeholder 5">
            <a:extLst>
              <a:ext uri="{FF2B5EF4-FFF2-40B4-BE49-F238E27FC236}">
                <a16:creationId xmlns:a16="http://schemas.microsoft.com/office/drawing/2014/main" id="{44FFC31A-88A0-721D-F62F-B90D762E7319}"/>
              </a:ext>
            </a:extLst>
          </p:cNvPr>
          <p:cNvSpPr>
            <a:spLocks noGrp="1"/>
          </p:cNvSpPr>
          <p:nvPr>
            <p:ph sz="half" idx="1"/>
          </p:nvPr>
        </p:nvSpPr>
        <p:spPr>
          <a:xfrm>
            <a:off x="4339373" y="1260583"/>
            <a:ext cx="3465887" cy="5048736"/>
          </a:xfrm>
        </p:spPr>
        <p:txBody>
          <a:bodyPr/>
          <a:lstStyle/>
          <a:p>
            <a:pPr marL="0" indent="0">
              <a:buNone/>
            </a:pPr>
            <a:r>
              <a:rPr lang="en-US" b="1" dirty="0">
                <a:solidFill>
                  <a:schemeClr val="tx1"/>
                </a:solidFill>
              </a:rPr>
              <a:t>GDPR (2018)</a:t>
            </a:r>
          </a:p>
          <a:p>
            <a:r>
              <a:rPr lang="en-US" dirty="0">
                <a:solidFill>
                  <a:schemeClr val="tx1"/>
                </a:solidFill>
              </a:rPr>
              <a:t>Fairness</a:t>
            </a:r>
          </a:p>
          <a:p>
            <a:r>
              <a:rPr lang="en-US" dirty="0">
                <a:solidFill>
                  <a:schemeClr val="tx1"/>
                </a:solidFill>
              </a:rPr>
              <a:t>Lawfulness</a:t>
            </a:r>
          </a:p>
          <a:p>
            <a:r>
              <a:rPr lang="en-US" dirty="0">
                <a:solidFill>
                  <a:schemeClr val="tx1"/>
                </a:solidFill>
              </a:rPr>
              <a:t>Transparency</a:t>
            </a:r>
          </a:p>
          <a:p>
            <a:r>
              <a:rPr lang="en-US" dirty="0">
                <a:solidFill>
                  <a:schemeClr val="tx1"/>
                </a:solidFill>
              </a:rPr>
              <a:t>Purpose Limitation</a:t>
            </a:r>
          </a:p>
          <a:p>
            <a:r>
              <a:rPr lang="en-US" dirty="0">
                <a:solidFill>
                  <a:schemeClr val="tx1"/>
                </a:solidFill>
              </a:rPr>
              <a:t>Data Minimization</a:t>
            </a:r>
          </a:p>
          <a:p>
            <a:r>
              <a:rPr lang="en-US" dirty="0">
                <a:solidFill>
                  <a:schemeClr val="tx1"/>
                </a:solidFill>
              </a:rPr>
              <a:t>Accuracy</a:t>
            </a:r>
          </a:p>
          <a:p>
            <a:r>
              <a:rPr lang="en-US" dirty="0">
                <a:solidFill>
                  <a:schemeClr val="tx1"/>
                </a:solidFill>
              </a:rPr>
              <a:t>Storage Limitation</a:t>
            </a:r>
          </a:p>
          <a:p>
            <a:r>
              <a:rPr lang="en-US" dirty="0">
                <a:solidFill>
                  <a:schemeClr val="tx1"/>
                </a:solidFill>
              </a:rPr>
              <a:t>Integrity and Confidentiality</a:t>
            </a:r>
          </a:p>
          <a:p>
            <a:r>
              <a:rPr lang="en-US" dirty="0">
                <a:solidFill>
                  <a:schemeClr val="tx1"/>
                </a:solidFill>
              </a:rPr>
              <a:t>Accountability</a:t>
            </a:r>
          </a:p>
        </p:txBody>
      </p:sp>
      <p:sp>
        <p:nvSpPr>
          <p:cNvPr id="7" name="Content Placeholder 6">
            <a:extLst>
              <a:ext uri="{FF2B5EF4-FFF2-40B4-BE49-F238E27FC236}">
                <a16:creationId xmlns:a16="http://schemas.microsoft.com/office/drawing/2014/main" id="{B2F1173B-FEA8-AC91-FCD9-55861D84816E}"/>
              </a:ext>
            </a:extLst>
          </p:cNvPr>
          <p:cNvSpPr>
            <a:spLocks noGrp="1"/>
          </p:cNvSpPr>
          <p:nvPr>
            <p:ph sz="half" idx="2"/>
          </p:nvPr>
        </p:nvSpPr>
        <p:spPr>
          <a:xfrm>
            <a:off x="8318744" y="1260583"/>
            <a:ext cx="3465888" cy="5048736"/>
          </a:xfrm>
        </p:spPr>
        <p:txBody>
          <a:bodyPr/>
          <a:lstStyle/>
          <a:p>
            <a:pPr marL="0" indent="0">
              <a:buNone/>
            </a:pPr>
            <a:r>
              <a:rPr lang="en-US" b="1" dirty="0">
                <a:solidFill>
                  <a:schemeClr val="tx1"/>
                </a:solidFill>
              </a:rPr>
              <a:t>NIS (2016)</a:t>
            </a:r>
            <a:r>
              <a:rPr lang="en-US" dirty="0">
                <a:solidFill>
                  <a:schemeClr val="tx1"/>
                </a:solidFill>
              </a:rPr>
              <a:t>,</a:t>
            </a:r>
            <a:r>
              <a:rPr lang="en-US" b="1" dirty="0">
                <a:solidFill>
                  <a:schemeClr val="tx1"/>
                </a:solidFill>
              </a:rPr>
              <a:t> NIS2 (2023)</a:t>
            </a:r>
          </a:p>
          <a:p>
            <a:r>
              <a:rPr lang="en-US" dirty="0">
                <a:solidFill>
                  <a:schemeClr val="tx1"/>
                </a:solidFill>
              </a:rPr>
              <a:t>Final legislation ready</a:t>
            </a:r>
            <a:br>
              <a:rPr lang="en-US" dirty="0">
                <a:solidFill>
                  <a:schemeClr val="tx1"/>
                </a:solidFill>
              </a:rPr>
            </a:br>
            <a:r>
              <a:rPr lang="en-US" sz="1800" dirty="0">
                <a:solidFill>
                  <a:schemeClr val="tx1"/>
                </a:solidFill>
              </a:rPr>
              <a:t>Dec. 2022.</a:t>
            </a:r>
          </a:p>
          <a:p>
            <a:r>
              <a:rPr lang="en-US" dirty="0">
                <a:solidFill>
                  <a:schemeClr val="tx1"/>
                </a:solidFill>
              </a:rPr>
              <a:t>Transposition</a:t>
            </a:r>
            <a:br>
              <a:rPr lang="en-US" dirty="0">
                <a:solidFill>
                  <a:schemeClr val="tx1"/>
                </a:solidFill>
              </a:rPr>
            </a:br>
            <a:r>
              <a:rPr lang="en-US" sz="1800" dirty="0">
                <a:solidFill>
                  <a:schemeClr val="tx1"/>
                </a:solidFill>
              </a:rPr>
              <a:t>Oct. 2024</a:t>
            </a:r>
          </a:p>
          <a:p>
            <a:r>
              <a:rPr lang="en-US" dirty="0">
                <a:solidFill>
                  <a:schemeClr val="tx1"/>
                </a:solidFill>
              </a:rPr>
              <a:t>Implementation </a:t>
            </a:r>
            <a:br>
              <a:rPr lang="en-US" dirty="0">
                <a:solidFill>
                  <a:schemeClr val="tx1"/>
                </a:solidFill>
              </a:rPr>
            </a:br>
            <a:r>
              <a:rPr lang="en-US" sz="1800" dirty="0">
                <a:solidFill>
                  <a:schemeClr val="tx1"/>
                </a:solidFill>
              </a:rPr>
              <a:t>One year period</a:t>
            </a:r>
            <a:endParaRPr lang="en-US" dirty="0">
              <a:solidFill>
                <a:schemeClr val="tx1"/>
              </a:solidFill>
            </a:endParaRPr>
          </a:p>
          <a:p>
            <a:pPr marL="0" indent="0">
              <a:buNone/>
            </a:pPr>
            <a:r>
              <a:rPr lang="en-US" b="1" dirty="0">
                <a:solidFill>
                  <a:schemeClr val="tx1"/>
                </a:solidFill>
              </a:rPr>
              <a:t>EU AI Act (2024)</a:t>
            </a:r>
            <a:endParaRPr lang="en-US" dirty="0">
              <a:solidFill>
                <a:schemeClr val="tx1"/>
              </a:solidFill>
            </a:endParaRPr>
          </a:p>
          <a:p>
            <a:pPr marL="0" indent="0">
              <a:buNone/>
            </a:pPr>
            <a:r>
              <a:rPr lang="en-US" dirty="0">
                <a:solidFill>
                  <a:schemeClr val="tx1"/>
                </a:solidFill>
              </a:rPr>
              <a:t>Risk-based approach:</a:t>
            </a:r>
          </a:p>
          <a:p>
            <a:r>
              <a:rPr lang="en-US" dirty="0">
                <a:solidFill>
                  <a:schemeClr val="tx1"/>
                </a:solidFill>
              </a:rPr>
              <a:t>Unacceptable</a:t>
            </a:r>
          </a:p>
          <a:p>
            <a:r>
              <a:rPr lang="en-US" dirty="0">
                <a:solidFill>
                  <a:schemeClr val="tx1"/>
                </a:solidFill>
              </a:rPr>
              <a:t>High-Risk - regulated</a:t>
            </a:r>
          </a:p>
          <a:p>
            <a:r>
              <a:rPr lang="en-US" dirty="0">
                <a:solidFill>
                  <a:schemeClr val="tx1"/>
                </a:solidFill>
              </a:rPr>
              <a:t>... - unregulated</a:t>
            </a:r>
          </a:p>
          <a:p>
            <a:pPr marL="0" indent="0">
              <a:buNone/>
            </a:pPr>
            <a:endParaRPr lang="en-US" dirty="0">
              <a:solidFill>
                <a:schemeClr val="tx1"/>
              </a:solidFill>
            </a:endParaRPr>
          </a:p>
          <a:p>
            <a:pPr marL="0" indent="0">
              <a:buNone/>
            </a:pPr>
            <a:endParaRPr lang="en-US" dirty="0">
              <a:solidFill>
                <a:schemeClr val="tx1"/>
              </a:solidFill>
            </a:endParaRPr>
          </a:p>
          <a:p>
            <a:pPr marL="0" indent="0">
              <a:buNone/>
            </a:pPr>
            <a:endParaRPr lang="en-US" dirty="0"/>
          </a:p>
        </p:txBody>
      </p:sp>
      <p:sp>
        <p:nvSpPr>
          <p:cNvPr id="4" name="Slide Number Placeholder 3">
            <a:extLst>
              <a:ext uri="{FF2B5EF4-FFF2-40B4-BE49-F238E27FC236}">
                <a16:creationId xmlns:a16="http://schemas.microsoft.com/office/drawing/2014/main" id="{73F839D1-07C5-36EB-7B0E-55084533BB3F}"/>
              </a:ext>
            </a:extLst>
          </p:cNvPr>
          <p:cNvSpPr>
            <a:spLocks noGrp="1"/>
          </p:cNvSpPr>
          <p:nvPr>
            <p:ph type="sldNum" sz="quarter" idx="12"/>
          </p:nvPr>
        </p:nvSpPr>
        <p:spPr/>
        <p:txBody>
          <a:bodyPr/>
          <a:lstStyle/>
          <a:p>
            <a:fld id="{6113E31D-E2AB-40D1-8B51-AFA5AFEF393A}" type="slidenum">
              <a:rPr lang="en-US" smtClean="0"/>
              <a:t>20</a:t>
            </a:fld>
            <a:endParaRPr lang="en-US" dirty="0"/>
          </a:p>
        </p:txBody>
      </p:sp>
      <p:pic>
        <p:nvPicPr>
          <p:cNvPr id="8" name="Picture 7">
            <a:extLst>
              <a:ext uri="{FF2B5EF4-FFF2-40B4-BE49-F238E27FC236}">
                <a16:creationId xmlns:a16="http://schemas.microsoft.com/office/drawing/2014/main" id="{4D912D1A-FD67-D95A-A3DA-45D9F3472551}"/>
              </a:ext>
            </a:extLst>
          </p:cNvPr>
          <p:cNvPicPr>
            <a:picLocks noChangeAspect="1"/>
          </p:cNvPicPr>
          <p:nvPr/>
        </p:nvPicPr>
        <p:blipFill>
          <a:blip r:embed="rId3"/>
          <a:stretch>
            <a:fillRect/>
          </a:stretch>
        </p:blipFill>
        <p:spPr>
          <a:xfrm>
            <a:off x="360001" y="1301414"/>
            <a:ext cx="3465887" cy="4916153"/>
          </a:xfrm>
          <a:prstGeom prst="rect">
            <a:avLst/>
          </a:prstGeom>
        </p:spPr>
      </p:pic>
      <p:sp>
        <p:nvSpPr>
          <p:cNvPr id="10" name="TextBox 9">
            <a:extLst>
              <a:ext uri="{FF2B5EF4-FFF2-40B4-BE49-F238E27FC236}">
                <a16:creationId xmlns:a16="http://schemas.microsoft.com/office/drawing/2014/main" id="{024388B0-E825-DC45-FC98-B2569554E2AE}"/>
              </a:ext>
            </a:extLst>
          </p:cNvPr>
          <p:cNvSpPr txBox="1"/>
          <p:nvPr/>
        </p:nvSpPr>
        <p:spPr>
          <a:xfrm>
            <a:off x="1324192" y="6145559"/>
            <a:ext cx="2501696" cy="307777"/>
          </a:xfrm>
          <a:prstGeom prst="rect">
            <a:avLst/>
          </a:prstGeom>
          <a:noFill/>
        </p:spPr>
        <p:txBody>
          <a:bodyPr wrap="square">
            <a:spAutoFit/>
          </a:bodyPr>
          <a:lstStyle/>
          <a:p>
            <a:pPr algn="r"/>
            <a:r>
              <a:rPr lang="en-US" sz="1400" dirty="0"/>
              <a:t>https://imgflip.com/i/1rfxwa</a:t>
            </a:r>
          </a:p>
        </p:txBody>
      </p:sp>
    </p:spTree>
    <p:extLst>
      <p:ext uri="{BB962C8B-B14F-4D97-AF65-F5344CB8AC3E}">
        <p14:creationId xmlns:p14="http://schemas.microsoft.com/office/powerpoint/2010/main" val="369862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45E66-37BB-E757-AAF3-338B1CCF50FB}"/>
              </a:ext>
            </a:extLst>
          </p:cNvPr>
          <p:cNvSpPr>
            <a:spLocks noGrp="1"/>
          </p:cNvSpPr>
          <p:nvPr>
            <p:ph type="title"/>
          </p:nvPr>
        </p:nvSpPr>
        <p:spPr/>
        <p:txBody>
          <a:bodyPr/>
          <a:lstStyle/>
          <a:p>
            <a:r>
              <a:rPr lang="en-US" dirty="0"/>
              <a:t>Data management</a:t>
            </a:r>
          </a:p>
        </p:txBody>
      </p:sp>
      <p:sp>
        <p:nvSpPr>
          <p:cNvPr id="3" name="Slide Number Placeholder 2">
            <a:extLst>
              <a:ext uri="{FF2B5EF4-FFF2-40B4-BE49-F238E27FC236}">
                <a16:creationId xmlns:a16="http://schemas.microsoft.com/office/drawing/2014/main" id="{DB87C373-8BAE-BACC-B08F-A52C305C90DF}"/>
              </a:ext>
            </a:extLst>
          </p:cNvPr>
          <p:cNvSpPr>
            <a:spLocks noGrp="1"/>
          </p:cNvSpPr>
          <p:nvPr>
            <p:ph type="sldNum" sz="quarter" idx="12"/>
          </p:nvPr>
        </p:nvSpPr>
        <p:spPr/>
        <p:txBody>
          <a:bodyPr/>
          <a:lstStyle/>
          <a:p>
            <a:fld id="{4FAB73BC-B049-4115-A692-8D63A059BFB8}" type="slidenum">
              <a:rPr lang="en-US" smtClean="0"/>
              <a:t>21</a:t>
            </a:fld>
            <a:endParaRPr lang="en-US" dirty="0"/>
          </a:p>
        </p:txBody>
      </p:sp>
      <p:sp>
        <p:nvSpPr>
          <p:cNvPr id="6" name="TextBox 5">
            <a:extLst>
              <a:ext uri="{FF2B5EF4-FFF2-40B4-BE49-F238E27FC236}">
                <a16:creationId xmlns:a16="http://schemas.microsoft.com/office/drawing/2014/main" id="{10940E80-BA03-5224-B3D0-AF3994593B34}"/>
              </a:ext>
            </a:extLst>
          </p:cNvPr>
          <p:cNvSpPr txBox="1"/>
          <p:nvPr/>
        </p:nvSpPr>
        <p:spPr>
          <a:xfrm>
            <a:off x="8448687" y="5306772"/>
            <a:ext cx="2857500" cy="307777"/>
          </a:xfrm>
          <a:prstGeom prst="rect">
            <a:avLst/>
          </a:prstGeom>
          <a:noFill/>
        </p:spPr>
        <p:txBody>
          <a:bodyPr wrap="square">
            <a:spAutoFit/>
          </a:bodyPr>
          <a:lstStyle/>
          <a:p>
            <a:pPr algn="r"/>
            <a:r>
              <a:rPr lang="en-US" sz="1400" dirty="0"/>
              <a:t>https://dagny.com/whose-job-is-qa/</a:t>
            </a:r>
          </a:p>
        </p:txBody>
      </p:sp>
      <p:pic>
        <p:nvPicPr>
          <p:cNvPr id="7" name="Content Placeholder 5" descr="Diagram&#10;&#10;Description automatically generated">
            <a:extLst>
              <a:ext uri="{FF2B5EF4-FFF2-40B4-BE49-F238E27FC236}">
                <a16:creationId xmlns:a16="http://schemas.microsoft.com/office/drawing/2014/main" id="{77BF3C4E-A3AF-E277-0A23-3E26CFDBCD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455" y="1612784"/>
            <a:ext cx="4949440" cy="4840552"/>
          </a:xfrm>
          <a:prstGeom prst="rect">
            <a:avLst/>
          </a:prstGeom>
        </p:spPr>
      </p:pic>
      <p:sp>
        <p:nvSpPr>
          <p:cNvPr id="8" name="TextBox 7">
            <a:extLst>
              <a:ext uri="{FF2B5EF4-FFF2-40B4-BE49-F238E27FC236}">
                <a16:creationId xmlns:a16="http://schemas.microsoft.com/office/drawing/2014/main" id="{2275837C-1E57-8818-9334-F3C5562E18A1}"/>
              </a:ext>
            </a:extLst>
          </p:cNvPr>
          <p:cNvSpPr txBox="1"/>
          <p:nvPr/>
        </p:nvSpPr>
        <p:spPr>
          <a:xfrm>
            <a:off x="1029247" y="1181897"/>
            <a:ext cx="4945648" cy="430887"/>
          </a:xfrm>
          <a:prstGeom prst="rect">
            <a:avLst/>
          </a:prstGeom>
          <a:noFill/>
        </p:spPr>
        <p:txBody>
          <a:bodyPr wrap="square" rtlCol="0">
            <a:spAutoFit/>
          </a:bodyPr>
          <a:lstStyle/>
          <a:p>
            <a:pPr algn="ctr"/>
            <a:r>
              <a:rPr lang="en-US" sz="2200" dirty="0"/>
              <a:t>The Global Data Management Company</a:t>
            </a:r>
          </a:p>
        </p:txBody>
      </p:sp>
      <p:pic>
        <p:nvPicPr>
          <p:cNvPr id="9" name="Picture 8">
            <a:extLst>
              <a:ext uri="{FF2B5EF4-FFF2-40B4-BE49-F238E27FC236}">
                <a16:creationId xmlns:a16="http://schemas.microsoft.com/office/drawing/2014/main" id="{F97B688B-141D-3976-E398-DF21D154492E}"/>
              </a:ext>
            </a:extLst>
          </p:cNvPr>
          <p:cNvPicPr>
            <a:picLocks noChangeAspect="1"/>
          </p:cNvPicPr>
          <p:nvPr/>
        </p:nvPicPr>
        <p:blipFill>
          <a:blip r:embed="rId4"/>
          <a:stretch>
            <a:fillRect/>
          </a:stretch>
        </p:blipFill>
        <p:spPr>
          <a:xfrm>
            <a:off x="7840558" y="1270723"/>
            <a:ext cx="3935671" cy="3909433"/>
          </a:xfrm>
          <a:prstGeom prst="rect">
            <a:avLst/>
          </a:prstGeom>
        </p:spPr>
      </p:pic>
    </p:spTree>
    <p:extLst>
      <p:ext uri="{BB962C8B-B14F-4D97-AF65-F5344CB8AC3E}">
        <p14:creationId xmlns:p14="http://schemas.microsoft.com/office/powerpoint/2010/main" val="295865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9BB1E5-FB48-D6FC-BCB4-3D4E7794C22E}"/>
              </a:ext>
            </a:extLst>
          </p:cNvPr>
          <p:cNvSpPr>
            <a:spLocks noGrp="1"/>
          </p:cNvSpPr>
          <p:nvPr>
            <p:ph type="body" sz="quarter" idx="13"/>
          </p:nvPr>
        </p:nvSpPr>
        <p:spPr/>
        <p:txBody>
          <a:bodyPr/>
          <a:lstStyle/>
          <a:p>
            <a:r>
              <a:rPr lang="en-US" dirty="0"/>
              <a:t>Activity</a:t>
            </a:r>
          </a:p>
        </p:txBody>
      </p:sp>
      <p:sp>
        <p:nvSpPr>
          <p:cNvPr id="3" name="Text Placeholder 2">
            <a:extLst>
              <a:ext uri="{FF2B5EF4-FFF2-40B4-BE49-F238E27FC236}">
                <a16:creationId xmlns:a16="http://schemas.microsoft.com/office/drawing/2014/main" id="{23D4CD48-586F-77B6-34DE-6CC602EEB40E}"/>
              </a:ext>
            </a:extLst>
          </p:cNvPr>
          <p:cNvSpPr>
            <a:spLocks noGrp="1"/>
          </p:cNvSpPr>
          <p:nvPr>
            <p:ph type="body" sz="quarter" idx="14"/>
          </p:nvPr>
        </p:nvSpPr>
        <p:spPr>
          <a:xfrm>
            <a:off x="1415480" y="1493530"/>
            <a:ext cx="9217023" cy="2223501"/>
          </a:xfrm>
        </p:spPr>
        <p:txBody>
          <a:bodyPr/>
          <a:lstStyle/>
          <a:p>
            <a:r>
              <a:rPr lang="en-US" dirty="0"/>
              <a:t>Software Engineer</a:t>
            </a:r>
            <a:br>
              <a:rPr lang="en-US" dirty="0"/>
            </a:br>
            <a:r>
              <a:rPr lang="en-US" dirty="0"/>
              <a:t>Civil Engineer</a:t>
            </a:r>
            <a:br>
              <a:rPr lang="en-US" dirty="0"/>
            </a:br>
            <a:r>
              <a:rPr lang="en-US" dirty="0"/>
              <a:t>Nuclear power plant Engineer</a:t>
            </a:r>
            <a:br>
              <a:rPr lang="en-US" dirty="0"/>
            </a:br>
            <a:r>
              <a:rPr lang="en-US" dirty="0"/>
              <a:t>* Engineer</a:t>
            </a:r>
          </a:p>
        </p:txBody>
      </p:sp>
    </p:spTree>
    <p:extLst>
      <p:ext uri="{BB962C8B-B14F-4D97-AF65-F5344CB8AC3E}">
        <p14:creationId xmlns:p14="http://schemas.microsoft.com/office/powerpoint/2010/main" val="27763008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88BB60-721D-B07D-0D0D-701A66C1D83B}"/>
              </a:ext>
            </a:extLst>
          </p:cNvPr>
          <p:cNvSpPr>
            <a:spLocks noGrp="1"/>
          </p:cNvSpPr>
          <p:nvPr>
            <p:ph type="title"/>
          </p:nvPr>
        </p:nvSpPr>
        <p:spPr/>
        <p:txBody>
          <a:bodyPr anchor="b">
            <a:normAutofit/>
          </a:bodyPr>
          <a:lstStyle/>
          <a:p>
            <a:r>
              <a:rPr lang="en-US" dirty="0"/>
              <a:t>Data Engineering</a:t>
            </a:r>
          </a:p>
        </p:txBody>
      </p:sp>
      <p:pic>
        <p:nvPicPr>
          <p:cNvPr id="6" name="Content Placeholder 5">
            <a:extLst>
              <a:ext uri="{FF2B5EF4-FFF2-40B4-BE49-F238E27FC236}">
                <a16:creationId xmlns:a16="http://schemas.microsoft.com/office/drawing/2014/main" id="{65EDEF9C-1242-BEBB-D440-6FA43EC7DE04}"/>
              </a:ext>
            </a:extLst>
          </p:cNvPr>
          <p:cNvPicPr>
            <a:picLocks noGrp="1" noChangeAspect="1"/>
          </p:cNvPicPr>
          <p:nvPr>
            <p:ph idx="1"/>
          </p:nvPr>
        </p:nvPicPr>
        <p:blipFill>
          <a:blip r:embed="rId3"/>
          <a:stretch>
            <a:fillRect/>
          </a:stretch>
        </p:blipFill>
        <p:spPr>
          <a:xfrm>
            <a:off x="336570" y="1268413"/>
            <a:ext cx="11445835" cy="5040312"/>
          </a:xfrm>
          <a:prstGeom prst="rect">
            <a:avLst/>
          </a:prstGeom>
        </p:spPr>
      </p:pic>
      <p:sp>
        <p:nvSpPr>
          <p:cNvPr id="9" name="Slide Number Placeholder 3">
            <a:extLst>
              <a:ext uri="{FF2B5EF4-FFF2-40B4-BE49-F238E27FC236}">
                <a16:creationId xmlns:a16="http://schemas.microsoft.com/office/drawing/2014/main" id="{656A4057-1DEF-625A-866C-EDDEDAA778AA}"/>
              </a:ext>
            </a:extLst>
          </p:cNvPr>
          <p:cNvSpPr>
            <a:spLocks noGrp="1"/>
          </p:cNvSpPr>
          <p:nvPr>
            <p:ph type="sldNum" sz="quarter" idx="12"/>
          </p:nvPr>
        </p:nvSpPr>
        <p:spPr/>
        <p:txBody>
          <a:bodyPr/>
          <a:lstStyle/>
          <a:p>
            <a:pPr>
              <a:spcAft>
                <a:spcPts val="600"/>
              </a:spcAft>
            </a:pPr>
            <a:fld id="{6113E31D-E2AB-40D1-8B51-AFA5AFEF393A}" type="slidenum">
              <a:rPr lang="en-US" smtClean="0"/>
              <a:pPr>
                <a:spcAft>
                  <a:spcPts val="600"/>
                </a:spcAft>
              </a:pPr>
              <a:t>23</a:t>
            </a:fld>
            <a:endParaRPr lang="en-US"/>
          </a:p>
        </p:txBody>
      </p:sp>
    </p:spTree>
    <p:extLst>
      <p:ext uri="{BB962C8B-B14F-4D97-AF65-F5344CB8AC3E}">
        <p14:creationId xmlns:p14="http://schemas.microsoft.com/office/powerpoint/2010/main" val="32060279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BB8846-68DD-DA2F-9D28-77B9E08C309B}"/>
              </a:ext>
            </a:extLst>
          </p:cNvPr>
          <p:cNvSpPr>
            <a:spLocks noGrp="1"/>
          </p:cNvSpPr>
          <p:nvPr>
            <p:ph type="sldNum" sz="quarter" idx="12"/>
          </p:nvPr>
        </p:nvSpPr>
        <p:spPr/>
        <p:txBody>
          <a:bodyPr/>
          <a:lstStyle/>
          <a:p>
            <a:fld id="{4FAB73BC-B049-4115-A692-8D63A059BFB8}" type="slidenum">
              <a:rPr lang="en-US" smtClean="0"/>
              <a:pPr/>
              <a:t>24</a:t>
            </a:fld>
            <a:endParaRPr lang="en-US" dirty="0"/>
          </a:p>
        </p:txBody>
      </p:sp>
    </p:spTree>
    <p:extLst>
      <p:ext uri="{BB962C8B-B14F-4D97-AF65-F5344CB8AC3E}">
        <p14:creationId xmlns:p14="http://schemas.microsoft.com/office/powerpoint/2010/main" val="4245930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787ACB-53D6-405F-5007-4D3616829906}"/>
              </a:ext>
            </a:extLst>
          </p:cNvPr>
          <p:cNvSpPr>
            <a:spLocks noGrp="1"/>
          </p:cNvSpPr>
          <p:nvPr>
            <p:ph type="body" sz="quarter" idx="13"/>
          </p:nvPr>
        </p:nvSpPr>
        <p:spPr/>
        <p:txBody>
          <a:bodyPr/>
          <a:lstStyle/>
          <a:p>
            <a:r>
              <a:rPr lang="en-US" dirty="0"/>
              <a:t>Activity</a:t>
            </a:r>
          </a:p>
        </p:txBody>
      </p:sp>
      <p:sp>
        <p:nvSpPr>
          <p:cNvPr id="3" name="Text Placeholder 2">
            <a:extLst>
              <a:ext uri="{FF2B5EF4-FFF2-40B4-BE49-F238E27FC236}">
                <a16:creationId xmlns:a16="http://schemas.microsoft.com/office/drawing/2014/main" id="{DFC350B6-DADD-C9E7-AE52-DD7A8036C822}"/>
              </a:ext>
            </a:extLst>
          </p:cNvPr>
          <p:cNvSpPr>
            <a:spLocks noGrp="1"/>
          </p:cNvSpPr>
          <p:nvPr>
            <p:ph type="body" sz="quarter" idx="14"/>
          </p:nvPr>
        </p:nvSpPr>
        <p:spPr/>
        <p:txBody>
          <a:bodyPr/>
          <a:lstStyle/>
          <a:p>
            <a:r>
              <a:rPr lang="en-US" dirty="0"/>
              <a:t>Why?</a:t>
            </a:r>
          </a:p>
          <a:p>
            <a:endParaRPr lang="en-US" dirty="0"/>
          </a:p>
        </p:txBody>
      </p:sp>
    </p:spTree>
    <p:extLst>
      <p:ext uri="{BB962C8B-B14F-4D97-AF65-F5344CB8AC3E}">
        <p14:creationId xmlns:p14="http://schemas.microsoft.com/office/powerpoint/2010/main" val="2708466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D26F263-4E41-4E48-64A5-E1A5B2290AF5}"/>
              </a:ext>
            </a:extLst>
          </p:cNvPr>
          <p:cNvPicPr>
            <a:picLocks noChangeAspect="1" noChangeArrowheads="1"/>
          </p:cNvPicPr>
          <p:nvPr/>
        </p:nvPicPr>
        <p:blipFill>
          <a:blip r:embed="rId3" cstate="print">
            <a:alphaModFix amt="30000"/>
            <a:extLst>
              <a:ext uri="{28A0092B-C50C-407E-A947-70E740481C1C}">
                <a14:useLocalDpi xmlns:a14="http://schemas.microsoft.com/office/drawing/2010/main" val="0"/>
              </a:ext>
            </a:extLst>
          </a:blip>
          <a:srcRect/>
          <a:stretch>
            <a:fillRect/>
          </a:stretch>
        </p:blipFill>
        <p:spPr bwMode="auto">
          <a:xfrm>
            <a:off x="911424" y="1223040"/>
            <a:ext cx="10195109" cy="52192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3EC9A76-8513-CA22-0386-07A6DEB42F58}"/>
              </a:ext>
            </a:extLst>
          </p:cNvPr>
          <p:cNvSpPr>
            <a:spLocks noGrp="1"/>
          </p:cNvSpPr>
          <p:nvPr>
            <p:ph type="title"/>
          </p:nvPr>
        </p:nvSpPr>
        <p:spPr/>
        <p:txBody>
          <a:bodyPr/>
          <a:lstStyle/>
          <a:p>
            <a:r>
              <a:rPr lang="en-US" dirty="0"/>
              <a:t>Data use-cases</a:t>
            </a:r>
          </a:p>
        </p:txBody>
      </p:sp>
      <p:sp>
        <p:nvSpPr>
          <p:cNvPr id="10" name="Content Placeholder 9">
            <a:extLst>
              <a:ext uri="{FF2B5EF4-FFF2-40B4-BE49-F238E27FC236}">
                <a16:creationId xmlns:a16="http://schemas.microsoft.com/office/drawing/2014/main" id="{900F3CD5-F97E-AB58-AF8F-823154007FA0}"/>
              </a:ext>
            </a:extLst>
          </p:cNvPr>
          <p:cNvSpPr>
            <a:spLocks noGrp="1"/>
          </p:cNvSpPr>
          <p:nvPr>
            <p:ph idx="1"/>
          </p:nvPr>
        </p:nvSpPr>
        <p:spPr>
          <a:xfrm>
            <a:off x="335360" y="1268759"/>
            <a:ext cx="7776864" cy="1022323"/>
          </a:xfrm>
        </p:spPr>
        <p:txBody>
          <a:bodyPr/>
          <a:lstStyle/>
          <a:p>
            <a:pPr marL="0" indent="0">
              <a:buNone/>
            </a:pPr>
            <a:r>
              <a:rPr lang="en-US" b="1" dirty="0"/>
              <a:t>Private sector</a:t>
            </a:r>
          </a:p>
          <a:p>
            <a:pPr marL="0" indent="0">
              <a:buNone/>
            </a:pPr>
            <a:r>
              <a:rPr lang="en-US" dirty="0"/>
              <a:t>What is the best way to recommend a product to a customer?</a:t>
            </a:r>
          </a:p>
        </p:txBody>
      </p:sp>
      <p:sp>
        <p:nvSpPr>
          <p:cNvPr id="4" name="Slide Number Placeholder 3">
            <a:extLst>
              <a:ext uri="{FF2B5EF4-FFF2-40B4-BE49-F238E27FC236}">
                <a16:creationId xmlns:a16="http://schemas.microsoft.com/office/drawing/2014/main" id="{C5DF8232-4FA3-F59F-2BF4-100AB0179D73}"/>
              </a:ext>
            </a:extLst>
          </p:cNvPr>
          <p:cNvSpPr>
            <a:spLocks noGrp="1"/>
          </p:cNvSpPr>
          <p:nvPr>
            <p:ph type="sldNum" sz="quarter" idx="12"/>
          </p:nvPr>
        </p:nvSpPr>
        <p:spPr/>
        <p:txBody>
          <a:bodyPr/>
          <a:lstStyle/>
          <a:p>
            <a:fld id="{6113E31D-E2AB-40D1-8B51-AFA5AFEF393A}" type="slidenum">
              <a:rPr lang="en-US" smtClean="0"/>
              <a:t>4</a:t>
            </a:fld>
            <a:endParaRPr lang="en-US" dirty="0"/>
          </a:p>
        </p:txBody>
      </p:sp>
      <p:sp>
        <p:nvSpPr>
          <p:cNvPr id="7" name="TextBox 6">
            <a:extLst>
              <a:ext uri="{FF2B5EF4-FFF2-40B4-BE49-F238E27FC236}">
                <a16:creationId xmlns:a16="http://schemas.microsoft.com/office/drawing/2014/main" id="{0DC9426C-040C-C6D0-2068-E33B529249DF}"/>
              </a:ext>
            </a:extLst>
          </p:cNvPr>
          <p:cNvSpPr txBox="1"/>
          <p:nvPr/>
        </p:nvSpPr>
        <p:spPr>
          <a:xfrm>
            <a:off x="8372081" y="6237312"/>
            <a:ext cx="3816423" cy="276999"/>
          </a:xfrm>
          <a:prstGeom prst="rect">
            <a:avLst/>
          </a:prstGeom>
          <a:noFill/>
        </p:spPr>
        <p:txBody>
          <a:bodyPr wrap="square">
            <a:spAutoFit/>
          </a:bodyPr>
          <a:lstStyle/>
          <a:p>
            <a:pPr algn="r"/>
            <a:r>
              <a:rPr lang="en-US" sz="1200" dirty="0"/>
              <a:t>https://openclipart.org/detail/1733/world-map</a:t>
            </a:r>
          </a:p>
        </p:txBody>
      </p:sp>
      <p:sp>
        <p:nvSpPr>
          <p:cNvPr id="11" name="Content Placeholder 9">
            <a:extLst>
              <a:ext uri="{FF2B5EF4-FFF2-40B4-BE49-F238E27FC236}">
                <a16:creationId xmlns:a16="http://schemas.microsoft.com/office/drawing/2014/main" id="{59760FD1-F223-FEBA-E7AD-6A8731D9AE99}"/>
              </a:ext>
            </a:extLst>
          </p:cNvPr>
          <p:cNvSpPr txBox="1">
            <a:spLocks/>
          </p:cNvSpPr>
          <p:nvPr/>
        </p:nvSpPr>
        <p:spPr>
          <a:xfrm>
            <a:off x="335360" y="2960948"/>
            <a:ext cx="5040560" cy="936105"/>
          </a:xfrm>
          <a:prstGeom prst="rect">
            <a:avLst/>
          </a:prstGeom>
        </p:spPr>
        <p:txBody>
          <a:bodyPr vert="horz" lIns="0" tIns="36000" rIns="0" bIns="36000" rtlCol="0">
            <a:noAutofit/>
          </a:bodyPr>
          <a:lstStyle>
            <a:lvl1pPr marL="91440" indent="-91440" algn="l" defTabSz="914400" rtl="0" eaLnBrk="1" latinLnBrk="0" hangingPunct="1">
              <a:lnSpc>
                <a:spcPct val="90000"/>
              </a:lnSpc>
              <a:spcBef>
                <a:spcPts val="1200"/>
              </a:spcBef>
              <a:spcAft>
                <a:spcPts val="200"/>
              </a:spcAft>
              <a:buClr>
                <a:schemeClr val="accent1"/>
              </a:buClr>
              <a:buSzPct val="80000"/>
              <a:buFont typeface="Arial" panose="020B0604020202020204" pitchFamily="34" charset="0"/>
              <a:buChar char="•"/>
              <a:defRPr sz="22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SzPct val="80000"/>
              <a:buFont typeface="Arial" panose="020B0604020202020204" pitchFamily="34" charset="0"/>
              <a:buChar char="•"/>
              <a:defRPr sz="22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SzPct val="80000"/>
              <a:buFont typeface="Arial" panose="020B0604020202020204" pitchFamily="34" charset="0"/>
              <a:buChar char="•"/>
              <a:defRPr sz="22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SzPct val="80000"/>
              <a:buFont typeface="Arial" panose="020B0604020202020204" pitchFamily="34" charset="0"/>
              <a:buChar char="•"/>
              <a:defRPr sz="22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SzPct val="80000"/>
              <a:buFont typeface="Arial" panose="020B0604020202020204" pitchFamily="34" charset="0"/>
              <a:buChar char="•"/>
              <a:defRPr sz="22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Arial" panose="020B0604020202020204" pitchFamily="34" charset="0"/>
              <a:buNone/>
            </a:pPr>
            <a:r>
              <a:rPr lang="en-US" b="1" dirty="0"/>
              <a:t>Public sector</a:t>
            </a:r>
          </a:p>
          <a:p>
            <a:pPr marL="0" indent="0">
              <a:buNone/>
            </a:pPr>
            <a:r>
              <a:rPr lang="en-US" dirty="0"/>
              <a:t>How can we detect fraud?</a:t>
            </a:r>
            <a:endParaRPr lang="en-US" b="1" dirty="0"/>
          </a:p>
        </p:txBody>
      </p:sp>
      <p:sp>
        <p:nvSpPr>
          <p:cNvPr id="3" name="Content Placeholder 9">
            <a:extLst>
              <a:ext uri="{FF2B5EF4-FFF2-40B4-BE49-F238E27FC236}">
                <a16:creationId xmlns:a16="http://schemas.microsoft.com/office/drawing/2014/main" id="{99B1B3B4-6DB4-8F09-8CCA-56C96AE17849}"/>
              </a:ext>
            </a:extLst>
          </p:cNvPr>
          <p:cNvSpPr txBox="1">
            <a:spLocks/>
          </p:cNvSpPr>
          <p:nvPr/>
        </p:nvSpPr>
        <p:spPr>
          <a:xfrm>
            <a:off x="335360" y="4566919"/>
            <a:ext cx="6521942" cy="1136810"/>
          </a:xfrm>
          <a:prstGeom prst="rect">
            <a:avLst/>
          </a:prstGeom>
        </p:spPr>
        <p:txBody>
          <a:bodyPr vert="horz" lIns="0" tIns="36000" rIns="0" bIns="36000" rtlCol="0">
            <a:noAutofit/>
          </a:bodyPr>
          <a:lstStyle>
            <a:lvl1pPr marL="91440" indent="-91440" algn="l" defTabSz="914400" rtl="0" eaLnBrk="1" latinLnBrk="0" hangingPunct="1">
              <a:lnSpc>
                <a:spcPct val="90000"/>
              </a:lnSpc>
              <a:spcBef>
                <a:spcPts val="1200"/>
              </a:spcBef>
              <a:spcAft>
                <a:spcPts val="200"/>
              </a:spcAft>
              <a:buClr>
                <a:schemeClr val="accent1"/>
              </a:buClr>
              <a:buSzPct val="80000"/>
              <a:buFont typeface="Arial" panose="020B0604020202020204" pitchFamily="34" charset="0"/>
              <a:buChar char="•"/>
              <a:defRPr sz="22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SzPct val="80000"/>
              <a:buFont typeface="Arial" panose="020B0604020202020204" pitchFamily="34" charset="0"/>
              <a:buChar char="•"/>
              <a:defRPr sz="22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SzPct val="80000"/>
              <a:buFont typeface="Arial" panose="020B0604020202020204" pitchFamily="34" charset="0"/>
              <a:buChar char="•"/>
              <a:defRPr sz="22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SzPct val="80000"/>
              <a:buFont typeface="Arial" panose="020B0604020202020204" pitchFamily="34" charset="0"/>
              <a:buChar char="•"/>
              <a:defRPr sz="22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SzPct val="80000"/>
              <a:buFont typeface="Arial" panose="020B0604020202020204" pitchFamily="34" charset="0"/>
              <a:buChar char="•"/>
              <a:defRPr sz="22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b="1" dirty="0"/>
              <a:t>Science</a:t>
            </a:r>
          </a:p>
          <a:p>
            <a:pPr marL="0" indent="0">
              <a:buNone/>
            </a:pPr>
            <a:r>
              <a:rPr lang="en-US" dirty="0"/>
              <a:t>Have we rightfully rejected the hypothesis?</a:t>
            </a:r>
            <a:br>
              <a:rPr lang="en-US" dirty="0"/>
            </a:br>
            <a:endParaRPr lang="en-US" dirty="0"/>
          </a:p>
        </p:txBody>
      </p:sp>
      <p:sp>
        <p:nvSpPr>
          <p:cNvPr id="9" name="TextBox 8">
            <a:extLst>
              <a:ext uri="{FF2B5EF4-FFF2-40B4-BE49-F238E27FC236}">
                <a16:creationId xmlns:a16="http://schemas.microsoft.com/office/drawing/2014/main" id="{E413938F-5966-BDC8-7E7F-03F9B9098DE9}"/>
              </a:ext>
            </a:extLst>
          </p:cNvPr>
          <p:cNvSpPr txBox="1"/>
          <p:nvPr/>
        </p:nvSpPr>
        <p:spPr>
          <a:xfrm>
            <a:off x="4583832" y="3142045"/>
            <a:ext cx="6063686" cy="769441"/>
          </a:xfrm>
          <a:prstGeom prst="rect">
            <a:avLst/>
          </a:prstGeom>
          <a:noFill/>
        </p:spPr>
        <p:txBody>
          <a:bodyPr wrap="square" rtlCol="0">
            <a:spAutoFit/>
          </a:bodyPr>
          <a:lstStyle/>
          <a:p>
            <a:pPr algn="ctr"/>
            <a:r>
              <a:rPr lang="en-US" sz="2200" dirty="0">
                <a:solidFill>
                  <a:schemeClr val="accent2"/>
                </a:solidFill>
              </a:rPr>
              <a:t>Each area has specific needs and requirements.</a:t>
            </a:r>
            <a:br>
              <a:rPr lang="en-US" sz="2200" dirty="0">
                <a:solidFill>
                  <a:schemeClr val="accent2"/>
                </a:solidFill>
              </a:rPr>
            </a:br>
            <a:r>
              <a:rPr lang="en-US" sz="2200" dirty="0">
                <a:solidFill>
                  <a:schemeClr val="accent2"/>
                </a:solidFill>
              </a:rPr>
              <a:t> Yet the ideas and principles are shared.</a:t>
            </a:r>
          </a:p>
        </p:txBody>
      </p:sp>
    </p:spTree>
    <p:extLst>
      <p:ext uri="{BB962C8B-B14F-4D97-AF65-F5344CB8AC3E}">
        <p14:creationId xmlns:p14="http://schemas.microsoft.com/office/powerpoint/2010/main" val="344674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p:bldP spid="3"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3F9ED2-87D4-99FF-E16A-B12A8681BFCF}"/>
              </a:ext>
            </a:extLst>
          </p:cNvPr>
          <p:cNvPicPr>
            <a:picLocks noChangeAspect="1"/>
          </p:cNvPicPr>
          <p:nvPr/>
        </p:nvPicPr>
        <p:blipFill>
          <a:blip r:embed="rId3"/>
          <a:stretch>
            <a:fillRect/>
          </a:stretch>
        </p:blipFill>
        <p:spPr>
          <a:xfrm>
            <a:off x="979517" y="4747903"/>
            <a:ext cx="4172777" cy="1954268"/>
          </a:xfrm>
          <a:prstGeom prst="rect">
            <a:avLst/>
          </a:prstGeom>
        </p:spPr>
      </p:pic>
      <p:sp>
        <p:nvSpPr>
          <p:cNvPr id="2" name="Title 1">
            <a:extLst>
              <a:ext uri="{FF2B5EF4-FFF2-40B4-BE49-F238E27FC236}">
                <a16:creationId xmlns:a16="http://schemas.microsoft.com/office/drawing/2014/main" id="{DA81C056-9A5B-000D-040A-2BDD23813FDB}"/>
              </a:ext>
            </a:extLst>
          </p:cNvPr>
          <p:cNvSpPr>
            <a:spLocks noGrp="1"/>
          </p:cNvSpPr>
          <p:nvPr>
            <p:ph type="title"/>
          </p:nvPr>
        </p:nvSpPr>
        <p:spPr/>
        <p:txBody>
          <a:bodyPr/>
          <a:lstStyle/>
          <a:p>
            <a:r>
              <a:rPr lang="en-US" dirty="0"/>
              <a:t>Motivation</a:t>
            </a:r>
          </a:p>
        </p:txBody>
      </p:sp>
      <p:sp>
        <p:nvSpPr>
          <p:cNvPr id="3" name="Content Placeholder 2">
            <a:extLst>
              <a:ext uri="{FF2B5EF4-FFF2-40B4-BE49-F238E27FC236}">
                <a16:creationId xmlns:a16="http://schemas.microsoft.com/office/drawing/2014/main" id="{160890B2-C9C2-788E-43BB-120B459F17BC}"/>
              </a:ext>
            </a:extLst>
          </p:cNvPr>
          <p:cNvSpPr>
            <a:spLocks noGrp="1"/>
          </p:cNvSpPr>
          <p:nvPr>
            <p:ph sz="half" idx="1"/>
          </p:nvPr>
        </p:nvSpPr>
        <p:spPr>
          <a:xfrm>
            <a:off x="335360" y="1260583"/>
            <a:ext cx="5699679" cy="3536569"/>
          </a:xfrm>
        </p:spPr>
        <p:txBody>
          <a:bodyPr/>
          <a:lstStyle/>
          <a:p>
            <a:pPr marL="0" indent="0">
              <a:buNone/>
            </a:pPr>
            <a:r>
              <a:rPr lang="en-US" b="1" dirty="0"/>
              <a:t>Positive</a:t>
            </a:r>
          </a:p>
          <a:p>
            <a:r>
              <a:rPr lang="en-US" dirty="0"/>
              <a:t>… the amount of </a:t>
            </a:r>
            <a:r>
              <a:rPr lang="en-US" dirty="0">
                <a:solidFill>
                  <a:srgbClr val="4472C4"/>
                </a:solidFill>
              </a:rPr>
              <a:t>information</a:t>
            </a:r>
            <a:r>
              <a:rPr lang="en-US" dirty="0"/>
              <a:t> generated will increase 10-fold by 2025. (</a:t>
            </a:r>
            <a:r>
              <a:rPr lang="en-US" u="sng" dirty="0">
                <a:hlinkClick r:id="rId4"/>
              </a:rPr>
              <a:t>*</a:t>
            </a:r>
            <a:r>
              <a:rPr lang="en-US" dirty="0"/>
              <a:t>)</a:t>
            </a:r>
          </a:p>
          <a:p>
            <a:r>
              <a:rPr lang="en-US" dirty="0"/>
              <a:t>Provides the structure for information to be easily shared with others. (</a:t>
            </a:r>
            <a:r>
              <a:rPr lang="en-US" dirty="0">
                <a:hlinkClick r:id="rId5"/>
              </a:rPr>
              <a:t>*</a:t>
            </a:r>
            <a:r>
              <a:rPr lang="en-US" dirty="0"/>
              <a:t>)</a:t>
            </a:r>
          </a:p>
          <a:p>
            <a:r>
              <a:rPr lang="en-US" dirty="0"/>
              <a:t>Makes it easier for your employees to find and understand the information that they need to do their job. (</a:t>
            </a:r>
            <a:r>
              <a:rPr lang="en-US" dirty="0">
                <a:hlinkClick r:id="rId6"/>
              </a:rPr>
              <a:t>*</a:t>
            </a:r>
            <a:r>
              <a:rPr lang="en-US" dirty="0"/>
              <a:t>)</a:t>
            </a:r>
          </a:p>
          <a:p>
            <a:r>
              <a:rPr lang="en-US" dirty="0"/>
              <a:t>…</a:t>
            </a:r>
          </a:p>
        </p:txBody>
      </p:sp>
      <p:sp>
        <p:nvSpPr>
          <p:cNvPr id="4" name="Content Placeholder 3">
            <a:extLst>
              <a:ext uri="{FF2B5EF4-FFF2-40B4-BE49-F238E27FC236}">
                <a16:creationId xmlns:a16="http://schemas.microsoft.com/office/drawing/2014/main" id="{9AA24B6B-3694-2A1B-8A43-0D1D5770B809}"/>
              </a:ext>
            </a:extLst>
          </p:cNvPr>
          <p:cNvSpPr>
            <a:spLocks noGrp="1"/>
          </p:cNvSpPr>
          <p:nvPr>
            <p:ph sz="half" idx="2"/>
          </p:nvPr>
        </p:nvSpPr>
        <p:spPr>
          <a:xfrm>
            <a:off x="6217920" y="1260583"/>
            <a:ext cx="5566712" cy="4400665"/>
          </a:xfrm>
        </p:spPr>
        <p:txBody>
          <a:bodyPr/>
          <a:lstStyle/>
          <a:p>
            <a:pPr marL="0" indent="0">
              <a:buNone/>
            </a:pPr>
            <a:r>
              <a:rPr lang="en-US" b="1" dirty="0"/>
              <a:t>Negative</a:t>
            </a:r>
          </a:p>
          <a:p>
            <a:r>
              <a:rPr lang="en-US" dirty="0"/>
              <a:t>… computer attacks which led to the theft of over 77 million …  users’ bank details. (</a:t>
            </a:r>
            <a:r>
              <a:rPr lang="en-US" dirty="0">
                <a:hlinkClick r:id="rId6"/>
              </a:rPr>
              <a:t>*</a:t>
            </a:r>
            <a:r>
              <a:rPr lang="en-US" dirty="0"/>
              <a:t>)</a:t>
            </a:r>
          </a:p>
          <a:p>
            <a:r>
              <a:rPr lang="en-US" dirty="0"/>
              <a:t>93% of companies that lost their data center for 10 days or more due to a disaster filed for bankruptcy within one year of the disaster. (</a:t>
            </a:r>
            <a:r>
              <a:rPr lang="en-US" dirty="0">
                <a:hlinkClick r:id="rId7"/>
              </a:rPr>
              <a:t>*</a:t>
            </a:r>
            <a:r>
              <a:rPr lang="en-US" dirty="0"/>
              <a:t>)</a:t>
            </a:r>
          </a:p>
          <a:p>
            <a:r>
              <a:rPr lang="en-US" dirty="0"/>
              <a:t>IBM estimated the cost of poor-quality data in the US in 2016 was $3.1 Trillion (</a:t>
            </a:r>
            <a:r>
              <a:rPr lang="en-US" dirty="0" err="1">
                <a:hlinkClick r:id="rId8"/>
              </a:rPr>
              <a:t>DMBoK</a:t>
            </a:r>
            <a:r>
              <a:rPr lang="en-US" dirty="0"/>
              <a:t>)</a:t>
            </a:r>
          </a:p>
          <a:p>
            <a:r>
              <a:rPr lang="en-US" dirty="0"/>
              <a:t>The $500mm+ Debacle at Zillow Offers – What Went Wrong with the AI Models? (</a:t>
            </a:r>
            <a:r>
              <a:rPr lang="en-US" dirty="0">
                <a:hlinkClick r:id="rId9"/>
              </a:rPr>
              <a:t>*</a:t>
            </a:r>
            <a:r>
              <a:rPr lang="en-US" dirty="0"/>
              <a:t>)</a:t>
            </a:r>
          </a:p>
          <a:p>
            <a:r>
              <a:rPr lang="en-US" dirty="0"/>
              <a:t>…</a:t>
            </a:r>
          </a:p>
          <a:p>
            <a:pPr marL="0" indent="0">
              <a:buNone/>
            </a:pPr>
            <a:endParaRPr lang="en-US" dirty="0"/>
          </a:p>
        </p:txBody>
      </p:sp>
      <p:sp>
        <p:nvSpPr>
          <p:cNvPr id="5" name="Slide Number Placeholder 4">
            <a:extLst>
              <a:ext uri="{FF2B5EF4-FFF2-40B4-BE49-F238E27FC236}">
                <a16:creationId xmlns:a16="http://schemas.microsoft.com/office/drawing/2014/main" id="{520CFF3A-5C10-A9C8-8317-BF64EB16C645}"/>
              </a:ext>
            </a:extLst>
          </p:cNvPr>
          <p:cNvSpPr>
            <a:spLocks noGrp="1"/>
          </p:cNvSpPr>
          <p:nvPr>
            <p:ph type="sldNum" sz="quarter" idx="12"/>
          </p:nvPr>
        </p:nvSpPr>
        <p:spPr/>
        <p:txBody>
          <a:bodyPr/>
          <a:lstStyle/>
          <a:p>
            <a:fld id="{4FAB73BC-B049-4115-A692-8D63A059BFB8}" type="slidenum">
              <a:rPr lang="en-US" smtClean="0"/>
              <a:t>5</a:t>
            </a:fld>
            <a:endParaRPr lang="en-US" dirty="0"/>
          </a:p>
        </p:txBody>
      </p:sp>
      <p:sp>
        <p:nvSpPr>
          <p:cNvPr id="9" name="TextBox 8">
            <a:extLst>
              <a:ext uri="{FF2B5EF4-FFF2-40B4-BE49-F238E27FC236}">
                <a16:creationId xmlns:a16="http://schemas.microsoft.com/office/drawing/2014/main" id="{19B34063-813A-00E9-BBD1-317FB2A199CE}"/>
              </a:ext>
            </a:extLst>
          </p:cNvPr>
          <p:cNvSpPr txBox="1"/>
          <p:nvPr/>
        </p:nvSpPr>
        <p:spPr>
          <a:xfrm>
            <a:off x="8015727" y="6237312"/>
            <a:ext cx="4172777" cy="276999"/>
          </a:xfrm>
          <a:prstGeom prst="rect">
            <a:avLst/>
          </a:prstGeom>
          <a:noFill/>
        </p:spPr>
        <p:txBody>
          <a:bodyPr wrap="square">
            <a:spAutoFit/>
          </a:bodyPr>
          <a:lstStyle/>
          <a:p>
            <a:pPr algn="r"/>
            <a:r>
              <a:rPr lang="en-US" sz="1200" dirty="0"/>
              <a:t>https://www.meme-arsenal.com/en/create/meme/1647212</a:t>
            </a:r>
          </a:p>
        </p:txBody>
      </p:sp>
    </p:spTree>
    <p:extLst>
      <p:ext uri="{BB962C8B-B14F-4D97-AF65-F5344CB8AC3E}">
        <p14:creationId xmlns:p14="http://schemas.microsoft.com/office/powerpoint/2010/main" val="92656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521A6-0F43-7E80-F48B-D65A2BADE73E}"/>
              </a:ext>
            </a:extLst>
          </p:cNvPr>
          <p:cNvSpPr>
            <a:spLocks noGrp="1"/>
          </p:cNvSpPr>
          <p:nvPr>
            <p:ph type="title"/>
          </p:nvPr>
        </p:nvSpPr>
        <p:spPr/>
        <p:txBody>
          <a:bodyPr/>
          <a:lstStyle/>
          <a:p>
            <a:r>
              <a:rPr lang="en-US" dirty="0"/>
              <a:t>Business</a:t>
            </a:r>
          </a:p>
        </p:txBody>
      </p:sp>
      <p:sp>
        <p:nvSpPr>
          <p:cNvPr id="3" name="Content Placeholder 2">
            <a:extLst>
              <a:ext uri="{FF2B5EF4-FFF2-40B4-BE49-F238E27FC236}">
                <a16:creationId xmlns:a16="http://schemas.microsoft.com/office/drawing/2014/main" id="{13DB93BA-B3FC-8518-BFAD-BC1A3450A885}"/>
              </a:ext>
            </a:extLst>
          </p:cNvPr>
          <p:cNvSpPr>
            <a:spLocks noGrp="1"/>
          </p:cNvSpPr>
          <p:nvPr>
            <p:ph idx="1"/>
          </p:nvPr>
        </p:nvSpPr>
        <p:spPr>
          <a:xfrm>
            <a:off x="335360" y="1268760"/>
            <a:ext cx="11449272" cy="360040"/>
          </a:xfrm>
        </p:spPr>
        <p:txBody>
          <a:bodyPr/>
          <a:lstStyle/>
          <a:p>
            <a:pPr marL="0" indent="0">
              <a:buNone/>
            </a:pPr>
            <a:r>
              <a:rPr lang="en-US" dirty="0"/>
              <a:t>Business Process Model and Notation (BPMN)</a:t>
            </a:r>
          </a:p>
        </p:txBody>
      </p:sp>
      <p:sp>
        <p:nvSpPr>
          <p:cNvPr id="4" name="Slide Number Placeholder 3">
            <a:extLst>
              <a:ext uri="{FF2B5EF4-FFF2-40B4-BE49-F238E27FC236}">
                <a16:creationId xmlns:a16="http://schemas.microsoft.com/office/drawing/2014/main" id="{047BFB52-63D3-D9C7-97B0-86E69AB5BD90}"/>
              </a:ext>
            </a:extLst>
          </p:cNvPr>
          <p:cNvSpPr>
            <a:spLocks noGrp="1"/>
          </p:cNvSpPr>
          <p:nvPr>
            <p:ph type="sldNum" sz="quarter" idx="12"/>
          </p:nvPr>
        </p:nvSpPr>
        <p:spPr/>
        <p:txBody>
          <a:bodyPr/>
          <a:lstStyle/>
          <a:p>
            <a:fld id="{6113E31D-E2AB-40D1-8B51-AFA5AFEF393A}" type="slidenum">
              <a:rPr lang="en-US" smtClean="0"/>
              <a:t>6</a:t>
            </a:fld>
            <a:endParaRPr lang="en-US" dirty="0"/>
          </a:p>
        </p:txBody>
      </p:sp>
      <p:pic>
        <p:nvPicPr>
          <p:cNvPr id="5" name="Graphic 4">
            <a:extLst>
              <a:ext uri="{FF2B5EF4-FFF2-40B4-BE49-F238E27FC236}">
                <a16:creationId xmlns:a16="http://schemas.microsoft.com/office/drawing/2014/main" id="{80D65634-1D70-AC30-2A81-A19217C1650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3104" y="1729910"/>
            <a:ext cx="10113784" cy="4520908"/>
          </a:xfrm>
          <a:prstGeom prst="rect">
            <a:avLst/>
          </a:prstGeom>
        </p:spPr>
      </p:pic>
      <p:sp>
        <p:nvSpPr>
          <p:cNvPr id="7" name="TextBox 6">
            <a:extLst>
              <a:ext uri="{FF2B5EF4-FFF2-40B4-BE49-F238E27FC236}">
                <a16:creationId xmlns:a16="http://schemas.microsoft.com/office/drawing/2014/main" id="{0560B7DD-6EC3-1F9C-FCB1-6EBC9FE42D10}"/>
              </a:ext>
            </a:extLst>
          </p:cNvPr>
          <p:cNvSpPr txBox="1"/>
          <p:nvPr/>
        </p:nvSpPr>
        <p:spPr>
          <a:xfrm>
            <a:off x="1017128" y="6176337"/>
            <a:ext cx="10113784" cy="276999"/>
          </a:xfrm>
          <a:prstGeom prst="rect">
            <a:avLst/>
          </a:prstGeom>
          <a:noFill/>
        </p:spPr>
        <p:txBody>
          <a:bodyPr wrap="square">
            <a:spAutoFit/>
          </a:bodyPr>
          <a:lstStyle/>
          <a:p>
            <a:pPr algn="r"/>
            <a:r>
              <a:rPr lang="en-US" sz="1200" dirty="0">
                <a:hlinkClick r:id="rId5"/>
              </a:rPr>
              <a:t>https://www.omg.org/cgi-bin/doc?dtc/10-06-02.pdf</a:t>
            </a:r>
            <a:r>
              <a:rPr lang="en-US" sz="1200" dirty="0"/>
              <a:t>, 5.2 The Pizza  Collaboration</a:t>
            </a:r>
          </a:p>
        </p:txBody>
      </p:sp>
    </p:spTree>
    <p:extLst>
      <p:ext uri="{BB962C8B-B14F-4D97-AF65-F5344CB8AC3E}">
        <p14:creationId xmlns:p14="http://schemas.microsoft.com/office/powerpoint/2010/main" val="2125230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FF3D72-AE53-96F5-12DF-40E06483BDE4}"/>
              </a:ext>
            </a:extLst>
          </p:cNvPr>
          <p:cNvSpPr>
            <a:spLocks noGrp="1"/>
          </p:cNvSpPr>
          <p:nvPr>
            <p:ph type="body" sz="quarter" idx="13"/>
          </p:nvPr>
        </p:nvSpPr>
        <p:spPr/>
        <p:txBody>
          <a:bodyPr/>
          <a:lstStyle/>
          <a:p>
            <a:r>
              <a:rPr lang="en-US" dirty="0"/>
              <a:t>Motivation Story</a:t>
            </a:r>
          </a:p>
        </p:txBody>
      </p:sp>
      <p:sp>
        <p:nvSpPr>
          <p:cNvPr id="3" name="Text Placeholder 2">
            <a:extLst>
              <a:ext uri="{FF2B5EF4-FFF2-40B4-BE49-F238E27FC236}">
                <a16:creationId xmlns:a16="http://schemas.microsoft.com/office/drawing/2014/main" id="{E5DFD9F9-3064-5F10-0B62-5935D8376ED4}"/>
              </a:ext>
            </a:extLst>
          </p:cNvPr>
          <p:cNvSpPr>
            <a:spLocks noGrp="1"/>
          </p:cNvSpPr>
          <p:nvPr>
            <p:ph type="body" sz="quarter" idx="14"/>
          </p:nvPr>
        </p:nvSpPr>
        <p:spPr/>
        <p:txBody>
          <a:bodyPr/>
          <a:lstStyle/>
          <a:p>
            <a:r>
              <a:rPr lang="en-US" dirty="0"/>
              <a:t>Ailish in the </a:t>
            </a:r>
            <a:r>
              <a:rPr lang="en-US" strike="sngStrike" dirty="0"/>
              <a:t>Wonderland</a:t>
            </a:r>
            <a:r>
              <a:rPr lang="en-US" dirty="0"/>
              <a:t> </a:t>
            </a:r>
            <a:r>
              <a:rPr lang="en-US" dirty="0" err="1"/>
              <a:t>Dataland</a:t>
            </a:r>
            <a:endParaRPr lang="en-US" dirty="0"/>
          </a:p>
          <a:p>
            <a:endParaRPr lang="en-US" dirty="0"/>
          </a:p>
        </p:txBody>
      </p:sp>
      <p:pic>
        <p:nvPicPr>
          <p:cNvPr id="4" name="Picture 2">
            <a:extLst>
              <a:ext uri="{FF2B5EF4-FFF2-40B4-BE49-F238E27FC236}">
                <a16:creationId xmlns:a16="http://schemas.microsoft.com/office/drawing/2014/main" id="{1F28AC8F-9858-12E2-6F97-DE72E58832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72648" y="3344356"/>
            <a:ext cx="2724304" cy="278029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38149B2-164E-C434-A6ED-C88598EAB6A2}"/>
              </a:ext>
            </a:extLst>
          </p:cNvPr>
          <p:cNvSpPr txBox="1"/>
          <p:nvPr/>
        </p:nvSpPr>
        <p:spPr>
          <a:xfrm>
            <a:off x="9048328" y="6084004"/>
            <a:ext cx="2972944" cy="307777"/>
          </a:xfrm>
          <a:prstGeom prst="rect">
            <a:avLst/>
          </a:prstGeom>
          <a:noFill/>
        </p:spPr>
        <p:txBody>
          <a:bodyPr wrap="square">
            <a:spAutoFit/>
          </a:bodyPr>
          <a:lstStyle/>
          <a:p>
            <a:pPr algn="r"/>
            <a:r>
              <a:rPr lang="en-US" sz="1400" dirty="0"/>
              <a:t>https://openclipart.org</a:t>
            </a:r>
          </a:p>
        </p:txBody>
      </p:sp>
    </p:spTree>
    <p:extLst>
      <p:ext uri="{BB962C8B-B14F-4D97-AF65-F5344CB8AC3E}">
        <p14:creationId xmlns:p14="http://schemas.microsoft.com/office/powerpoint/2010/main" val="375423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28AD0-8258-E8F3-6A19-0AC7B1D727A4}"/>
              </a:ext>
            </a:extLst>
          </p:cNvPr>
          <p:cNvSpPr>
            <a:spLocks noGrp="1"/>
          </p:cNvSpPr>
          <p:nvPr>
            <p:ph type="title"/>
          </p:nvPr>
        </p:nvSpPr>
        <p:spPr/>
        <p:txBody>
          <a:bodyPr/>
          <a:lstStyle/>
          <a:p>
            <a:r>
              <a:rPr lang="en-US" dirty="0"/>
              <a:t>Story: Setup</a:t>
            </a:r>
          </a:p>
        </p:txBody>
      </p:sp>
      <p:sp>
        <p:nvSpPr>
          <p:cNvPr id="3" name="Content Placeholder 2">
            <a:extLst>
              <a:ext uri="{FF2B5EF4-FFF2-40B4-BE49-F238E27FC236}">
                <a16:creationId xmlns:a16="http://schemas.microsoft.com/office/drawing/2014/main" id="{6EEF66FB-AF10-C007-3314-0F4DBDC24966}"/>
              </a:ext>
            </a:extLst>
          </p:cNvPr>
          <p:cNvSpPr>
            <a:spLocks noGrp="1"/>
          </p:cNvSpPr>
          <p:nvPr>
            <p:ph idx="1"/>
          </p:nvPr>
        </p:nvSpPr>
        <p:spPr>
          <a:xfrm>
            <a:off x="335360" y="1268760"/>
            <a:ext cx="11449272" cy="1296144"/>
          </a:xfrm>
        </p:spPr>
        <p:txBody>
          <a:bodyPr/>
          <a:lstStyle/>
          <a:p>
            <a:pPr marL="0" indent="0">
              <a:buNone/>
            </a:pPr>
            <a:r>
              <a:rPr lang="en-US" dirty="0" err="1"/>
              <a:t>MyFood</a:t>
            </a:r>
            <a:r>
              <a:rPr lang="en-US" dirty="0"/>
              <a:t> is a fictional pizza company focusing on delicious eco-friendly meals and monthly promotions. Area managers have suggested that retail shops near public transport stops can use additional personnel. From their personal experience, those shops are unable to serve customers fast enough. As a result, </a:t>
            </a:r>
            <a:r>
              <a:rPr lang="en-US" dirty="0" err="1"/>
              <a:t>MyFood</a:t>
            </a:r>
            <a:r>
              <a:rPr lang="en-US" dirty="0"/>
              <a:t> is losing money and position on the market.</a:t>
            </a:r>
          </a:p>
        </p:txBody>
      </p:sp>
      <p:sp>
        <p:nvSpPr>
          <p:cNvPr id="4" name="Slide Number Placeholder 3">
            <a:extLst>
              <a:ext uri="{FF2B5EF4-FFF2-40B4-BE49-F238E27FC236}">
                <a16:creationId xmlns:a16="http://schemas.microsoft.com/office/drawing/2014/main" id="{75A99E66-B3DF-ED34-FC7D-B376C9A08CFB}"/>
              </a:ext>
            </a:extLst>
          </p:cNvPr>
          <p:cNvSpPr>
            <a:spLocks noGrp="1"/>
          </p:cNvSpPr>
          <p:nvPr>
            <p:ph type="sldNum" sz="quarter" idx="12"/>
          </p:nvPr>
        </p:nvSpPr>
        <p:spPr/>
        <p:txBody>
          <a:bodyPr/>
          <a:lstStyle/>
          <a:p>
            <a:fld id="{6113E31D-E2AB-40D1-8B51-AFA5AFEF393A}" type="slidenum">
              <a:rPr lang="en-US" smtClean="0"/>
              <a:t>8</a:t>
            </a:fld>
            <a:endParaRPr lang="en-US" dirty="0"/>
          </a:p>
        </p:txBody>
      </p:sp>
      <p:sp>
        <p:nvSpPr>
          <p:cNvPr id="5" name="Content Placeholder 2">
            <a:extLst>
              <a:ext uri="{FF2B5EF4-FFF2-40B4-BE49-F238E27FC236}">
                <a16:creationId xmlns:a16="http://schemas.microsoft.com/office/drawing/2014/main" id="{02F91011-7A69-CDE5-C281-A2DB4667E4DC}"/>
              </a:ext>
            </a:extLst>
          </p:cNvPr>
          <p:cNvSpPr txBox="1">
            <a:spLocks/>
          </p:cNvSpPr>
          <p:nvPr/>
        </p:nvSpPr>
        <p:spPr>
          <a:xfrm>
            <a:off x="335360" y="2924944"/>
            <a:ext cx="8712968" cy="1296144"/>
          </a:xfrm>
          <a:prstGeom prst="rect">
            <a:avLst/>
          </a:prstGeom>
        </p:spPr>
        <p:txBody>
          <a:bodyPr vert="horz" lIns="0" tIns="36000" rIns="0" bIns="36000" rtlCol="0">
            <a:noAutofit/>
          </a:bodyPr>
          <a:lstStyle>
            <a:lvl1pPr marL="91440" indent="-91440" algn="l" defTabSz="914400" rtl="0" eaLnBrk="1" latinLnBrk="0" hangingPunct="1">
              <a:lnSpc>
                <a:spcPct val="90000"/>
              </a:lnSpc>
              <a:spcBef>
                <a:spcPts val="1200"/>
              </a:spcBef>
              <a:spcAft>
                <a:spcPts val="200"/>
              </a:spcAft>
              <a:buClr>
                <a:schemeClr val="accent1"/>
              </a:buClr>
              <a:buSzPct val="8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SzPct val="80000"/>
              <a:buFont typeface="Arial" panose="020B0604020202020204" pitchFamily="34" charset="0"/>
              <a:buChar char="•"/>
              <a:defRPr sz="20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SzPct val="80000"/>
              <a:buFont typeface="Arial" panose="020B0604020202020204" pitchFamily="34" charset="0"/>
              <a:buChar char="•"/>
              <a:defRPr sz="20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SzPct val="80000"/>
              <a:buFont typeface="Arial" panose="020B0604020202020204" pitchFamily="34" charset="0"/>
              <a:buChar char="•"/>
              <a:defRPr sz="20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SzPct val="80000"/>
              <a:buFont typeface="Arial" panose="020B0604020202020204" pitchFamily="34" charset="0"/>
              <a:buChar char="•"/>
              <a:defRPr sz="20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Arial" panose="020B0604020202020204" pitchFamily="34" charset="0"/>
              <a:buNone/>
            </a:pPr>
            <a:r>
              <a:rPr lang="en-US" sz="2200" b="1" dirty="0"/>
              <a:t>Decision</a:t>
            </a:r>
            <a:endParaRPr lang="en-US" sz="2200" dirty="0"/>
          </a:p>
          <a:p>
            <a:pPr marL="0" indent="0">
              <a:buFont typeface="Arial" panose="020B0604020202020204" pitchFamily="34" charset="0"/>
              <a:buNone/>
            </a:pPr>
            <a:r>
              <a:rPr lang="en-US" sz="2200" dirty="0"/>
              <a:t>Should </a:t>
            </a:r>
            <a:r>
              <a:rPr lang="en-US" sz="2200" dirty="0" err="1"/>
              <a:t>MyFood</a:t>
            </a:r>
            <a:r>
              <a:rPr lang="en-US" sz="2200" dirty="0"/>
              <a:t> provide local shops with money for additional employees?</a:t>
            </a:r>
          </a:p>
        </p:txBody>
      </p:sp>
      <p:sp>
        <p:nvSpPr>
          <p:cNvPr id="6" name="Content Placeholder 2">
            <a:extLst>
              <a:ext uri="{FF2B5EF4-FFF2-40B4-BE49-F238E27FC236}">
                <a16:creationId xmlns:a16="http://schemas.microsoft.com/office/drawing/2014/main" id="{9C111939-6518-4FF4-CB06-3469B94CCE6E}"/>
              </a:ext>
            </a:extLst>
          </p:cNvPr>
          <p:cNvSpPr txBox="1">
            <a:spLocks/>
          </p:cNvSpPr>
          <p:nvPr/>
        </p:nvSpPr>
        <p:spPr>
          <a:xfrm>
            <a:off x="335360" y="4574608"/>
            <a:ext cx="7200800" cy="1446680"/>
          </a:xfrm>
          <a:prstGeom prst="rect">
            <a:avLst/>
          </a:prstGeom>
        </p:spPr>
        <p:txBody>
          <a:bodyPr vert="horz" lIns="0" tIns="36000" rIns="0" bIns="36000" rtlCol="0">
            <a:noAutofit/>
          </a:bodyPr>
          <a:lstStyle>
            <a:lvl1pPr marL="91440" indent="-91440" algn="l" defTabSz="914400" rtl="0" eaLnBrk="1" latinLnBrk="0" hangingPunct="1">
              <a:lnSpc>
                <a:spcPct val="90000"/>
              </a:lnSpc>
              <a:spcBef>
                <a:spcPts val="1200"/>
              </a:spcBef>
              <a:spcAft>
                <a:spcPts val="200"/>
              </a:spcAft>
              <a:buClr>
                <a:schemeClr val="accent1"/>
              </a:buClr>
              <a:buSzPct val="8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SzPct val="80000"/>
              <a:buFont typeface="Arial" panose="020B0604020202020204" pitchFamily="34" charset="0"/>
              <a:buChar char="•"/>
              <a:defRPr sz="20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SzPct val="80000"/>
              <a:buFont typeface="Arial" panose="020B0604020202020204" pitchFamily="34" charset="0"/>
              <a:buChar char="•"/>
              <a:defRPr sz="20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SzPct val="80000"/>
              <a:buFont typeface="Arial" panose="020B0604020202020204" pitchFamily="34" charset="0"/>
              <a:buChar char="•"/>
              <a:defRPr sz="20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SzPct val="80000"/>
              <a:buFont typeface="Arial" panose="020B0604020202020204" pitchFamily="34" charset="0"/>
              <a:buChar char="•"/>
              <a:defRPr sz="20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Arial" panose="020B0604020202020204" pitchFamily="34" charset="0"/>
              <a:buNone/>
            </a:pPr>
            <a:r>
              <a:rPr lang="en-US" sz="2200" b="1" dirty="0"/>
              <a:t>Question</a:t>
            </a:r>
            <a:endParaRPr lang="en-US" sz="2200" dirty="0"/>
          </a:p>
          <a:p>
            <a:pPr marL="0" indent="0">
              <a:buFont typeface="Arial" panose="020B0604020202020204" pitchFamily="34" charset="0"/>
              <a:buNone/>
            </a:pPr>
            <a:r>
              <a:rPr lang="en-US" sz="2200" dirty="0"/>
              <a:t>Sales of promoted products per local shop, for each shop that is at most 100 meters from a public transportation stop.</a:t>
            </a:r>
          </a:p>
        </p:txBody>
      </p:sp>
      <p:pic>
        <p:nvPicPr>
          <p:cNvPr id="7" name="Picture 2">
            <a:extLst>
              <a:ext uri="{FF2B5EF4-FFF2-40B4-BE49-F238E27FC236}">
                <a16:creationId xmlns:a16="http://schemas.microsoft.com/office/drawing/2014/main" id="{A185B86F-0689-15FE-4492-6CDE3580FFC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72648" y="3344356"/>
            <a:ext cx="2724304" cy="278029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C05323F-647A-1651-56FA-EC54E450FE8F}"/>
              </a:ext>
            </a:extLst>
          </p:cNvPr>
          <p:cNvSpPr txBox="1"/>
          <p:nvPr/>
        </p:nvSpPr>
        <p:spPr>
          <a:xfrm>
            <a:off x="9048328" y="6084004"/>
            <a:ext cx="2972944" cy="307777"/>
          </a:xfrm>
          <a:prstGeom prst="rect">
            <a:avLst/>
          </a:prstGeom>
          <a:noFill/>
        </p:spPr>
        <p:txBody>
          <a:bodyPr wrap="square">
            <a:spAutoFit/>
          </a:bodyPr>
          <a:lstStyle/>
          <a:p>
            <a:pPr algn="r"/>
            <a:r>
              <a:rPr lang="en-US" sz="1400" dirty="0"/>
              <a:t>https://openclipart.org</a:t>
            </a:r>
          </a:p>
        </p:txBody>
      </p:sp>
    </p:spTree>
    <p:extLst>
      <p:ext uri="{BB962C8B-B14F-4D97-AF65-F5344CB8AC3E}">
        <p14:creationId xmlns:p14="http://schemas.microsoft.com/office/powerpoint/2010/main" val="2707763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87E97-ACAC-69D8-7D99-E45090F1C5B4}"/>
              </a:ext>
            </a:extLst>
          </p:cNvPr>
          <p:cNvSpPr>
            <a:spLocks noGrp="1"/>
          </p:cNvSpPr>
          <p:nvPr>
            <p:ph type="title"/>
          </p:nvPr>
        </p:nvSpPr>
        <p:spPr/>
        <p:txBody>
          <a:bodyPr/>
          <a:lstStyle/>
          <a:p>
            <a:r>
              <a:rPr lang="en-US" dirty="0"/>
              <a:t>Story: Now what?</a:t>
            </a:r>
          </a:p>
        </p:txBody>
      </p:sp>
      <p:sp>
        <p:nvSpPr>
          <p:cNvPr id="5" name="Content Placeholder 4">
            <a:extLst>
              <a:ext uri="{FF2B5EF4-FFF2-40B4-BE49-F238E27FC236}">
                <a16:creationId xmlns:a16="http://schemas.microsoft.com/office/drawing/2014/main" id="{BB0447E9-C285-5287-2901-D6896B06DEB0}"/>
              </a:ext>
            </a:extLst>
          </p:cNvPr>
          <p:cNvSpPr>
            <a:spLocks noGrp="1"/>
          </p:cNvSpPr>
          <p:nvPr>
            <p:ph idx="1"/>
          </p:nvPr>
        </p:nvSpPr>
        <p:spPr/>
        <p:txBody>
          <a:bodyPr/>
          <a:lstStyle/>
          <a:p>
            <a:r>
              <a:rPr lang="en-US" dirty="0"/>
              <a:t>What data do we need?</a:t>
            </a:r>
            <a:br>
              <a:rPr lang="en-US" dirty="0"/>
            </a:br>
            <a:endParaRPr lang="en-US" dirty="0"/>
          </a:p>
          <a:p>
            <a:r>
              <a:rPr lang="en-US" dirty="0"/>
              <a:t>What data sources are available?</a:t>
            </a:r>
            <a:br>
              <a:rPr lang="en-US" dirty="0"/>
            </a:br>
            <a:endParaRPr lang="en-US" dirty="0"/>
          </a:p>
          <a:p>
            <a:r>
              <a:rPr lang="en-US" dirty="0"/>
              <a:t>What is the meaning of the data?</a:t>
            </a:r>
            <a:br>
              <a:rPr lang="en-US" dirty="0"/>
            </a:br>
            <a:endParaRPr lang="en-US" dirty="0"/>
          </a:p>
          <a:p>
            <a:r>
              <a:rPr lang="en-US" dirty="0"/>
              <a:t>What data sources should be used?</a:t>
            </a:r>
            <a:br>
              <a:rPr lang="en-US" dirty="0"/>
            </a:br>
            <a:endParaRPr lang="en-US" dirty="0"/>
          </a:p>
          <a:p>
            <a:r>
              <a:rPr lang="en-US" dirty="0"/>
              <a:t>What transformation should be used?</a:t>
            </a:r>
            <a:br>
              <a:rPr lang="en-US" dirty="0"/>
            </a:br>
            <a:endParaRPr lang="en-US" dirty="0"/>
          </a:p>
          <a:p>
            <a:r>
              <a:rPr lang="en-US" dirty="0"/>
              <a:t>How should the data be published?</a:t>
            </a:r>
          </a:p>
          <a:p>
            <a:pPr marL="0" indent="0">
              <a:buNone/>
            </a:pPr>
            <a:endParaRPr lang="en-US" dirty="0"/>
          </a:p>
        </p:txBody>
      </p:sp>
      <p:sp>
        <p:nvSpPr>
          <p:cNvPr id="4" name="Slide Number Placeholder 3">
            <a:extLst>
              <a:ext uri="{FF2B5EF4-FFF2-40B4-BE49-F238E27FC236}">
                <a16:creationId xmlns:a16="http://schemas.microsoft.com/office/drawing/2014/main" id="{90D0BB97-513F-85CC-D4E3-5CA86333F8A8}"/>
              </a:ext>
            </a:extLst>
          </p:cNvPr>
          <p:cNvSpPr>
            <a:spLocks noGrp="1"/>
          </p:cNvSpPr>
          <p:nvPr>
            <p:ph type="sldNum" sz="quarter" idx="12"/>
          </p:nvPr>
        </p:nvSpPr>
        <p:spPr/>
        <p:txBody>
          <a:bodyPr/>
          <a:lstStyle/>
          <a:p>
            <a:fld id="{6113E31D-E2AB-40D1-8B51-AFA5AFEF393A}" type="slidenum">
              <a:rPr lang="en-US" smtClean="0"/>
              <a:t>9</a:t>
            </a:fld>
            <a:endParaRPr lang="en-US" dirty="0"/>
          </a:p>
        </p:txBody>
      </p:sp>
      <p:pic>
        <p:nvPicPr>
          <p:cNvPr id="6" name="Picture 2">
            <a:extLst>
              <a:ext uri="{FF2B5EF4-FFF2-40B4-BE49-F238E27FC236}">
                <a16:creationId xmlns:a16="http://schemas.microsoft.com/office/drawing/2014/main" id="{01590F13-D7C7-A42D-8B67-5446680B2CE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72648" y="3344356"/>
            <a:ext cx="2724304" cy="278029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A83F17D-421B-4C0B-7A1F-8EC203EA6FF8}"/>
              </a:ext>
            </a:extLst>
          </p:cNvPr>
          <p:cNvSpPr txBox="1"/>
          <p:nvPr/>
        </p:nvSpPr>
        <p:spPr>
          <a:xfrm>
            <a:off x="9048328" y="6084004"/>
            <a:ext cx="2972944" cy="307777"/>
          </a:xfrm>
          <a:prstGeom prst="rect">
            <a:avLst/>
          </a:prstGeom>
          <a:noFill/>
        </p:spPr>
        <p:txBody>
          <a:bodyPr wrap="square">
            <a:spAutoFit/>
          </a:bodyPr>
          <a:lstStyle/>
          <a:p>
            <a:pPr algn="r"/>
            <a:r>
              <a:rPr lang="en-US" sz="1400" dirty="0"/>
              <a:t>https://openclipart.org</a:t>
            </a:r>
          </a:p>
        </p:txBody>
      </p:sp>
    </p:spTree>
    <p:extLst>
      <p:ext uri="{BB962C8B-B14F-4D97-AF65-F5344CB8AC3E}">
        <p14:creationId xmlns:p14="http://schemas.microsoft.com/office/powerpoint/2010/main" val="3425669584"/>
      </p:ext>
    </p:extLst>
  </p:cSld>
  <p:clrMapOvr>
    <a:masterClrMapping/>
  </p:clrMapOvr>
</p:sld>
</file>

<file path=ppt/theme/theme1.xml><?xml version="1.0" encoding="utf-8"?>
<a:theme xmlns:a="http://schemas.openxmlformats.org/drawingml/2006/main" name="2026 presentation theme">
  <a:themeElements>
    <a:clrScheme name="Research Group">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2026 presentation theme" id="{4EF4D853-17ED-4CB3-AB6E-8BD4010E38A8}" vid="{7B57CDB7-F844-4355-BE6C-D821596A5686}"/>
    </a:ext>
  </a:ext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2026 presentation theme</Template>
  <TotalTime>7510</TotalTime>
  <Words>1248</Words>
  <Application>Microsoft Office PowerPoint</Application>
  <PresentationFormat>Widescreen</PresentationFormat>
  <Paragraphs>263</Paragraphs>
  <Slides>24</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Wingdings</vt:lpstr>
      <vt:lpstr>2026 presentation theme</vt:lpstr>
      <vt:lpstr>Introduction</vt:lpstr>
      <vt:lpstr>Outline</vt:lpstr>
      <vt:lpstr>PowerPoint Presentation</vt:lpstr>
      <vt:lpstr>Data use-cases</vt:lpstr>
      <vt:lpstr>Motivation</vt:lpstr>
      <vt:lpstr>Business</vt:lpstr>
      <vt:lpstr>PowerPoint Presentation</vt:lpstr>
      <vt:lpstr>Story: Setup</vt:lpstr>
      <vt:lpstr>Story: Now what?</vt:lpstr>
      <vt:lpstr>PowerPoint Presentation</vt:lpstr>
      <vt:lpstr>Data sources</vt:lpstr>
      <vt:lpstr>Data is all you need, right?</vt:lpstr>
      <vt:lpstr>Data types</vt:lpstr>
      <vt:lpstr>Three layers of modeling</vt:lpstr>
      <vt:lpstr>Three layers of modeling - meeting</vt:lpstr>
      <vt:lpstr>Story: Now what?</vt:lpstr>
      <vt:lpstr>Story: Now what?</vt:lpstr>
      <vt:lpstr>What are we building, and why?</vt:lpstr>
      <vt:lpstr>Story: Now what?</vt:lpstr>
      <vt:lpstr>Law(s) and regulations</vt:lpstr>
      <vt:lpstr>Data management</vt:lpstr>
      <vt:lpstr>PowerPoint Presentation</vt:lpstr>
      <vt:lpstr>Data Engineering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Petr Škoda</dc:creator>
  <cp:keywords>NDBI046</cp:keywords>
  <cp:lastModifiedBy>Petr Škoda</cp:lastModifiedBy>
  <cp:revision>343</cp:revision>
  <dcterms:created xsi:type="dcterms:W3CDTF">2011-06-05T13:18:40Z</dcterms:created>
  <dcterms:modified xsi:type="dcterms:W3CDTF">2026-02-24T21:40:34Z</dcterms:modified>
</cp:coreProperties>
</file>